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1" r:id="rId3"/>
    <p:sldId id="257" r:id="rId4"/>
    <p:sldId id="265" r:id="rId5"/>
    <p:sldId id="271" r:id="rId6"/>
    <p:sldId id="268" r:id="rId7"/>
    <p:sldId id="279" r:id="rId8"/>
    <p:sldId id="281" r:id="rId9"/>
    <p:sldId id="314" r:id="rId10"/>
    <p:sldId id="288" r:id="rId11"/>
    <p:sldId id="325" r:id="rId12"/>
    <p:sldId id="307" r:id="rId13"/>
    <p:sldId id="328" r:id="rId14"/>
    <p:sldId id="329" r:id="rId15"/>
    <p:sldId id="297" r:id="rId16"/>
    <p:sldId id="301" r:id="rId17"/>
    <p:sldId id="302" r:id="rId18"/>
    <p:sldId id="326" r:id="rId19"/>
    <p:sldId id="259" r:id="rId20"/>
    <p:sldId id="312" r:id="rId21"/>
    <p:sldId id="284" r:id="rId22"/>
    <p:sldId id="289" r:id="rId23"/>
    <p:sldId id="320" r:id="rId24"/>
    <p:sldId id="262" r:id="rId25"/>
    <p:sldId id="303" r:id="rId26"/>
    <p:sldId id="330" r:id="rId27"/>
  </p:sldIdLst>
  <p:sldSz cx="9144000" cy="6858000" type="letter"/>
  <p:notesSz cx="7102475" cy="10233025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B"/>
    <a:srgbClr val="FCC4C5"/>
    <a:srgbClr val="CCFFCC"/>
    <a:srgbClr val="5F5F5F"/>
    <a:srgbClr val="797979"/>
    <a:srgbClr val="F2F2F2"/>
    <a:srgbClr val="C900CB"/>
    <a:srgbClr val="FFE15D"/>
    <a:srgbClr val="CFE5FF"/>
    <a:srgbClr val="C0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315" autoAdjust="0"/>
    <p:restoredTop sz="85324" autoAdjust="0"/>
  </p:normalViewPr>
  <p:slideViewPr>
    <p:cSldViewPr snapToGrid="0" snapToObjects="1">
      <p:cViewPr varScale="1">
        <p:scale>
          <a:sx n="83" d="100"/>
          <a:sy n="83" d="100"/>
        </p:scale>
        <p:origin x="-1024" y="-104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960" y="-120"/>
      </p:cViewPr>
      <p:guideLst>
        <p:guide orient="horz" pos="6396"/>
        <p:guide orient="horz" pos="180"/>
        <p:guide pos="2237"/>
        <p:guide pos="397"/>
        <p:guide pos="407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47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28" y="1"/>
            <a:ext cx="3077446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88"/>
            <a:ext cx="3078547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28" y="9720688"/>
            <a:ext cx="3077446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9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031" y="351684"/>
            <a:ext cx="6496706" cy="487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4031" y="5394300"/>
            <a:ext cx="649670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22629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438" y="285903"/>
            <a:ext cx="5827644" cy="215444"/>
          </a:xfrm>
          <a:noFill/>
          <a:ln w="9525"/>
        </p:spPr>
        <p:txBody>
          <a:bodyPr/>
          <a:lstStyle/>
          <a:p>
            <a:endParaRPr lang="de-DE" i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xfrm>
            <a:off x="630136" y="286162"/>
            <a:ext cx="5842207" cy="430887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xfrm>
            <a:off x="630136" y="286162"/>
            <a:ext cx="5842207" cy="452431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34" y="286163"/>
            <a:ext cx="5828151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34" y="286163"/>
            <a:ext cx="5828151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34" y="286163"/>
            <a:ext cx="5828151" cy="1077218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xfrm>
            <a:off x="808752" y="285903"/>
            <a:ext cx="5971985" cy="15081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xfrm>
            <a:off x="808752" y="285903"/>
            <a:ext cx="5971985" cy="15081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3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3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3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pPr lvl="0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xfrm>
            <a:off x="740438" y="285903"/>
            <a:ext cx="5827644" cy="215444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51088" y="1203325"/>
            <a:ext cx="11801476" cy="8851900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34" y="281584"/>
            <a:ext cx="5828151" cy="215444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4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pPr lvl="0"/>
            <a:endParaRPr lang="de-DE" i="1" u="non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62200" y="1198563"/>
            <a:ext cx="11812588" cy="8861425"/>
          </a:xfrm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136" y="286164"/>
            <a:ext cx="5842207" cy="215444"/>
          </a:xfrm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3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xfrm>
            <a:off x="630573" y="285563"/>
            <a:ext cx="5841330" cy="21544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xfrm>
            <a:off x="808752" y="285903"/>
            <a:ext cx="5971985" cy="15081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4163" y="352425"/>
            <a:ext cx="6496050" cy="4872038"/>
          </a:xfrm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xfrm>
            <a:off x="808752" y="285903"/>
            <a:ext cx="5971985" cy="15081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51088" y="1203325"/>
            <a:ext cx="11801476" cy="8851900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34" y="281584"/>
            <a:ext cx="5828151" cy="215444"/>
          </a:xfrm>
          <a:noFill/>
          <a:ln w="9525"/>
        </p:spPr>
        <p:txBody>
          <a:bodyPr/>
          <a:lstStyle/>
          <a:p>
            <a:endParaRPr lang="de-DE" b="0" i="1" u="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0875" y="1463759"/>
            <a:ext cx="8019472" cy="3903466"/>
          </a:xfrm>
          <a:prstGeom prst="rect">
            <a:avLst/>
          </a:prstGeom>
        </p:spPr>
        <p:txBody>
          <a:bodyPr/>
          <a:lstStyle>
            <a:lvl1pPr marL="339725" indent="-339725">
              <a:spcAft>
                <a:spcPts val="0"/>
              </a:spcAft>
              <a:buSzPct val="80000"/>
              <a:defRPr sz="3000"/>
            </a:lvl1pPr>
            <a:lvl2pPr marL="746125" indent="-287338">
              <a:spcAft>
                <a:spcPts val="0"/>
              </a:spcAft>
              <a:buSzPct val="80000"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indent="-279400">
              <a:spcAft>
                <a:spcPts val="0"/>
              </a:spcAft>
              <a:buFontTx/>
              <a:buChar char="–"/>
              <a:defRPr sz="2600"/>
            </a:lvl3pPr>
            <a:lvl4pPr marL="1087438" indent="-234950">
              <a:spcAft>
                <a:spcPts val="0"/>
              </a:spcAft>
              <a:defRPr sz="2200"/>
            </a:lvl4pPr>
            <a:lvl5pPr marL="1487488" indent="-234950">
              <a:spcAft>
                <a:spcPts val="0"/>
              </a:spcAft>
              <a:defRPr sz="2000"/>
            </a:lvl5pPr>
            <a:lvl7pPr marL="1776413" indent="-174625">
              <a:buFont typeface="Lucida Grande"/>
              <a:buChar char="»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6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McK Footnote"/>
          <p:cNvSpPr txBox="1">
            <a:spLocks noChangeArrowheads="1"/>
          </p:cNvSpPr>
          <p:nvPr userDrawn="1"/>
        </p:nvSpPr>
        <p:spPr bwMode="auto">
          <a:xfrm>
            <a:off x="177800" y="6613039"/>
            <a:ext cx="83257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215900" indent="-269875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/>
                <a:cs typeface="Calibri"/>
              </a:rPr>
              <a:t>Wolfgang Gatterbauer        </a:t>
            </a:r>
            <a:r>
              <a:rPr lang="en-US">
                <a:solidFill>
                  <a:srgbClr val="3366FF"/>
                </a:solidFill>
                <a:latin typeface="Calibri"/>
                <a:cs typeface="Calibri"/>
              </a:rPr>
              <a:t>Rules of Thumb for Information Acquisition from Redundant Data          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http://uniqueRecall.com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McK Footnote"/>
          <p:cNvSpPr txBox="1">
            <a:spLocks noChangeArrowheads="1"/>
          </p:cNvSpPr>
          <p:nvPr userDrawn="1"/>
        </p:nvSpPr>
        <p:spPr bwMode="auto">
          <a:xfrm>
            <a:off x="177800" y="6613039"/>
            <a:ext cx="83257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215900" indent="-269875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/>
                <a:cs typeface="Calibri"/>
              </a:rPr>
              <a:t>Wolfgang Gatterbauer        </a:t>
            </a:r>
            <a:r>
              <a:rPr lang="en-US">
                <a:solidFill>
                  <a:srgbClr val="3366FF"/>
                </a:solidFill>
                <a:latin typeface="Calibri"/>
                <a:cs typeface="Calibri"/>
              </a:rPr>
              <a:t>Rules of Thumb for Information Acquisition from Redundant Data          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http://uniqueRecall.com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1" y="39130"/>
            <a:ext cx="4688784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FA06-8A98-453D-A74A-65D3DFB81D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8" y="2304899"/>
            <a:ext cx="6597960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4"/>
            <a:ext cx="5091158" cy="4924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5B53-E846-9148-8B93-31B9857A12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cK Footnote"/>
          <p:cNvSpPr txBox="1">
            <a:spLocks noChangeArrowheads="1"/>
          </p:cNvSpPr>
          <p:nvPr userDrawn="1"/>
        </p:nvSpPr>
        <p:spPr bwMode="auto">
          <a:xfrm>
            <a:off x="177800" y="6613039"/>
            <a:ext cx="62526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215900" indent="-269875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/>
                <a:cs typeface="Calibri"/>
              </a:rPr>
              <a:t>Wolfgang Gatterbauer      </a:t>
            </a:r>
            <a:r>
              <a:rPr lang="en-US">
                <a:solidFill>
                  <a:srgbClr val="3366FF"/>
                </a:solidFill>
                <a:latin typeface="Calibri"/>
                <a:cs typeface="Calibri"/>
              </a:rPr>
              <a:t>Rules of Thumb for Information Acquisition from Redundant Data</a:t>
            </a: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6563473" y="6453894"/>
            <a:ext cx="1747851" cy="36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ts val="0"/>
              </a:spcAft>
            </a:pPr>
            <a:r>
              <a:rPr lang="en-US" i="1" dirty="0">
                <a:solidFill>
                  <a:srgbClr val="492F92"/>
                </a:solidFill>
                <a:latin typeface="Calibri"/>
                <a:cs typeface="Calibri"/>
              </a:rPr>
              <a:t>Database group</a:t>
            </a:r>
          </a:p>
          <a:p>
            <a:pPr defTabSz="822325" eaLnBrk="0" hangingPunct="0">
              <a:lnSpc>
                <a:spcPct val="90000"/>
              </a:lnSpc>
              <a:spcAft>
                <a:spcPts val="0"/>
              </a:spcAft>
            </a:pPr>
            <a:r>
              <a:rPr lang="en-US" i="1" dirty="0">
                <a:solidFill>
                  <a:srgbClr val="492F92"/>
                </a:solidFill>
                <a:latin typeface="Calibri"/>
                <a:cs typeface="Calibri"/>
              </a:rPr>
              <a:t>University of Washington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498" y="6485467"/>
            <a:ext cx="436558" cy="2939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1" y="13729"/>
            <a:ext cx="7536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5CDE531-7D76-44DB-8C06-C752F9B68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oliennummernplatzhalter 2"/>
          <p:cNvSpPr txBox="1">
            <a:spLocks/>
          </p:cNvSpPr>
          <p:nvPr userDrawn="1"/>
        </p:nvSpPr>
        <p:spPr>
          <a:xfrm>
            <a:off x="8853534" y="6601883"/>
            <a:ext cx="211095" cy="21544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de-DE" smtClean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0" r:id="rId2"/>
    <p:sldLayoutId id="2147484000" r:id="rId3"/>
    <p:sldLayoutId id="2147483991" r:id="rId4"/>
    <p:sldLayoutId id="2147483996" r:id="rId5"/>
    <p:sldLayoutId id="214748400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20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+mj-ea"/>
          <a:cs typeface="Calibri"/>
        </a:defRPr>
      </a:lvl1pPr>
      <a:lvl2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88701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402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6103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804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85000"/>
        <a:buFontTx/>
        <a:buChar char="•"/>
        <a:tabLst/>
        <a:defRPr sz="3000">
          <a:solidFill>
            <a:schemeClr val="tx1"/>
          </a:solidFill>
          <a:latin typeface="Calibri"/>
          <a:ea typeface="+mn-ea"/>
          <a:cs typeface="Calibri"/>
        </a:defRPr>
      </a:lvl1pPr>
      <a:lvl2pPr marL="627063" marR="0" indent="-62547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120000"/>
        <a:buFontTx/>
        <a:buChar char="•"/>
        <a:tabLst/>
        <a:defRPr sz="3000">
          <a:solidFill>
            <a:schemeClr val="tx1"/>
          </a:solidFill>
          <a:latin typeface="Calibri"/>
          <a:cs typeface="Calibri"/>
        </a:defRPr>
      </a:lvl2pPr>
      <a:lvl3pPr marL="627063" marR="0" indent="-47942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–"/>
        <a:tabLst/>
        <a:defRPr sz="2400">
          <a:solidFill>
            <a:schemeClr val="tx1"/>
          </a:solidFill>
          <a:latin typeface="Calibri"/>
          <a:cs typeface="Calibri"/>
        </a:defRPr>
      </a:lvl3pPr>
      <a:lvl4pPr marL="482600" marR="0" indent="-15081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89000"/>
        <a:buFontTx/>
        <a:buChar char="•"/>
        <a:tabLst/>
        <a:defRPr sz="1400">
          <a:solidFill>
            <a:schemeClr val="tx1"/>
          </a:solidFill>
          <a:latin typeface="Calibri"/>
          <a:cs typeface="Calibri"/>
        </a:defRPr>
      </a:lvl4pPr>
      <a:lvl5pPr marL="658813" marR="0" indent="-17462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75000"/>
        <a:buFontTx/>
        <a:buChar char="–"/>
        <a:tabLst/>
        <a:defRPr sz="2600">
          <a:solidFill>
            <a:schemeClr val="tx1"/>
          </a:solidFill>
          <a:latin typeface="Calibri"/>
          <a:cs typeface="Calibri"/>
        </a:defRPr>
      </a:lvl5pPr>
      <a:lvl6pPr marL="1148787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400">
          <a:solidFill>
            <a:schemeClr val="tx1"/>
          </a:solidFill>
          <a:latin typeface="+mn-lt"/>
        </a:defRPr>
      </a:lvl6pPr>
      <a:lvl7pPr marL="1637489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6190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891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em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24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79251" y="2112989"/>
            <a:ext cx="8185534" cy="1902059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en-US" sz="4800" b="1"/>
              <a:t>Rules of Thumb </a:t>
            </a:r>
            <a:br>
              <a:rPr lang="en-US" sz="4800" b="1"/>
            </a:br>
            <a:r>
              <a:rPr lang="en-US" sz="4800" b="1"/>
              <a:t>for Information Acquisition</a:t>
            </a:r>
            <a:br>
              <a:rPr lang="en-US" sz="4800" b="1"/>
            </a:br>
            <a:r>
              <a:rPr lang="en-US" sz="4800" b="1"/>
              <a:t>from Large and Redundant Data</a:t>
            </a:r>
            <a:endParaRPr lang="en-US" sz="44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6905" y="4433302"/>
            <a:ext cx="37301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Wolfgang Gatterbauer</a:t>
            </a:r>
            <a:endParaRPr lang="en-US" sz="3200" kern="0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9" name="McK Footnote"/>
          <p:cNvSpPr txBox="1">
            <a:spLocks noChangeArrowheads="1"/>
          </p:cNvSpPr>
          <p:nvPr/>
        </p:nvSpPr>
        <p:spPr bwMode="auto">
          <a:xfrm>
            <a:off x="4974721" y="6234102"/>
            <a:ext cx="3616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215900" indent="-269875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r"/>
              </a:tabLs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3366FF"/>
                </a:solidFill>
                <a:latin typeface="Calibri"/>
                <a:cs typeface="Calibri"/>
              </a:rPr>
              <a:t>http://UniqueRecall.com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371257" y="6109046"/>
            <a:ext cx="2690665" cy="55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492F92"/>
                </a:solidFill>
                <a:latin typeface="Calibri"/>
                <a:cs typeface="Calibri"/>
              </a:rPr>
              <a:t>Database group</a:t>
            </a:r>
          </a:p>
          <a:p>
            <a:pPr defTabSz="822325" eaLnBrk="0" hangingPunct="0">
              <a:lnSpc>
                <a:spcPct val="90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492F92"/>
                </a:solidFill>
                <a:latin typeface="Calibri"/>
                <a:cs typeface="Calibri"/>
              </a:rPr>
              <a:t>University of Washington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61" y="6170163"/>
            <a:ext cx="659445" cy="444026"/>
          </a:xfrm>
          <a:prstGeom prst="rect">
            <a:avLst/>
          </a:prstGeom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960768" y="269875"/>
            <a:ext cx="1875257" cy="23737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92" tIns="6479" rIns="2592" bIns="0">
            <a:spAutoFit/>
          </a:bodyPr>
          <a:lstStyle/>
          <a:p>
            <a:pPr algn="r" defTabSz="822325"/>
            <a:r>
              <a:rPr lang="en-US" sz="1500"/>
              <a:t>Version April 21, 2011</a:t>
            </a:r>
          </a:p>
        </p:txBody>
      </p:sp>
      <p:cxnSp>
        <p:nvCxnSpPr>
          <p:cNvPr id="12" name="AutoShape 25"/>
          <p:cNvCxnSpPr>
            <a:cxnSpLocks noChangeShapeType="1"/>
            <a:stCxn id="8" idx="2"/>
            <a:endCxn id="8" idx="0"/>
          </p:cNvCxnSpPr>
          <p:nvPr/>
        </p:nvCxnSpPr>
        <p:spPr bwMode="auto">
          <a:xfrm>
            <a:off x="6960768" y="269875"/>
            <a:ext cx="18752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26"/>
          <p:cNvCxnSpPr>
            <a:cxnSpLocks noChangeShapeType="1"/>
            <a:stCxn id="8" idx="4"/>
            <a:endCxn id="8" idx="6"/>
          </p:cNvCxnSpPr>
          <p:nvPr/>
        </p:nvCxnSpPr>
        <p:spPr bwMode="auto">
          <a:xfrm>
            <a:off x="6960768" y="507250"/>
            <a:ext cx="187525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2203" y="5453942"/>
            <a:ext cx="6339668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620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33</a:t>
            </a:r>
            <a:r>
              <a:rPr kumimoji="0" lang="en-US" sz="2000" b="0" i="0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rd</a:t>
            </a:r>
            <a:r>
              <a:rPr kumimoji="0" lang="en-US" sz="20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European Conference on Information Retrieval (ECIR'11)</a:t>
            </a:r>
            <a:endParaRPr lang="en-US" sz="2000" kern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3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10</a:t>
            </a:fld>
            <a:endParaRPr lang="de-DE" smtClean="0"/>
          </a:p>
        </p:txBody>
      </p:sp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177801" y="13729"/>
            <a:ext cx="8891056" cy="492443"/>
          </a:xfrm>
        </p:spPr>
        <p:txBody>
          <a:bodyPr/>
          <a:lstStyle/>
          <a:p>
            <a:pPr eaLnBrk="1" hangingPunct="1"/>
            <a:r>
              <a:rPr lang="de-DE" smtClean="0"/>
              <a:t>Unique Recall for arbitrary redundancy distributions</a:t>
            </a:r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gray">
          <a:xfrm rot="5400000">
            <a:off x="3145265" y="3147947"/>
            <a:ext cx="2904271" cy="336292"/>
          </a:xfrm>
          <a:prstGeom prst="triangle">
            <a:avLst>
              <a:gd name="adj" fmla="val 4978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2800">
              <a:latin typeface="Calibri"/>
              <a:cs typeface="Calibri"/>
            </a:endParaRPr>
          </a:p>
        </p:txBody>
      </p:sp>
      <p:pic>
        <p:nvPicPr>
          <p:cNvPr id="2" name="Picture 1" descr="Fig_Plot_Canoni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18" y="1396700"/>
            <a:ext cx="3649816" cy="3758766"/>
          </a:xfrm>
          <a:prstGeom prst="rect">
            <a:avLst/>
          </a:prstGeom>
        </p:spPr>
      </p:pic>
      <p:pic>
        <p:nvPicPr>
          <p:cNvPr id="3" name="Picture 2" descr="Fig_Convexit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422100"/>
            <a:ext cx="3595341" cy="37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665788" y="2912554"/>
            <a:ext cx="5509268" cy="69063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de-DE" sz="110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1268376" cy="492443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828786" y="2295452"/>
            <a:ext cx="5346270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A horizontal sampling model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The role of power-laws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Real data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3170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_Alternative_Representations_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714699"/>
            <a:ext cx="3012086" cy="2783733"/>
          </a:xfrm>
          <a:prstGeom prst="rect">
            <a:avLst/>
          </a:prstGeom>
        </p:spPr>
      </p:pic>
      <p:pic>
        <p:nvPicPr>
          <p:cNvPr id="11" name="Picture 10" descr="Fig_Alternative_Representations_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74" y="714699"/>
            <a:ext cx="2848977" cy="2783733"/>
          </a:xfrm>
          <a:prstGeom prst="rect">
            <a:avLst/>
          </a:prstGeom>
        </p:spPr>
      </p:pic>
      <p:pic>
        <p:nvPicPr>
          <p:cNvPr id="13" name="Picture 12" descr="Fig_Alternative_Representations_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50" y="712821"/>
            <a:ext cx="2838103" cy="2783733"/>
          </a:xfrm>
          <a:prstGeom prst="rect">
            <a:avLst/>
          </a:prstGeom>
        </p:spPr>
      </p:pic>
      <p:sp>
        <p:nvSpPr>
          <p:cNvPr id="15363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12</a:t>
            </a:fld>
            <a:endParaRPr lang="de-DE" smtClean="0"/>
          </a:p>
        </p:txBody>
      </p:sp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177801" y="13729"/>
            <a:ext cx="7860525" cy="492443"/>
          </a:xfrm>
        </p:spPr>
        <p:txBody>
          <a:bodyPr/>
          <a:lstStyle/>
          <a:p>
            <a:pPr eaLnBrk="1" hangingPunct="1"/>
            <a:r>
              <a:rPr lang="de-DE" smtClean="0"/>
              <a:t>Three formulations of Power law distributions</a:t>
            </a:r>
          </a:p>
        </p:txBody>
      </p:sp>
      <p:sp>
        <p:nvSpPr>
          <p:cNvPr id="20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7" name="TextBox 16"/>
          <p:cNvSpPr txBox="1"/>
          <p:nvPr/>
        </p:nvSpPr>
        <p:spPr>
          <a:xfrm>
            <a:off x="3586193" y="4484513"/>
            <a:ext cx="1995138" cy="292388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Stumpf et al. [PNAS’05]</a:t>
            </a:r>
            <a:endParaRPr lang="en-US" sz="16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164" y="5855387"/>
            <a:ext cx="2872882" cy="292388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Mitzenmacher [Internet Math.’04]</a:t>
            </a:r>
            <a:endParaRPr lang="en-US" sz="16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7676" y="5531681"/>
            <a:ext cx="1265370" cy="292388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Adamic [TR’00]</a:t>
            </a:r>
            <a:endParaRPr lang="en-US" sz="16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9150" y="4484513"/>
            <a:ext cx="1922902" cy="292388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Mitzenmacher [IM’04]</a:t>
            </a:r>
            <a:endParaRPr lang="en-US" sz="16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1209675" y="2103425"/>
            <a:ext cx="115029" cy="996949"/>
          </a:xfrm>
          <a:prstGeom prst="upDownArrow">
            <a:avLst>
              <a:gd name="adj1" fmla="val 50000"/>
              <a:gd name="adj2" fmla="val 71083"/>
            </a:avLst>
          </a:prstGeom>
          <a:solidFill>
            <a:srgbClr val="FF00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16200000">
            <a:off x="4335100" y="1860534"/>
            <a:ext cx="115029" cy="796928"/>
          </a:xfrm>
          <a:prstGeom prst="upDownArrow">
            <a:avLst>
              <a:gd name="adj1" fmla="val 50000"/>
              <a:gd name="adj2" fmla="val 71083"/>
            </a:avLst>
          </a:prstGeom>
          <a:solidFill>
            <a:srgbClr val="FF00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16200000">
            <a:off x="7130686" y="1658922"/>
            <a:ext cx="115029" cy="1174752"/>
          </a:xfrm>
          <a:prstGeom prst="upDownArrow">
            <a:avLst>
              <a:gd name="adj1" fmla="val 50000"/>
              <a:gd name="adj2" fmla="val 71083"/>
            </a:avLst>
          </a:prstGeom>
          <a:solidFill>
            <a:srgbClr val="FF00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90"/>
          <p:cNvSpPr>
            <a:spLocks noChangeArrowheads="1"/>
          </p:cNvSpPr>
          <p:nvPr/>
        </p:nvSpPr>
        <p:spPr bwMode="auto">
          <a:xfrm>
            <a:off x="1295456" y="1319179"/>
            <a:ext cx="13766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redundancy  k</a:t>
            </a:r>
            <a:r>
              <a:rPr lang="en-GB" sz="1800" baseline="-250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i</a:t>
            </a:r>
          </a:p>
        </p:txBody>
      </p:sp>
      <p:sp>
        <p:nvSpPr>
          <p:cNvPr id="9" name="Freeform 8"/>
          <p:cNvSpPr/>
          <p:nvPr/>
        </p:nvSpPr>
        <p:spPr>
          <a:xfrm>
            <a:off x="1270000" y="1595425"/>
            <a:ext cx="622300" cy="736600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90"/>
          <p:cNvSpPr>
            <a:spLocks noChangeArrowheads="1"/>
          </p:cNvSpPr>
          <p:nvPr/>
        </p:nvSpPr>
        <p:spPr bwMode="auto">
          <a:xfrm>
            <a:off x="4307295" y="1218767"/>
            <a:ext cx="1266498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redundancy </a:t>
            </a:r>
            <a:br>
              <a:rPr lang="en-GB" sz="180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frequency  </a:t>
            </a:r>
            <a:r>
              <a:rPr lang="en-US" sz="18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</a:t>
            </a:r>
            <a:r>
              <a:rPr lang="en-GB" sz="1800" baseline="-25000">
                <a:solidFill>
                  <a:srgbClr val="FF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32" name="Freeform 31"/>
          <p:cNvSpPr/>
          <p:nvPr/>
        </p:nvSpPr>
        <p:spPr>
          <a:xfrm>
            <a:off x="4256178" y="1753253"/>
            <a:ext cx="349497" cy="488975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90"/>
          <p:cNvSpPr>
            <a:spLocks noChangeArrowheads="1"/>
          </p:cNvSpPr>
          <p:nvPr/>
        </p:nvSpPr>
        <p:spPr bwMode="auto">
          <a:xfrm>
            <a:off x="7338258" y="1097118"/>
            <a:ext cx="1487587" cy="7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complementary</a:t>
            </a:r>
            <a:br>
              <a:rPr lang="en-GB" sz="180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cumulative</a:t>
            </a:r>
            <a:br>
              <a:rPr lang="en-GB" sz="180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frequency  </a:t>
            </a:r>
            <a:r>
              <a:rPr lang="en-US" sz="18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</a:t>
            </a:r>
            <a:r>
              <a:rPr lang="en-GB" sz="1800" baseline="-25000">
                <a:solidFill>
                  <a:srgbClr val="FF0000"/>
                </a:solidFill>
                <a:latin typeface="Calibri"/>
                <a:cs typeface="Calibri"/>
              </a:rPr>
              <a:t>k</a:t>
            </a:r>
          </a:p>
        </p:txBody>
      </p:sp>
      <p:sp>
        <p:nvSpPr>
          <p:cNvPr id="35" name="Freeform 34"/>
          <p:cNvSpPr/>
          <p:nvPr/>
        </p:nvSpPr>
        <p:spPr>
          <a:xfrm>
            <a:off x="7234629" y="1818238"/>
            <a:ext cx="349497" cy="423990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90"/>
          <p:cNvSpPr>
            <a:spLocks noChangeArrowheads="1"/>
          </p:cNvSpPr>
          <p:nvPr/>
        </p:nvSpPr>
        <p:spPr bwMode="auto">
          <a:xfrm>
            <a:off x="912562" y="4128350"/>
            <a:ext cx="1542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Zipf-Mandelbrot</a:t>
            </a:r>
            <a:endParaRPr lang="en-GB" sz="1800" baseline="-25000">
              <a:latin typeface="Calibri"/>
              <a:ea typeface="+mn-ea"/>
              <a:cs typeface="Calibri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694" y="3725205"/>
            <a:ext cx="1130300" cy="292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301" y="3750605"/>
            <a:ext cx="1244600" cy="2667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6062" y="3725205"/>
            <a:ext cx="1295400" cy="292100"/>
          </a:xfrm>
          <a:prstGeom prst="rect">
            <a:avLst/>
          </a:prstGeom>
        </p:spPr>
      </p:pic>
      <p:sp>
        <p:nvSpPr>
          <p:cNvPr id="44" name="Rectangle 990"/>
          <p:cNvSpPr>
            <a:spLocks noChangeArrowheads="1"/>
          </p:cNvSpPr>
          <p:nvPr/>
        </p:nvSpPr>
        <p:spPr bwMode="auto">
          <a:xfrm>
            <a:off x="7164190" y="4128350"/>
            <a:ext cx="6241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Pareto</a:t>
            </a:r>
            <a:endParaRPr lang="en-GB" sz="1800" baseline="-25000">
              <a:latin typeface="Calibri"/>
              <a:ea typeface="+mn-ea"/>
              <a:cs typeface="Calibri"/>
            </a:endParaRPr>
          </a:p>
        </p:txBody>
      </p:sp>
      <p:sp>
        <p:nvSpPr>
          <p:cNvPr id="45" name="Rectangle 990"/>
          <p:cNvSpPr>
            <a:spLocks noChangeArrowheads="1"/>
          </p:cNvSpPr>
          <p:nvPr/>
        </p:nvSpPr>
        <p:spPr bwMode="auto">
          <a:xfrm>
            <a:off x="3548736" y="4128350"/>
            <a:ext cx="20700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Power-law probability</a:t>
            </a:r>
            <a:endParaRPr lang="en-GB" sz="1800" baseline="-25000">
              <a:latin typeface="Calibri"/>
              <a:ea typeface="+mn-ea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9756" y="4503131"/>
            <a:ext cx="948176" cy="292388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6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Zipf [1932]</a:t>
            </a:r>
            <a:endParaRPr lang="en-US" sz="16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8" name="Rectangle 1417"/>
          <p:cNvSpPr>
            <a:spLocks noChangeArrowheads="1"/>
          </p:cNvSpPr>
          <p:nvPr/>
        </p:nvSpPr>
        <p:spPr bwMode="auto">
          <a:xfrm>
            <a:off x="1383129" y="5484974"/>
            <a:ext cx="56167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000" i="1">
                <a:latin typeface="Calibri"/>
                <a:cs typeface="Calibri"/>
              </a:rPr>
              <a:t>Commonly assumed to be different represen-</a:t>
            </a:r>
            <a:br>
              <a:rPr lang="en-US" sz="2000" i="1">
                <a:latin typeface="Calibri"/>
                <a:cs typeface="Calibri"/>
              </a:rPr>
            </a:br>
            <a:r>
              <a:rPr lang="en-US" sz="2000" i="1">
                <a:latin typeface="Calibri"/>
                <a:cs typeface="Calibri"/>
              </a:rPr>
              <a:t>tations of the same distribution</a:t>
            </a:r>
            <a:endParaRPr lang="en-GB" sz="2000" i="1" baseline="-2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Unique Recall with Power laws</a:t>
            </a:r>
            <a:endParaRPr lang="de-DE" smtClean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13</a:t>
            </a:fld>
            <a:endParaRPr lang="de-DE" smtClean="0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13</a:t>
            </a:fld>
            <a:endParaRPr lang="de-DE" smtClean="0"/>
          </a:p>
        </p:txBody>
      </p:sp>
      <p:pic>
        <p:nvPicPr>
          <p:cNvPr id="4" name="Picture 3" descr="Fig_Summary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76" y="1104542"/>
            <a:ext cx="3985369" cy="3929630"/>
          </a:xfrm>
          <a:prstGeom prst="rect">
            <a:avLst/>
          </a:prstGeom>
        </p:spPr>
      </p:pic>
      <p:pic>
        <p:nvPicPr>
          <p:cNvPr id="5" name="Picture 4" descr="Fig_Summary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1" y="1088034"/>
            <a:ext cx="4000758" cy="4000758"/>
          </a:xfrm>
          <a:prstGeom prst="rect">
            <a:avLst/>
          </a:prstGeom>
        </p:spPr>
      </p:pic>
      <p:sp>
        <p:nvSpPr>
          <p:cNvPr id="14" name="Rectangle 990"/>
          <p:cNvSpPr>
            <a:spLocks noChangeArrowheads="1"/>
          </p:cNvSpPr>
          <p:nvPr/>
        </p:nvSpPr>
        <p:spPr bwMode="auto">
          <a:xfrm>
            <a:off x="4943020" y="712181"/>
            <a:ext cx="916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40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</a:t>
            </a:r>
            <a:r>
              <a:rPr lang="en-US" sz="2400">
                <a:solidFill>
                  <a:srgbClr val="FF0000"/>
                </a:solidFill>
                <a:effectLst/>
                <a:latin typeface="Calibri"/>
                <a:cs typeface="Calibri"/>
              </a:rPr>
              <a:t>=1</a:t>
            </a:r>
            <a:endParaRPr lang="en-GB" sz="2400" baseline="-2500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579" y="1329626"/>
            <a:ext cx="2404694" cy="436146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579" y="1752116"/>
            <a:ext cx="1603130" cy="506873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579" y="2253440"/>
            <a:ext cx="1060896" cy="447934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 bwMode="auto">
          <a:xfrm>
            <a:off x="2892330" y="3492463"/>
            <a:ext cx="1480569" cy="99988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990"/>
          <p:cNvSpPr>
            <a:spLocks noChangeArrowheads="1"/>
          </p:cNvSpPr>
          <p:nvPr/>
        </p:nvSpPr>
        <p:spPr bwMode="auto">
          <a:xfrm>
            <a:off x="1762816" y="692842"/>
            <a:ext cx="1417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4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log-log plot</a:t>
            </a:r>
            <a:endParaRPr lang="en-GB" sz="2400" baseline="-2500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6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Unique Recall with Power laws</a:t>
            </a:r>
            <a:endParaRPr lang="de-DE" smtClean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14</a:t>
            </a:fld>
            <a:endParaRPr lang="de-DE" smtClean="0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3" name="Rectangle 1417"/>
          <p:cNvSpPr>
            <a:spLocks noChangeArrowheads="1"/>
          </p:cNvSpPr>
          <p:nvPr/>
        </p:nvSpPr>
        <p:spPr bwMode="auto">
          <a:xfrm>
            <a:off x="412510" y="5600129"/>
            <a:ext cx="8176739" cy="784830"/>
          </a:xfrm>
          <a:prstGeom prst="rect">
            <a:avLst/>
          </a:prstGeom>
          <a:solidFill>
            <a:srgbClr val="CCFFCC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8000">
                <a:alpha val="43000"/>
              </a:srgbClr>
            </a:outerShdw>
          </a:effectLst>
        </p:spPr>
        <p:txBody>
          <a:bodyPr wrap="square" lIns="91440" tIns="0" rIns="0" bIns="45720">
            <a:spAutoFit/>
          </a:bodyPr>
          <a:lstStyle/>
          <a:p>
            <a:r>
              <a:rPr lang="en-US" sz="2400" i="1">
                <a:latin typeface="Calibri"/>
                <a:cs typeface="Calibri"/>
              </a:rPr>
              <a:t>Rule of Thumb 1: When sampling 20% of data from a Power-law  distribution, we expect to learn less than 40% of the information</a:t>
            </a:r>
            <a:endParaRPr lang="en-GB" sz="2400" i="1" baseline="-25000">
              <a:latin typeface="Calibri"/>
              <a:cs typeface="Calibri"/>
            </a:endParaRPr>
          </a:p>
        </p:txBody>
      </p:sp>
      <p:pic>
        <p:nvPicPr>
          <p:cNvPr id="4" name="Picture 3" descr="Fig_Summary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76" y="1104542"/>
            <a:ext cx="3985369" cy="3929630"/>
          </a:xfrm>
          <a:prstGeom prst="rect">
            <a:avLst/>
          </a:prstGeom>
        </p:spPr>
      </p:pic>
      <p:sp>
        <p:nvSpPr>
          <p:cNvPr id="14" name="Rectangle 990"/>
          <p:cNvSpPr>
            <a:spLocks noChangeArrowheads="1"/>
          </p:cNvSpPr>
          <p:nvPr/>
        </p:nvSpPr>
        <p:spPr bwMode="auto">
          <a:xfrm>
            <a:off x="4943020" y="712181"/>
            <a:ext cx="916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400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</a:t>
            </a:r>
            <a:r>
              <a:rPr lang="en-US" sz="2400">
                <a:solidFill>
                  <a:srgbClr val="FF0000"/>
                </a:solidFill>
                <a:effectLst/>
                <a:latin typeface="Calibri"/>
                <a:cs typeface="Calibri"/>
              </a:rPr>
              <a:t>=1</a:t>
            </a:r>
            <a:endParaRPr lang="en-GB" sz="2400" baseline="-2500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79" y="1329626"/>
            <a:ext cx="2404694" cy="436146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579" y="1752116"/>
            <a:ext cx="1603130" cy="506873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579" y="2253440"/>
            <a:ext cx="1060896" cy="447934"/>
          </a:xfrm>
          <a:prstGeom prst="rect">
            <a:avLst/>
          </a:prstGeom>
          <a:noFill/>
        </p:spPr>
      </p:pic>
      <p:pic>
        <p:nvPicPr>
          <p:cNvPr id="3" name="Picture 2" descr="Fig_compare_20x_rule_power_laws_unique_recal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0" y="1088657"/>
            <a:ext cx="3931963" cy="39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4467369" cy="492443"/>
          </a:xfrm>
        </p:spPr>
        <p:txBody>
          <a:bodyPr/>
          <a:lstStyle/>
          <a:p>
            <a:pPr eaLnBrk="1" hangingPunct="1"/>
            <a:r>
              <a:rPr lang="de-AT" smtClean="0"/>
              <a:t>Invariants under Sampling</a:t>
            </a:r>
            <a:endParaRPr lang="de-DE" smtClean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15</a:t>
            </a:fld>
            <a:endParaRPr lang="de-DE" smtClean="0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4" name="Line 1412"/>
          <p:cNvSpPr>
            <a:spLocks noChangeShapeType="1"/>
          </p:cNvSpPr>
          <p:nvPr/>
        </p:nvSpPr>
        <p:spPr bwMode="auto">
          <a:xfrm>
            <a:off x="582378" y="4003518"/>
            <a:ext cx="2770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15" name="Line 1414"/>
          <p:cNvSpPr>
            <a:spLocks noChangeShapeType="1"/>
          </p:cNvSpPr>
          <p:nvPr/>
        </p:nvSpPr>
        <p:spPr bwMode="auto">
          <a:xfrm rot="16200000">
            <a:off x="-564248" y="2856892"/>
            <a:ext cx="2293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82378" y="2405517"/>
            <a:ext cx="2400300" cy="1598001"/>
          </a:xfrm>
          <a:custGeom>
            <a:avLst/>
            <a:gdLst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47750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50925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1405"/>
              <a:gd name="connsiteY0" fmla="*/ 0 h 1581150"/>
              <a:gd name="connsiteX1" fmla="*/ 288925 w 1381405"/>
              <a:gd name="connsiteY1" fmla="*/ 3175 h 1581150"/>
              <a:gd name="connsiteX2" fmla="*/ 288925 w 1381405"/>
              <a:gd name="connsiteY2" fmla="*/ 787400 h 1581150"/>
              <a:gd name="connsiteX3" fmla="*/ 831850 w 1381405"/>
              <a:gd name="connsiteY3" fmla="*/ 790575 h 1581150"/>
              <a:gd name="connsiteX4" fmla="*/ 831850 w 1381405"/>
              <a:gd name="connsiteY4" fmla="*/ 1050925 h 1581150"/>
              <a:gd name="connsiteX5" fmla="*/ 1101725 w 1381405"/>
              <a:gd name="connsiteY5" fmla="*/ 1050925 h 1581150"/>
              <a:gd name="connsiteX6" fmla="*/ 1101725 w 1381405"/>
              <a:gd name="connsiteY6" fmla="*/ 1311275 h 1581150"/>
              <a:gd name="connsiteX7" fmla="*/ 1381125 w 1381405"/>
              <a:gd name="connsiteY7" fmla="*/ 1314450 h 1581150"/>
              <a:gd name="connsiteX8" fmla="*/ 1380887 w 1381405"/>
              <a:gd name="connsiteY8" fmla="*/ 1579705 h 1581150"/>
              <a:gd name="connsiteX9" fmla="*/ 3175 w 1381405"/>
              <a:gd name="connsiteY9" fmla="*/ 1581150 h 1581150"/>
              <a:gd name="connsiteX10" fmla="*/ 0 w 1381405"/>
              <a:gd name="connsiteY10" fmla="*/ 0 h 1581150"/>
              <a:gd name="connsiteX0" fmla="*/ 0 w 1381562"/>
              <a:gd name="connsiteY0" fmla="*/ 0 h 1581150"/>
              <a:gd name="connsiteX1" fmla="*/ 288925 w 1381562"/>
              <a:gd name="connsiteY1" fmla="*/ 3175 h 1581150"/>
              <a:gd name="connsiteX2" fmla="*/ 288925 w 1381562"/>
              <a:gd name="connsiteY2" fmla="*/ 787400 h 1581150"/>
              <a:gd name="connsiteX3" fmla="*/ 831850 w 1381562"/>
              <a:gd name="connsiteY3" fmla="*/ 790575 h 1581150"/>
              <a:gd name="connsiteX4" fmla="*/ 831850 w 1381562"/>
              <a:gd name="connsiteY4" fmla="*/ 1050925 h 1581150"/>
              <a:gd name="connsiteX5" fmla="*/ 1101725 w 1381562"/>
              <a:gd name="connsiteY5" fmla="*/ 1050925 h 1581150"/>
              <a:gd name="connsiteX6" fmla="*/ 1101725 w 1381562"/>
              <a:gd name="connsiteY6" fmla="*/ 1311275 h 1581150"/>
              <a:gd name="connsiteX7" fmla="*/ 1381125 w 1381562"/>
              <a:gd name="connsiteY7" fmla="*/ 1314450 h 1581150"/>
              <a:gd name="connsiteX8" fmla="*/ 1380887 w 1381562"/>
              <a:gd name="connsiteY8" fmla="*/ 1579705 h 1581150"/>
              <a:gd name="connsiteX9" fmla="*/ 3175 w 1381562"/>
              <a:gd name="connsiteY9" fmla="*/ 1581150 h 1581150"/>
              <a:gd name="connsiteX10" fmla="*/ 0 w 1381562"/>
              <a:gd name="connsiteY10" fmla="*/ 0 h 1581150"/>
              <a:gd name="connsiteX0" fmla="*/ 0 w 1381125"/>
              <a:gd name="connsiteY0" fmla="*/ 0 h 1581150"/>
              <a:gd name="connsiteX1" fmla="*/ 288925 w 1381125"/>
              <a:gd name="connsiteY1" fmla="*/ 3175 h 1581150"/>
              <a:gd name="connsiteX2" fmla="*/ 288925 w 1381125"/>
              <a:gd name="connsiteY2" fmla="*/ 787400 h 1581150"/>
              <a:gd name="connsiteX3" fmla="*/ 831850 w 1381125"/>
              <a:gd name="connsiteY3" fmla="*/ 790575 h 1581150"/>
              <a:gd name="connsiteX4" fmla="*/ 831850 w 1381125"/>
              <a:gd name="connsiteY4" fmla="*/ 1050925 h 1581150"/>
              <a:gd name="connsiteX5" fmla="*/ 1101725 w 1381125"/>
              <a:gd name="connsiteY5" fmla="*/ 1050925 h 1581150"/>
              <a:gd name="connsiteX6" fmla="*/ 1101725 w 1381125"/>
              <a:gd name="connsiteY6" fmla="*/ 1311275 h 1581150"/>
              <a:gd name="connsiteX7" fmla="*/ 1381125 w 1381125"/>
              <a:gd name="connsiteY7" fmla="*/ 1314450 h 1581150"/>
              <a:gd name="connsiteX8" fmla="*/ 1380887 w 1381125"/>
              <a:gd name="connsiteY8" fmla="*/ 1579705 h 1581150"/>
              <a:gd name="connsiteX9" fmla="*/ 3175 w 1381125"/>
              <a:gd name="connsiteY9" fmla="*/ 1581150 h 1581150"/>
              <a:gd name="connsiteX10" fmla="*/ 0 w 1381125"/>
              <a:gd name="connsiteY10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125" h="1581150">
                <a:moveTo>
                  <a:pt x="0" y="0"/>
                </a:moveTo>
                <a:lnTo>
                  <a:pt x="288925" y="3175"/>
                </a:lnTo>
                <a:lnTo>
                  <a:pt x="288925" y="787400"/>
                </a:lnTo>
                <a:lnTo>
                  <a:pt x="831850" y="790575"/>
                </a:lnTo>
                <a:lnTo>
                  <a:pt x="831850" y="1050925"/>
                </a:lnTo>
                <a:lnTo>
                  <a:pt x="1101725" y="1050925"/>
                </a:lnTo>
                <a:lnTo>
                  <a:pt x="1101725" y="1311275"/>
                </a:lnTo>
                <a:lnTo>
                  <a:pt x="1381125" y="1314450"/>
                </a:lnTo>
                <a:lnTo>
                  <a:pt x="1380887" y="1579705"/>
                </a:lnTo>
                <a:lnTo>
                  <a:pt x="3175" y="1581150"/>
                </a:lnTo>
                <a:cubicBezTo>
                  <a:pt x="2117" y="1054100"/>
                  <a:pt x="1058" y="527050"/>
                  <a:pt x="0" y="0"/>
                </a:cubicBezTo>
                <a:close/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1412"/>
          <p:cNvSpPr>
            <a:spLocks noChangeShapeType="1"/>
          </p:cNvSpPr>
          <p:nvPr/>
        </p:nvSpPr>
        <p:spPr bwMode="auto">
          <a:xfrm>
            <a:off x="5332178" y="4003518"/>
            <a:ext cx="2770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18" name="Line 1414"/>
          <p:cNvSpPr>
            <a:spLocks noChangeShapeType="1"/>
          </p:cNvSpPr>
          <p:nvPr/>
        </p:nvSpPr>
        <p:spPr bwMode="auto">
          <a:xfrm rot="16200000">
            <a:off x="4185552" y="2856892"/>
            <a:ext cx="2293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332178" y="2405517"/>
            <a:ext cx="2400300" cy="1598001"/>
          </a:xfrm>
          <a:custGeom>
            <a:avLst/>
            <a:gdLst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47750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50925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1405"/>
              <a:gd name="connsiteY0" fmla="*/ 0 h 1581150"/>
              <a:gd name="connsiteX1" fmla="*/ 288925 w 1381405"/>
              <a:gd name="connsiteY1" fmla="*/ 3175 h 1581150"/>
              <a:gd name="connsiteX2" fmla="*/ 288925 w 1381405"/>
              <a:gd name="connsiteY2" fmla="*/ 787400 h 1581150"/>
              <a:gd name="connsiteX3" fmla="*/ 831850 w 1381405"/>
              <a:gd name="connsiteY3" fmla="*/ 790575 h 1581150"/>
              <a:gd name="connsiteX4" fmla="*/ 831850 w 1381405"/>
              <a:gd name="connsiteY4" fmla="*/ 1050925 h 1581150"/>
              <a:gd name="connsiteX5" fmla="*/ 1101725 w 1381405"/>
              <a:gd name="connsiteY5" fmla="*/ 1050925 h 1581150"/>
              <a:gd name="connsiteX6" fmla="*/ 1101725 w 1381405"/>
              <a:gd name="connsiteY6" fmla="*/ 1311275 h 1581150"/>
              <a:gd name="connsiteX7" fmla="*/ 1381125 w 1381405"/>
              <a:gd name="connsiteY7" fmla="*/ 1314450 h 1581150"/>
              <a:gd name="connsiteX8" fmla="*/ 1380887 w 1381405"/>
              <a:gd name="connsiteY8" fmla="*/ 1579705 h 1581150"/>
              <a:gd name="connsiteX9" fmla="*/ 3175 w 1381405"/>
              <a:gd name="connsiteY9" fmla="*/ 1581150 h 1581150"/>
              <a:gd name="connsiteX10" fmla="*/ 0 w 1381405"/>
              <a:gd name="connsiteY10" fmla="*/ 0 h 1581150"/>
              <a:gd name="connsiteX0" fmla="*/ 0 w 1381562"/>
              <a:gd name="connsiteY0" fmla="*/ 0 h 1581150"/>
              <a:gd name="connsiteX1" fmla="*/ 288925 w 1381562"/>
              <a:gd name="connsiteY1" fmla="*/ 3175 h 1581150"/>
              <a:gd name="connsiteX2" fmla="*/ 288925 w 1381562"/>
              <a:gd name="connsiteY2" fmla="*/ 787400 h 1581150"/>
              <a:gd name="connsiteX3" fmla="*/ 831850 w 1381562"/>
              <a:gd name="connsiteY3" fmla="*/ 790575 h 1581150"/>
              <a:gd name="connsiteX4" fmla="*/ 831850 w 1381562"/>
              <a:gd name="connsiteY4" fmla="*/ 1050925 h 1581150"/>
              <a:gd name="connsiteX5" fmla="*/ 1101725 w 1381562"/>
              <a:gd name="connsiteY5" fmla="*/ 1050925 h 1581150"/>
              <a:gd name="connsiteX6" fmla="*/ 1101725 w 1381562"/>
              <a:gd name="connsiteY6" fmla="*/ 1311275 h 1581150"/>
              <a:gd name="connsiteX7" fmla="*/ 1381125 w 1381562"/>
              <a:gd name="connsiteY7" fmla="*/ 1314450 h 1581150"/>
              <a:gd name="connsiteX8" fmla="*/ 1380887 w 1381562"/>
              <a:gd name="connsiteY8" fmla="*/ 1579705 h 1581150"/>
              <a:gd name="connsiteX9" fmla="*/ 3175 w 1381562"/>
              <a:gd name="connsiteY9" fmla="*/ 1581150 h 1581150"/>
              <a:gd name="connsiteX10" fmla="*/ 0 w 1381562"/>
              <a:gd name="connsiteY10" fmla="*/ 0 h 1581150"/>
              <a:gd name="connsiteX0" fmla="*/ 0 w 1381125"/>
              <a:gd name="connsiteY0" fmla="*/ 0 h 1581150"/>
              <a:gd name="connsiteX1" fmla="*/ 288925 w 1381125"/>
              <a:gd name="connsiteY1" fmla="*/ 3175 h 1581150"/>
              <a:gd name="connsiteX2" fmla="*/ 288925 w 1381125"/>
              <a:gd name="connsiteY2" fmla="*/ 787400 h 1581150"/>
              <a:gd name="connsiteX3" fmla="*/ 831850 w 1381125"/>
              <a:gd name="connsiteY3" fmla="*/ 790575 h 1581150"/>
              <a:gd name="connsiteX4" fmla="*/ 831850 w 1381125"/>
              <a:gd name="connsiteY4" fmla="*/ 1050925 h 1581150"/>
              <a:gd name="connsiteX5" fmla="*/ 1101725 w 1381125"/>
              <a:gd name="connsiteY5" fmla="*/ 1050925 h 1581150"/>
              <a:gd name="connsiteX6" fmla="*/ 1101725 w 1381125"/>
              <a:gd name="connsiteY6" fmla="*/ 1311275 h 1581150"/>
              <a:gd name="connsiteX7" fmla="*/ 1381125 w 1381125"/>
              <a:gd name="connsiteY7" fmla="*/ 1314450 h 1581150"/>
              <a:gd name="connsiteX8" fmla="*/ 1380887 w 1381125"/>
              <a:gd name="connsiteY8" fmla="*/ 1579705 h 1581150"/>
              <a:gd name="connsiteX9" fmla="*/ 3175 w 1381125"/>
              <a:gd name="connsiteY9" fmla="*/ 1581150 h 1581150"/>
              <a:gd name="connsiteX10" fmla="*/ 0 w 1381125"/>
              <a:gd name="connsiteY10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125" h="1581150">
                <a:moveTo>
                  <a:pt x="0" y="0"/>
                </a:moveTo>
                <a:lnTo>
                  <a:pt x="288925" y="3175"/>
                </a:lnTo>
                <a:lnTo>
                  <a:pt x="288925" y="787400"/>
                </a:lnTo>
                <a:lnTo>
                  <a:pt x="831850" y="790575"/>
                </a:lnTo>
                <a:lnTo>
                  <a:pt x="831850" y="1050925"/>
                </a:lnTo>
                <a:lnTo>
                  <a:pt x="1101725" y="1050925"/>
                </a:lnTo>
                <a:lnTo>
                  <a:pt x="1101725" y="1311275"/>
                </a:lnTo>
                <a:lnTo>
                  <a:pt x="1381125" y="1314450"/>
                </a:lnTo>
                <a:lnTo>
                  <a:pt x="1380887" y="1579705"/>
                </a:lnTo>
                <a:lnTo>
                  <a:pt x="3175" y="1581150"/>
                </a:lnTo>
                <a:cubicBezTo>
                  <a:pt x="2117" y="1054100"/>
                  <a:pt x="1058" y="527050"/>
                  <a:pt x="0" y="0"/>
                </a:cubicBezTo>
                <a:close/>
              </a:path>
            </a:pathLst>
          </a:custGeom>
          <a:ln w="12700" cmpd="sng">
            <a:solidFill>
              <a:schemeClr val="tx1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gray">
          <a:xfrm rot="5400000">
            <a:off x="3120574" y="2744375"/>
            <a:ext cx="2293251" cy="225041"/>
          </a:xfrm>
          <a:prstGeom prst="triangle">
            <a:avLst>
              <a:gd name="adj" fmla="val 4978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2800">
              <a:latin typeface="Calibri"/>
              <a:cs typeface="Calibri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32178" y="2641600"/>
            <a:ext cx="1788289" cy="1361918"/>
          </a:xfrm>
          <a:custGeom>
            <a:avLst/>
            <a:gdLst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47750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50925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1405"/>
              <a:gd name="connsiteY0" fmla="*/ 0 h 1581150"/>
              <a:gd name="connsiteX1" fmla="*/ 288925 w 1381405"/>
              <a:gd name="connsiteY1" fmla="*/ 3175 h 1581150"/>
              <a:gd name="connsiteX2" fmla="*/ 288925 w 1381405"/>
              <a:gd name="connsiteY2" fmla="*/ 787400 h 1581150"/>
              <a:gd name="connsiteX3" fmla="*/ 831850 w 1381405"/>
              <a:gd name="connsiteY3" fmla="*/ 790575 h 1581150"/>
              <a:gd name="connsiteX4" fmla="*/ 831850 w 1381405"/>
              <a:gd name="connsiteY4" fmla="*/ 1050925 h 1581150"/>
              <a:gd name="connsiteX5" fmla="*/ 1101725 w 1381405"/>
              <a:gd name="connsiteY5" fmla="*/ 1050925 h 1581150"/>
              <a:gd name="connsiteX6" fmla="*/ 1101725 w 1381405"/>
              <a:gd name="connsiteY6" fmla="*/ 1311275 h 1581150"/>
              <a:gd name="connsiteX7" fmla="*/ 1381125 w 1381405"/>
              <a:gd name="connsiteY7" fmla="*/ 1314450 h 1581150"/>
              <a:gd name="connsiteX8" fmla="*/ 1380887 w 1381405"/>
              <a:gd name="connsiteY8" fmla="*/ 1579705 h 1581150"/>
              <a:gd name="connsiteX9" fmla="*/ 3175 w 1381405"/>
              <a:gd name="connsiteY9" fmla="*/ 1581150 h 1581150"/>
              <a:gd name="connsiteX10" fmla="*/ 0 w 1381405"/>
              <a:gd name="connsiteY10" fmla="*/ 0 h 1581150"/>
              <a:gd name="connsiteX0" fmla="*/ 0 w 1381562"/>
              <a:gd name="connsiteY0" fmla="*/ 0 h 1581150"/>
              <a:gd name="connsiteX1" fmla="*/ 288925 w 1381562"/>
              <a:gd name="connsiteY1" fmla="*/ 3175 h 1581150"/>
              <a:gd name="connsiteX2" fmla="*/ 288925 w 1381562"/>
              <a:gd name="connsiteY2" fmla="*/ 787400 h 1581150"/>
              <a:gd name="connsiteX3" fmla="*/ 831850 w 1381562"/>
              <a:gd name="connsiteY3" fmla="*/ 790575 h 1581150"/>
              <a:gd name="connsiteX4" fmla="*/ 831850 w 1381562"/>
              <a:gd name="connsiteY4" fmla="*/ 1050925 h 1581150"/>
              <a:gd name="connsiteX5" fmla="*/ 1101725 w 1381562"/>
              <a:gd name="connsiteY5" fmla="*/ 1050925 h 1581150"/>
              <a:gd name="connsiteX6" fmla="*/ 1101725 w 1381562"/>
              <a:gd name="connsiteY6" fmla="*/ 1311275 h 1581150"/>
              <a:gd name="connsiteX7" fmla="*/ 1381125 w 1381562"/>
              <a:gd name="connsiteY7" fmla="*/ 1314450 h 1581150"/>
              <a:gd name="connsiteX8" fmla="*/ 1380887 w 1381562"/>
              <a:gd name="connsiteY8" fmla="*/ 1579705 h 1581150"/>
              <a:gd name="connsiteX9" fmla="*/ 3175 w 1381562"/>
              <a:gd name="connsiteY9" fmla="*/ 1581150 h 1581150"/>
              <a:gd name="connsiteX10" fmla="*/ 0 w 1381562"/>
              <a:gd name="connsiteY10" fmla="*/ 0 h 1581150"/>
              <a:gd name="connsiteX0" fmla="*/ 0 w 1381125"/>
              <a:gd name="connsiteY0" fmla="*/ 0 h 1581150"/>
              <a:gd name="connsiteX1" fmla="*/ 288925 w 1381125"/>
              <a:gd name="connsiteY1" fmla="*/ 3175 h 1581150"/>
              <a:gd name="connsiteX2" fmla="*/ 288925 w 1381125"/>
              <a:gd name="connsiteY2" fmla="*/ 787400 h 1581150"/>
              <a:gd name="connsiteX3" fmla="*/ 831850 w 1381125"/>
              <a:gd name="connsiteY3" fmla="*/ 790575 h 1581150"/>
              <a:gd name="connsiteX4" fmla="*/ 831850 w 1381125"/>
              <a:gd name="connsiteY4" fmla="*/ 1050925 h 1581150"/>
              <a:gd name="connsiteX5" fmla="*/ 1101725 w 1381125"/>
              <a:gd name="connsiteY5" fmla="*/ 1050925 h 1581150"/>
              <a:gd name="connsiteX6" fmla="*/ 1101725 w 1381125"/>
              <a:gd name="connsiteY6" fmla="*/ 1311275 h 1581150"/>
              <a:gd name="connsiteX7" fmla="*/ 1381125 w 1381125"/>
              <a:gd name="connsiteY7" fmla="*/ 1314450 h 1581150"/>
              <a:gd name="connsiteX8" fmla="*/ 1380887 w 1381125"/>
              <a:gd name="connsiteY8" fmla="*/ 1579705 h 1581150"/>
              <a:gd name="connsiteX9" fmla="*/ 3175 w 1381125"/>
              <a:gd name="connsiteY9" fmla="*/ 1581150 h 1581150"/>
              <a:gd name="connsiteX10" fmla="*/ 0 w 1381125"/>
              <a:gd name="connsiteY10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1125" h="1581150">
                <a:moveTo>
                  <a:pt x="0" y="0"/>
                </a:moveTo>
                <a:lnTo>
                  <a:pt x="288925" y="3175"/>
                </a:lnTo>
                <a:lnTo>
                  <a:pt x="288925" y="787400"/>
                </a:lnTo>
                <a:lnTo>
                  <a:pt x="831850" y="790575"/>
                </a:lnTo>
                <a:lnTo>
                  <a:pt x="831850" y="1050925"/>
                </a:lnTo>
                <a:lnTo>
                  <a:pt x="1101725" y="1050925"/>
                </a:lnTo>
                <a:lnTo>
                  <a:pt x="1101725" y="1311275"/>
                </a:lnTo>
                <a:lnTo>
                  <a:pt x="1381125" y="1314450"/>
                </a:lnTo>
                <a:lnTo>
                  <a:pt x="1380887" y="1579705"/>
                </a:lnTo>
                <a:lnTo>
                  <a:pt x="3175" y="1581150"/>
                </a:lnTo>
                <a:cubicBezTo>
                  <a:pt x="2117" y="1054100"/>
                  <a:pt x="1058" y="527050"/>
                  <a:pt x="0" y="0"/>
                </a:cubicBezTo>
                <a:close/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17"/>
          <p:cNvSpPr>
            <a:spLocks noChangeArrowheads="1"/>
          </p:cNvSpPr>
          <p:nvPr/>
        </p:nvSpPr>
        <p:spPr bwMode="auto">
          <a:xfrm>
            <a:off x="1010362" y="831534"/>
            <a:ext cx="7092238" cy="78483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square" lIns="91440" tIns="0" rIns="0" bIns="45720">
            <a:spAutoFit/>
          </a:bodyPr>
          <a:lstStyle/>
          <a:p>
            <a:r>
              <a:rPr lang="en-US" sz="2400" i="1">
                <a:latin typeface="Calibri"/>
                <a:cs typeface="Calibri"/>
              </a:rPr>
              <a:t>Given our model: Which redundancy distribution remains invariant under sampling?</a:t>
            </a:r>
            <a:endParaRPr lang="en-GB" sz="2400" i="1" baseline="-2500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5097030"/>
            <a:ext cx="5867400" cy="685800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8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3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16</a:t>
            </a:fld>
            <a:endParaRPr lang="de-DE" smtClean="0"/>
          </a:p>
        </p:txBody>
      </p:sp>
      <p:sp>
        <p:nvSpPr>
          <p:cNvPr id="102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Invariant is a power-law! Hence, the tail of all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power laws remains invariant under sampling</a:t>
            </a:r>
          </a:p>
        </p:txBody>
      </p:sp>
      <p:pic>
        <p:nvPicPr>
          <p:cNvPr id="2" name="Picture 1" descr="Screen shot 2011-04-14 at 4.10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1450473"/>
            <a:ext cx="8441267" cy="4519574"/>
          </a:xfrm>
          <a:prstGeom prst="rect">
            <a:avLst/>
          </a:prstGeom>
        </p:spPr>
      </p:pic>
      <p:sp>
        <p:nvSpPr>
          <p:cNvPr id="9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649578" y="5385335"/>
            <a:ext cx="3121758" cy="6889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466" y="1462140"/>
            <a:ext cx="4072466" cy="42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2736383" y="4305772"/>
            <a:ext cx="1598549" cy="107956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076226" y="3636068"/>
            <a:ext cx="872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800">
                <a:solidFill>
                  <a:srgbClr val="008000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18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uk</a:t>
            </a:r>
            <a:r>
              <a:rPr lang="en-US" sz="1800">
                <a:solidFill>
                  <a:srgbClr val="008000"/>
                </a:solidFill>
                <a:effectLst/>
                <a:latin typeface="Calibri"/>
                <a:cs typeface="Calibri"/>
              </a:rPr>
              <a:t>=</a:t>
            </a:r>
            <a:r>
              <a:rPr lang="en-US" sz="1800">
                <a:solidFill>
                  <a:srgbClr val="008000"/>
                </a:solidFill>
                <a:effectLst/>
                <a:sym typeface="Symbol"/>
              </a:rPr>
              <a:t></a:t>
            </a:r>
            <a:r>
              <a:rPr lang="en-US" sz="18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k</a:t>
            </a:r>
            <a:r>
              <a:rPr lang="en-US" sz="1800">
                <a:solidFill>
                  <a:srgbClr val="008000"/>
                </a:solidFill>
                <a:effectLst/>
                <a:latin typeface="Calibri"/>
                <a:cs typeface="Calibri"/>
              </a:rPr>
              <a:t>/</a:t>
            </a:r>
            <a:r>
              <a:rPr lang="en-US" sz="1800">
                <a:solidFill>
                  <a:srgbClr val="008000"/>
                </a:solidFill>
                <a:effectLst/>
                <a:latin typeface="Calibri"/>
                <a:cs typeface="Calibri"/>
                <a:sym typeface="Symbol"/>
              </a:rPr>
              <a:t></a:t>
            </a:r>
            <a:r>
              <a:rPr lang="en-US" sz="18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k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1293826" y="3606097"/>
            <a:ext cx="59505" cy="860530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5400000">
            <a:off x="1642455" y="3343194"/>
            <a:ext cx="59504" cy="1557787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6453690" cy="49244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Also, the power law tail breaks in</a:t>
            </a:r>
          </a:p>
        </p:txBody>
      </p:sp>
      <p:pic>
        <p:nvPicPr>
          <p:cNvPr id="3" name="Picture 2" descr="Screen shot 2011-04-14 at 4.1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123950"/>
            <a:ext cx="6997700" cy="4000500"/>
          </a:xfrm>
          <a:prstGeom prst="rect">
            <a:avLst/>
          </a:prstGeom>
        </p:spPr>
      </p:pic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pPr defTabSz="862013"/>
            <a:fld id="{6254D64A-F36E-44A7-B388-6E0361ED654D}" type="slidenum">
              <a:rPr lang="de-DE" smtClean="0"/>
              <a:pPr defTabSz="862013"/>
              <a:t>17</a:t>
            </a:fld>
            <a:endParaRPr lang="de-DE" smtClean="0"/>
          </a:p>
        </p:txBody>
      </p:sp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8853534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7F7F7F"/>
                </a:solidFill>
                <a:latin typeface="Calibri"/>
                <a:ea typeface="+mn-ea"/>
                <a:cs typeface="Calibri"/>
              </a:defRPr>
            </a:lvl1pPr>
            <a:lvl2pPr marL="487363" indent="-301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76313" indent="-619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465263" indent="-9366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954213" indent="-125413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2C49696-6A8A-402F-B509-39A084CF48C2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9" name="Rectangle 1417"/>
          <p:cNvSpPr>
            <a:spLocks noChangeArrowheads="1"/>
          </p:cNvSpPr>
          <p:nvPr/>
        </p:nvSpPr>
        <p:spPr bwMode="auto">
          <a:xfrm>
            <a:off x="412511" y="5600129"/>
            <a:ext cx="7705264" cy="784830"/>
          </a:xfrm>
          <a:prstGeom prst="rect">
            <a:avLst/>
          </a:prstGeom>
          <a:solidFill>
            <a:srgbClr val="CCFFCC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srgbClr val="008000">
                <a:alpha val="43000"/>
              </a:srgbClr>
            </a:outerShdw>
          </a:effectLst>
        </p:spPr>
        <p:txBody>
          <a:bodyPr wrap="square" lIns="91440" tIns="0" rIns="0" bIns="45720">
            <a:spAutoFit/>
          </a:bodyPr>
          <a:lstStyle/>
          <a:p>
            <a:r>
              <a:rPr lang="en-US" sz="2400" i="1">
                <a:latin typeface="Calibri"/>
                <a:cs typeface="Calibri"/>
              </a:rPr>
              <a:t>Rule of Thumb 2: When sampling data from a Power-law  then the core of the sample distribution follows</a:t>
            </a:r>
            <a:endParaRPr lang="en-GB" sz="2400" i="1" baseline="-25000">
              <a:latin typeface="Calibri"/>
              <a:cs typeface="Calibri"/>
            </a:endParaRPr>
          </a:p>
        </p:txBody>
      </p:sp>
      <p:pic>
        <p:nvPicPr>
          <p:cNvPr id="6" name="Picture 2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9568" r="2740" b="8221"/>
          <a:stretch/>
        </p:blipFill>
        <p:spPr bwMode="auto">
          <a:xfrm>
            <a:off x="6439849" y="5981985"/>
            <a:ext cx="1256284" cy="36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12511" y="4435499"/>
            <a:ext cx="3121758" cy="6889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142" y="1123950"/>
            <a:ext cx="3464540" cy="35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5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665788" y="3578113"/>
            <a:ext cx="5509268" cy="69063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de-DE" sz="110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1268376" cy="492443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828786" y="2295452"/>
            <a:ext cx="5346270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A horizontal sampling model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The role of power-laws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Real data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628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2013" eaLnBrk="0" hangingPunct="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B2FC04-C9AF-9B46-AEED-0EC7895FDF31}" type="slidenum">
              <a:rPr lang="de-DE" sz="1400">
                <a:solidFill>
                  <a:srgbClr val="000000"/>
                </a:solidFill>
              </a:rPr>
              <a:pPr/>
              <a:t>19</a:t>
            </a:fld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4222510" cy="49244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Sampling from Real Data</a:t>
            </a:r>
          </a:p>
        </p:txBody>
      </p:sp>
      <p:pic>
        <p:nvPicPr>
          <p:cNvPr id="2" name="Picture 1" descr="Fig_delicious_n10_fig1_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-791"/>
          <a:stretch/>
        </p:blipFill>
        <p:spPr>
          <a:xfrm>
            <a:off x="804672" y="3986613"/>
            <a:ext cx="2408763" cy="2694388"/>
          </a:xfrm>
          <a:prstGeom prst="rect">
            <a:avLst/>
          </a:prstGeom>
        </p:spPr>
      </p:pic>
      <p:pic>
        <p:nvPicPr>
          <p:cNvPr id="3" name="Picture 2" descr="Fig_delicious_n10_fi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356" y="3945290"/>
            <a:ext cx="2618341" cy="2649185"/>
          </a:xfrm>
          <a:prstGeom prst="rect">
            <a:avLst/>
          </a:prstGeom>
        </p:spPr>
      </p:pic>
      <p:pic>
        <p:nvPicPr>
          <p:cNvPr id="4" name="Picture 3" descr="Fig_Weblinks_calculated_n100_fig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6" y="897263"/>
            <a:ext cx="2628621" cy="2638903"/>
          </a:xfrm>
          <a:prstGeom prst="rect">
            <a:avLst/>
          </a:prstGeom>
        </p:spPr>
      </p:pic>
      <p:pic>
        <p:nvPicPr>
          <p:cNvPr id="5" name="Picture 4" descr="Fig_Weblinks_calculated_n100_fig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" y="829653"/>
            <a:ext cx="2561096" cy="2665824"/>
          </a:xfrm>
          <a:prstGeom prst="rect">
            <a:avLst/>
          </a:prstGeom>
        </p:spPr>
      </p:pic>
      <p:sp>
        <p:nvSpPr>
          <p:cNvPr id="25" name="Rectangle 1343"/>
          <p:cNvSpPr>
            <a:spLocks noChangeArrowheads="1"/>
          </p:cNvSpPr>
          <p:nvPr/>
        </p:nvSpPr>
        <p:spPr bwMode="auto">
          <a:xfrm>
            <a:off x="417656" y="617455"/>
            <a:ext cx="29063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 b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Incoming links for one domain</a:t>
            </a:r>
          </a:p>
        </p:txBody>
      </p:sp>
      <p:sp>
        <p:nvSpPr>
          <p:cNvPr id="26" name="Rectangle 1343"/>
          <p:cNvSpPr>
            <a:spLocks noChangeArrowheads="1"/>
          </p:cNvSpPr>
          <p:nvPr/>
        </p:nvSpPr>
        <p:spPr bwMode="auto">
          <a:xfrm>
            <a:off x="417656" y="3726462"/>
            <a:ext cx="3181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 b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Tag distribution on delicious.com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250076" y="1706645"/>
            <a:ext cx="583565" cy="26459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5250076" y="5212544"/>
            <a:ext cx="583565" cy="26459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343"/>
          <p:cNvSpPr>
            <a:spLocks noChangeArrowheads="1"/>
          </p:cNvSpPr>
          <p:nvPr/>
        </p:nvSpPr>
        <p:spPr bwMode="auto">
          <a:xfrm>
            <a:off x="3743735" y="894454"/>
            <a:ext cx="16390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lvl="0"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FF0000"/>
                </a:solidFill>
                <a:latin typeface="Calibri"/>
              </a:rPr>
              <a:t>Rule of Thumb 1:</a:t>
            </a:r>
          </a:p>
          <a:p>
            <a:pPr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FF0000"/>
                </a:solidFill>
                <a:latin typeface="+mn-lt"/>
              </a:rPr>
              <a:t>not good!</a:t>
            </a:r>
          </a:p>
        </p:txBody>
      </p:sp>
      <p:sp>
        <p:nvSpPr>
          <p:cNvPr id="30" name="Rectangle 1343"/>
          <p:cNvSpPr>
            <a:spLocks noChangeArrowheads="1"/>
          </p:cNvSpPr>
          <p:nvPr/>
        </p:nvSpPr>
        <p:spPr bwMode="auto">
          <a:xfrm>
            <a:off x="3703348" y="4433839"/>
            <a:ext cx="16390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008000"/>
                </a:solidFill>
                <a:latin typeface="+mn-lt"/>
              </a:rPr>
              <a:t>Rule of Thumb 1:</a:t>
            </a:r>
          </a:p>
          <a:p>
            <a:pPr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008000"/>
                </a:solidFill>
                <a:latin typeface="+mn-lt"/>
              </a:rPr>
              <a:t>perfect!</a:t>
            </a:r>
          </a:p>
        </p:txBody>
      </p:sp>
      <p:sp>
        <p:nvSpPr>
          <p:cNvPr id="31" name="Freeform 30"/>
          <p:cNvSpPr/>
          <p:nvPr/>
        </p:nvSpPr>
        <p:spPr>
          <a:xfrm rot="5400000">
            <a:off x="4753564" y="1238108"/>
            <a:ext cx="429170" cy="610870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5400000">
            <a:off x="4715395" y="4707276"/>
            <a:ext cx="429170" cy="687208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43"/>
          <p:cNvSpPr>
            <a:spLocks noChangeArrowheads="1"/>
          </p:cNvSpPr>
          <p:nvPr/>
        </p:nvSpPr>
        <p:spPr bwMode="auto">
          <a:xfrm>
            <a:off x="5382793" y="252256"/>
            <a:ext cx="283221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lvl="0"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FFC40B"/>
                </a:solidFill>
                <a:latin typeface="Calibri"/>
              </a:rPr>
              <a:t>Rule of Thumb 2:</a:t>
            </a:r>
          </a:p>
          <a:p>
            <a:pPr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FFC40B"/>
                </a:solidFill>
                <a:latin typeface="+mn-lt"/>
              </a:rPr>
              <a:t>works, but only for small area</a:t>
            </a:r>
          </a:p>
        </p:txBody>
      </p:sp>
      <p:sp>
        <p:nvSpPr>
          <p:cNvPr id="34" name="Rectangle 1343"/>
          <p:cNvSpPr>
            <a:spLocks noChangeArrowheads="1"/>
          </p:cNvSpPr>
          <p:nvPr/>
        </p:nvSpPr>
        <p:spPr bwMode="auto">
          <a:xfrm>
            <a:off x="4338424" y="3578743"/>
            <a:ext cx="16390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lvl="0"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008000"/>
                </a:solidFill>
                <a:latin typeface="Calibri"/>
              </a:rPr>
              <a:t>Rule of Thumb 2:</a:t>
            </a:r>
          </a:p>
          <a:p>
            <a:pPr defTabSz="2656912" eaLnBrk="0" hangingPunct="0">
              <a:lnSpc>
                <a:spcPct val="80000"/>
              </a:lnSpc>
              <a:spcAft>
                <a:spcPct val="20000"/>
              </a:spcAft>
              <a:defRPr/>
            </a:pPr>
            <a:r>
              <a:rPr lang="en-GB" sz="1800" i="1">
                <a:solidFill>
                  <a:srgbClr val="008000"/>
                </a:solidFill>
                <a:latin typeface="+mn-lt"/>
              </a:rPr>
              <a:t>works!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025571" y="3986613"/>
            <a:ext cx="1350426" cy="64381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934995" y="829653"/>
            <a:ext cx="811392" cy="68514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5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7841489" cy="492443"/>
          </a:xfrm>
        </p:spPr>
        <p:txBody>
          <a:bodyPr/>
          <a:lstStyle/>
          <a:p>
            <a:r>
              <a:rPr lang="en-US" smtClean="0"/>
              <a:t>Information Acquisition from Redundant Data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463994" y="859780"/>
            <a:ext cx="329214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latin typeface="Calibri"/>
                <a:cs typeface="Calibri"/>
              </a:rPr>
              <a:t>Pareto principle (80-20 rule)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048412" y="859780"/>
            <a:ext cx="1331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solidFill>
                  <a:srgbClr val="0000FF"/>
                </a:solidFill>
                <a:latin typeface="Calibri"/>
                <a:cs typeface="Calibri"/>
              </a:rPr>
              <a:t>20%</a:t>
            </a:r>
            <a:r>
              <a:rPr lang="en-US" sz="2200" b="1">
                <a:latin typeface="Calibri"/>
                <a:cs typeface="Calibri"/>
              </a:rPr>
              <a:t> causes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6632261" y="859780"/>
            <a:ext cx="123110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solidFill>
                  <a:srgbClr val="0000FF"/>
                </a:solidFill>
                <a:latin typeface="Calibri"/>
                <a:cs typeface="Calibri"/>
              </a:rPr>
              <a:t>80%</a:t>
            </a:r>
            <a:r>
              <a:rPr lang="en-US" sz="2200" b="1">
                <a:latin typeface="Calibri"/>
                <a:cs typeface="Calibri"/>
              </a:rPr>
              <a:t> effect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878771" y="1256472"/>
            <a:ext cx="146023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business</a:t>
            </a: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342940" y="1256472"/>
            <a:ext cx="74224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clients</a:t>
            </a: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6967339" y="1256472"/>
            <a:ext cx="56095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sales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78771" y="1608202"/>
            <a:ext cx="148778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software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4444260" y="1608202"/>
            <a:ext cx="53959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bugs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6900528" y="1608202"/>
            <a:ext cx="69457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errors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878771" y="1959932"/>
            <a:ext cx="176757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health care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247061" y="1959932"/>
            <a:ext cx="93400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patients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6495589" y="1959932"/>
            <a:ext cx="150445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HC resources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463994" y="2765500"/>
            <a:ext cx="274813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latin typeface="Calibri"/>
                <a:cs typeface="Calibri"/>
              </a:rPr>
              <a:t>Information acquisition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075212" y="2765500"/>
            <a:ext cx="1277706" cy="5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solidFill>
                  <a:srgbClr val="0000FF"/>
                </a:solidFill>
                <a:latin typeface="Calibri"/>
                <a:cs typeface="Calibri"/>
              </a:rPr>
              <a:t>? 20%</a:t>
            </a:r>
            <a:r>
              <a:rPr lang="en-US" sz="2200" b="1">
                <a:latin typeface="Calibri"/>
                <a:cs typeface="Calibri"/>
              </a:rPr>
              <a:t> data</a:t>
            </a:r>
          </a:p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(instances)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173375" y="2765500"/>
            <a:ext cx="2148888" cy="5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 b="1">
                <a:solidFill>
                  <a:srgbClr val="0000FF"/>
                </a:solidFill>
                <a:latin typeface="Calibri"/>
                <a:cs typeface="Calibri"/>
              </a:rPr>
              <a:t>? 80%</a:t>
            </a:r>
            <a:r>
              <a:rPr lang="en-US" sz="2200" b="1">
                <a:latin typeface="Calibri"/>
                <a:cs typeface="Calibri"/>
              </a:rPr>
              <a:t> information</a:t>
            </a:r>
          </a:p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(concepts)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878771" y="3751910"/>
            <a:ext cx="249948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words in a corpus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196161" y="3751910"/>
            <a:ext cx="103580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all words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62517" y="3751910"/>
            <a:ext cx="177060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different words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878771" y="4136008"/>
            <a:ext cx="236613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used first names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745208" y="4136008"/>
            <a:ext cx="193770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individual names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336479" y="4136008"/>
            <a:ext cx="182267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different names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878771" y="3360262"/>
            <a:ext cx="223154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e.g. web harvesting</a:t>
            </a: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4180525" y="3360262"/>
            <a:ext cx="106707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web data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290329" y="3360262"/>
            <a:ext cx="191497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200">
                <a:latin typeface="Calibri"/>
                <a:cs typeface="Calibri"/>
              </a:rPr>
              <a:t>web information</a:t>
            </a:r>
          </a:p>
        </p:txBody>
      </p:sp>
      <p:sp>
        <p:nvSpPr>
          <p:cNvPr id="35" name="Rounded Rectangle 34"/>
          <p:cNvSpPr>
            <a:spLocks/>
          </p:cNvSpPr>
          <p:nvPr/>
        </p:nvSpPr>
        <p:spPr bwMode="auto">
          <a:xfrm>
            <a:off x="3569466" y="5200690"/>
            <a:ext cx="4616575" cy="1150836"/>
          </a:xfrm>
          <a:prstGeom prst="roundRect">
            <a:avLst>
              <a:gd name="adj" fmla="val 1622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200" kern="0" smtClean="0">
              <a:latin typeface="Calibri"/>
              <a:cs typeface="Calibri"/>
              <a:sym typeface="Symbol"/>
            </a:endParaRPr>
          </a:p>
        </p:txBody>
      </p:sp>
      <p:sp>
        <p:nvSpPr>
          <p:cNvPr id="36" name="Rectangle 1440"/>
          <p:cNvSpPr>
            <a:spLocks noChangeArrowheads="1"/>
          </p:cNvSpPr>
          <p:nvPr/>
        </p:nvSpPr>
        <p:spPr bwMode="auto">
          <a:xfrm>
            <a:off x="3613598" y="5244586"/>
            <a:ext cx="45582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pPr marL="398463" lvl="1" indent="-398463"/>
            <a:r>
              <a:rPr lang="en-GB" sz="2200">
                <a:latin typeface="Calibri"/>
                <a:cs typeface="Calibri"/>
              </a:rPr>
              <a:t>Motivating question:</a:t>
            </a:r>
          </a:p>
          <a:p>
            <a:pPr marL="398463" lvl="1" indent="-398463"/>
            <a:r>
              <a:rPr lang="en-GB" sz="2200" i="1">
                <a:latin typeface="Calibri"/>
                <a:cs typeface="Calibri"/>
              </a:rPr>
              <a:t>Can we learn 80% of the information,</a:t>
            </a:r>
          </a:p>
          <a:p>
            <a:pPr marL="398463" lvl="1" indent="-398463"/>
            <a:r>
              <a:rPr lang="en-GB" sz="2200" i="1">
                <a:latin typeface="Calibri"/>
                <a:cs typeface="Calibri"/>
              </a:rPr>
              <a:t>by looking at only 20% of the data?</a:t>
            </a:r>
          </a:p>
        </p:txBody>
      </p:sp>
    </p:spTree>
    <p:extLst>
      <p:ext uri="{BB962C8B-B14F-4D97-AF65-F5344CB8AC3E}">
        <p14:creationId xmlns:p14="http://schemas.microsoft.com/office/powerpoint/2010/main" val="16797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6468317" cy="49244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Theory on Sampling from Power-Laws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491" y="917188"/>
            <a:ext cx="2493922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Stumpf et al. [PNAS’05]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0" name="Rectangle 1417"/>
          <p:cNvSpPr>
            <a:spLocks noChangeArrowheads="1"/>
          </p:cNvSpPr>
          <p:nvPr/>
        </p:nvSpPr>
        <p:spPr bwMode="auto">
          <a:xfrm>
            <a:off x="375361" y="1687868"/>
            <a:ext cx="312419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000" i="1">
                <a:latin typeface="Calibri"/>
                <a:cs typeface="Calibri"/>
              </a:rPr>
              <a:t>"Here, we show that random subnets sampled from scale-free networks are not themselves scale-free."</a:t>
            </a:r>
            <a:endParaRPr lang="en-GB" sz="2000" i="1" baseline="-25000">
              <a:latin typeface="Calibri"/>
              <a:cs typeface="Calibri"/>
            </a:endParaRPr>
          </a:p>
        </p:txBody>
      </p:sp>
      <p:pic>
        <p:nvPicPr>
          <p:cNvPr id="2" name="Picture 1" descr="Screen shot 2011-04-14 at 2.48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8" y="3625389"/>
            <a:ext cx="3476984" cy="232748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14" y="3385767"/>
            <a:ext cx="2433230" cy="248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0138" y="3380851"/>
            <a:ext cx="2393905" cy="24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000159" y="932577"/>
            <a:ext cx="1144269" cy="353943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A465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This paper 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5" name="Rectangle 1417"/>
          <p:cNvSpPr>
            <a:spLocks noChangeArrowheads="1"/>
          </p:cNvSpPr>
          <p:nvPr/>
        </p:nvSpPr>
        <p:spPr bwMode="auto">
          <a:xfrm>
            <a:off x="4284133" y="1687868"/>
            <a:ext cx="448733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000" i="1">
                <a:latin typeface="Calibri"/>
                <a:cs typeface="Calibri"/>
              </a:rPr>
              <a:t>"Here, we show that there is one power-law family that is invariant under sampling, and the core of other power-law function remains invariant under sampling too.</a:t>
            </a:r>
            <a:endParaRPr lang="en-GB" sz="2000" i="1" baseline="-25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7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4262986" cy="49244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Some other related work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801" y="781125"/>
            <a:ext cx="2125857" cy="31547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Population sampling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01" y="2101508"/>
            <a:ext cx="2524229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Downey et al. [IJCAI’05]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01" y="3244795"/>
            <a:ext cx="2806007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Ipeirotis et al. [Sigmod’06]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01" y="5578088"/>
            <a:ext cx="2493922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Stumpf et al. [PNAS’05]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233828" y="2101508"/>
            <a:ext cx="481797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urn model to estimate the probability that extracted information is correct.</a:t>
            </a:r>
          </a:p>
          <a:p>
            <a:pPr marL="228600" indent="-228600"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random sampling with replacement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33829" y="5595483"/>
            <a:ext cx="5208210" cy="5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show that random subnets sampled from scale-free networks are not scale-free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33829" y="3244795"/>
            <a:ext cx="5208210" cy="8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decision framework to search or to crawl</a:t>
            </a:r>
          </a:p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random sampling without replacement with known population sizes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233827" y="807286"/>
            <a:ext cx="5208211" cy="8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goal: estimate size of population</a:t>
            </a:r>
          </a:p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e.g. mark-recapture animal sampling</a:t>
            </a:r>
          </a:p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sampling of small fraction w/ replacement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801" y="4375095"/>
            <a:ext cx="2208512" cy="66172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Bar-Yossef, Gurevich</a:t>
            </a:r>
            <a:b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</a:b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[WWW’06]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33829" y="4375095"/>
            <a:ext cx="5208210" cy="55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200">
                <a:latin typeface="Calibri"/>
                <a:cs typeface="Calibri"/>
              </a:rPr>
              <a:t>biased methods to sample from search engine's index to estimate index size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77801" y="1803400"/>
            <a:ext cx="844203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7801" y="5359400"/>
            <a:ext cx="8442037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136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/>
      <p:bldP spid="16" grpId="0"/>
      <p:bldP spid="17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Arrow Connector 71"/>
          <p:cNvCxnSpPr/>
          <p:nvPr/>
        </p:nvCxnSpPr>
        <p:spPr bwMode="auto">
          <a:xfrm>
            <a:off x="5211767" y="4991285"/>
            <a:ext cx="898175" cy="6630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4" name="Picture 63" descr="Fig_Summary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5" y="3568700"/>
            <a:ext cx="3314700" cy="2273300"/>
          </a:xfrm>
          <a:prstGeom prst="rect">
            <a:avLst/>
          </a:prstGeom>
        </p:spPr>
      </p:pic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1/2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319206" y="960410"/>
            <a:ext cx="1902636" cy="599368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AT" sz="1800">
              <a:latin typeface="Calibri"/>
              <a:cs typeface="Calibri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66680" y="1536763"/>
            <a:ext cx="1987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>
                <a:latin typeface="Calibri"/>
                <a:cs typeface="Calibri"/>
              </a:rPr>
              <a:t>A</a:t>
            </a:r>
            <a:r>
              <a:rPr lang="en-US" sz="1400" i="1" baseline="-25000">
                <a:latin typeface="Calibri"/>
                <a:cs typeface="Calibri"/>
              </a:rPr>
              <a:t>u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514840" y="1536763"/>
            <a:ext cx="1389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>
                <a:latin typeface="Calibri"/>
                <a:cs typeface="Calibri"/>
              </a:rPr>
              <a:t>A</a:t>
            </a:r>
            <a:endParaRPr lang="en-US" sz="1400" i="1" baseline="-25000">
              <a:latin typeface="Calibri"/>
              <a:cs typeface="Calibri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7033880" y="1536763"/>
            <a:ext cx="1301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>
                <a:latin typeface="Calibri"/>
                <a:cs typeface="Calibri"/>
              </a:rPr>
              <a:t>B</a:t>
            </a:r>
            <a:endParaRPr lang="en-US" sz="1400" i="1" baseline="-25000">
              <a:latin typeface="Calibri"/>
              <a:cs typeface="Calibri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8331472" y="1536763"/>
            <a:ext cx="19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>
                <a:latin typeface="Calibri"/>
                <a:cs typeface="Calibri"/>
              </a:rPr>
              <a:t>B</a:t>
            </a:r>
            <a:r>
              <a:rPr lang="en-US" sz="1400" i="1" baseline="-25000">
                <a:latin typeface="Calibri"/>
                <a:cs typeface="Calibri"/>
              </a:rPr>
              <a:t>u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352038" y="1097546"/>
            <a:ext cx="738422" cy="3231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AT" sz="1800">
              <a:latin typeface="Calibri"/>
              <a:cs typeface="Calibri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5623205" y="1492649"/>
            <a:ext cx="36442" cy="843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050">
              <a:latin typeface="Calibri"/>
              <a:cs typeface="Calibri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4280800" y="1377571"/>
            <a:ext cx="80555" cy="1908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050">
              <a:latin typeface="Calibri"/>
              <a:cs typeface="Calibri"/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099551" y="1136865"/>
            <a:ext cx="507306" cy="2474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AT" sz="1800">
              <a:latin typeface="Calibri"/>
              <a:cs typeface="Calibri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280645" y="1356473"/>
            <a:ext cx="47949" cy="21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050">
              <a:latin typeface="Calibri"/>
              <a:cs typeface="Calibri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8079257" y="1166593"/>
            <a:ext cx="383596" cy="1879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AT" sz="1800">
              <a:latin typeface="Calibri"/>
              <a:cs typeface="Calibri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gray">
          <a:xfrm rot="5400000">
            <a:off x="4527637" y="1181457"/>
            <a:ext cx="939810" cy="15823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/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1800">
              <a:latin typeface="Calibri"/>
              <a:cs typeface="Calibri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 rot="5400000">
            <a:off x="7213859" y="1181937"/>
            <a:ext cx="939810" cy="157274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/>
        </p:spPr>
        <p:txBody>
          <a:bodyPr wrap="none" lIns="93266" tIns="46633" rIns="93266" bIns="46633" anchor="ctr"/>
          <a:lstStyle/>
          <a:p>
            <a:pPr eaLnBrk="0" hangingPunct="0"/>
            <a:endParaRPr lang="de-AT" sz="1800">
              <a:latin typeface="Calibri"/>
              <a:cs typeface="Calibri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815587" y="1740068"/>
            <a:ext cx="99436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Information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266182" y="1740068"/>
            <a:ext cx="759122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Available</a:t>
            </a:r>
            <a:br>
              <a:rPr lang="en-US" sz="1600">
                <a:latin typeface="Calibri"/>
                <a:cs typeface="Calibri"/>
              </a:rPr>
            </a:br>
            <a:r>
              <a:rPr lang="en-US" sz="1600">
                <a:latin typeface="Calibri"/>
                <a:cs typeface="Calibri"/>
              </a:rPr>
              <a:t>Data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669007" y="1740068"/>
            <a:ext cx="805509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Retrieved </a:t>
            </a:r>
          </a:p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Data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7785768" y="1740068"/>
            <a:ext cx="989754" cy="4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Acquired </a:t>
            </a:r>
            <a:br>
              <a:rPr lang="en-US" sz="1600">
                <a:latin typeface="Calibri"/>
                <a:cs typeface="Calibri"/>
              </a:rPr>
            </a:br>
            <a:r>
              <a:rPr lang="en-US" sz="1600">
                <a:latin typeface="Calibri"/>
                <a:cs typeface="Calibri"/>
              </a:rPr>
              <a:t>information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993930" y="552450"/>
            <a:ext cx="124733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Inf. Integration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996662" y="552450"/>
            <a:ext cx="54772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IR &amp; IE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178012" y="554368"/>
            <a:ext cx="150361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1600">
                <a:latin typeface="Calibri"/>
                <a:cs typeface="Calibri"/>
              </a:rPr>
              <a:t>Inf. Dissemination</a:t>
            </a:r>
          </a:p>
        </p:txBody>
      </p:sp>
      <p:sp>
        <p:nvSpPr>
          <p:cNvPr id="31" name="Right Bracket 47"/>
          <p:cNvSpPr>
            <a:spLocks/>
          </p:cNvSpPr>
          <p:nvPr/>
        </p:nvSpPr>
        <p:spPr bwMode="auto">
          <a:xfrm rot="16200000" flipH="1">
            <a:off x="6299751" y="1561680"/>
            <a:ext cx="156313" cy="1311948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000">
              <a:latin typeface="Calibri"/>
              <a:cs typeface="Calibri"/>
            </a:endParaRPr>
          </a:p>
        </p:txBody>
      </p:sp>
      <p:sp>
        <p:nvSpPr>
          <p:cNvPr id="34" name="Right Bracket 54"/>
          <p:cNvSpPr>
            <a:spLocks/>
          </p:cNvSpPr>
          <p:nvPr/>
        </p:nvSpPr>
        <p:spPr bwMode="auto">
          <a:xfrm rot="16200000" flipH="1">
            <a:off x="6283116" y="430786"/>
            <a:ext cx="156313" cy="4160943"/>
          </a:xfrm>
          <a:prstGeom prst="rightBracket">
            <a:avLst>
              <a:gd name="adj" fmla="val 69234"/>
            </a:avLst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000">
              <a:latin typeface="Calibri"/>
              <a:cs typeface="Calibri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>
            <a:off x="6986889" y="1373735"/>
            <a:ext cx="44114" cy="1927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050">
              <a:latin typeface="Calibri"/>
              <a:cs typeface="Calibri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049392" y="2147872"/>
            <a:ext cx="6570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Recall  r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691451" y="2455020"/>
            <a:ext cx="13396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Unique recall  r</a:t>
            </a:r>
            <a:r>
              <a:rPr lang="en-US" sz="1600" baseline="-250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u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77801" y="814695"/>
            <a:ext cx="3222337" cy="8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A simple </a:t>
            </a:r>
            <a:r>
              <a:rPr lang="en-US" sz="2400" b="1">
                <a:latin typeface="Calibri"/>
                <a:cs typeface="Calibri"/>
              </a:rPr>
              <a:t>model of</a:t>
            </a:r>
            <a:br>
              <a:rPr lang="en-US" sz="2400" b="1">
                <a:latin typeface="Calibri"/>
                <a:cs typeface="Calibri"/>
              </a:rPr>
            </a:br>
            <a:r>
              <a:rPr lang="en-US" sz="2400" b="1">
                <a:latin typeface="Calibri"/>
                <a:cs typeface="Calibri"/>
              </a:rPr>
              <a:t>information acquisition </a:t>
            </a:r>
            <a:r>
              <a:rPr lang="en-US" sz="2400">
                <a:latin typeface="Calibri"/>
                <a:cs typeface="Calibri"/>
              </a:rPr>
              <a:t/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from redundant data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7801" y="4220628"/>
            <a:ext cx="1744067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Full </a:t>
            </a:r>
            <a:r>
              <a:rPr lang="en-US" sz="2400" b="1">
                <a:latin typeface="Calibri"/>
                <a:cs typeface="Calibri"/>
              </a:rPr>
              <a:t>analytic </a:t>
            </a:r>
            <a:br>
              <a:rPr lang="en-US" sz="2400" b="1">
                <a:latin typeface="Calibri"/>
                <a:cs typeface="Calibri"/>
              </a:rPr>
            </a:br>
            <a:r>
              <a:rPr lang="en-US" sz="2400" b="1">
                <a:latin typeface="Calibri"/>
                <a:cs typeface="Calibri"/>
              </a:rPr>
              <a:t>solution</a:t>
            </a:r>
            <a:r>
              <a:rPr lang="en-US" sz="2400">
                <a:latin typeface="Calibri"/>
                <a:cs typeface="Calibri"/>
              </a:rPr>
              <a:t> 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6403637" y="222250"/>
            <a:ext cx="12461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latin typeface="Calibri"/>
                <a:cs typeface="Calibri"/>
              </a:rPr>
              <a:t>Inf. Acquisition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394485" y="1748100"/>
            <a:ext cx="2103140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000">
                <a:latin typeface="Calibri"/>
                <a:cs typeface="Calibri"/>
              </a:rPr>
              <a:t>no disambiguity</a:t>
            </a:r>
          </a:p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000">
                <a:latin typeface="Calibri"/>
                <a:cs typeface="Calibri"/>
              </a:rPr>
              <a:t>random sampling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>w/o replacement</a:t>
            </a:r>
          </a:p>
        </p:txBody>
      </p:sp>
      <p:sp>
        <p:nvSpPr>
          <p:cNvPr id="57" name="Right Bracket 47"/>
          <p:cNvSpPr>
            <a:spLocks/>
          </p:cNvSpPr>
          <p:nvPr/>
        </p:nvSpPr>
        <p:spPr bwMode="auto">
          <a:xfrm rot="16200000" flipH="1">
            <a:off x="4873846" y="1546450"/>
            <a:ext cx="156313" cy="1342405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000">
              <a:latin typeface="Calibri"/>
              <a:cs typeface="Calibri"/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4372168" y="2129523"/>
            <a:ext cx="1159672" cy="3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70000"/>
              </a:lnSpc>
              <a:spcAft>
                <a:spcPts val="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Redundancy</a:t>
            </a:r>
            <a:br>
              <a:rPr lang="en-US" sz="160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1600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distribution  </a:t>
            </a:r>
            <a:r>
              <a:rPr lang="en-US" sz="1600" b="1">
                <a:solidFill>
                  <a:srgbClr val="0000FF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k</a:t>
            </a: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394485" y="4878241"/>
            <a:ext cx="132087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000">
                <a:latin typeface="Calibri"/>
                <a:cs typeface="Calibri"/>
              </a:rPr>
              <a:t>large data</a:t>
            </a:r>
          </a:p>
        </p:txBody>
      </p:sp>
      <p:sp>
        <p:nvSpPr>
          <p:cNvPr id="59" name="Right Bracket 47"/>
          <p:cNvSpPr>
            <a:spLocks/>
          </p:cNvSpPr>
          <p:nvPr/>
        </p:nvSpPr>
        <p:spPr bwMode="auto">
          <a:xfrm rot="16200000">
            <a:off x="6948548" y="-750403"/>
            <a:ext cx="156313" cy="2609542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050">
              <a:latin typeface="Calibri"/>
              <a:cs typeface="Calibri"/>
            </a:endParaRP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3560818" y="3870135"/>
            <a:ext cx="1192634" cy="5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70000"/>
              </a:lnSpc>
              <a:spcAft>
                <a:spcPts val="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</a:rPr>
              <a:t>Normalized </a:t>
            </a:r>
            <a:br>
              <a:rPr lang="en-US" sz="160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160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</a:rPr>
              <a:t>Redundancy</a:t>
            </a:r>
            <a:br>
              <a:rPr lang="en-US" sz="160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1600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</a:rPr>
              <a:t>distribution  </a:t>
            </a:r>
            <a:r>
              <a:rPr lang="en-US" sz="1600" b="1">
                <a:solidFill>
                  <a:srgbClr val="0000FF"/>
                </a:solidFill>
                <a:effectLst>
                  <a:glow rad="76200">
                    <a:schemeClr val="bg1"/>
                  </a:glow>
                </a:effectLst>
                <a:latin typeface="Calibri"/>
                <a:cs typeface="Calibri"/>
                <a:sym typeface="Symbol"/>
              </a:rPr>
              <a:t></a:t>
            </a:r>
            <a:endParaRPr lang="en-US" sz="1600" b="1">
              <a:solidFill>
                <a:srgbClr val="0000FF"/>
              </a:solidFill>
              <a:effectLst>
                <a:glow rad="76200">
                  <a:schemeClr val="bg1"/>
                </a:glow>
              </a:effectLst>
              <a:latin typeface="Calibri"/>
              <a:cs typeface="Calibri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rot="10800000" flipH="1">
            <a:off x="5211767" y="3946335"/>
            <a:ext cx="898175" cy="6630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3" name="Picture 62" descr="Fig_Summary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88" y="3098095"/>
            <a:ext cx="1670424" cy="1776781"/>
          </a:xfrm>
          <a:prstGeom prst="rect">
            <a:avLst/>
          </a:prstGeom>
        </p:spPr>
      </p:pic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6807799" y="3213556"/>
            <a:ext cx="339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r</a:t>
            </a:r>
            <a:r>
              <a:rPr lang="en-US" sz="1600" baseline="-250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u</a:t>
            </a:r>
            <a:r>
              <a:rPr lang="en-US" sz="16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(r)</a:t>
            </a:r>
            <a:endParaRPr lang="en-US" sz="1600" baseline="-2500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alibri"/>
              <a:cs typeface="Calibri"/>
            </a:endParaRPr>
          </a:p>
        </p:txBody>
      </p:sp>
      <p:pic>
        <p:nvPicPr>
          <p:cNvPr id="65" name="Picture 64" descr="Fig_Summary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23" y="4949418"/>
            <a:ext cx="2393299" cy="1540514"/>
          </a:xfrm>
          <a:prstGeom prst="rect">
            <a:avLst/>
          </a:prstGeom>
        </p:spPr>
      </p:pic>
      <p:sp>
        <p:nvSpPr>
          <p:cNvPr id="69" name="Rectangle 14"/>
          <p:cNvSpPr>
            <a:spLocks noChangeArrowheads="1"/>
          </p:cNvSpPr>
          <p:nvPr/>
        </p:nvSpPr>
        <p:spPr bwMode="auto">
          <a:xfrm>
            <a:off x="7262947" y="5139458"/>
            <a:ext cx="4015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r</a:t>
            </a:r>
            <a:r>
              <a:rPr lang="en-US" sz="1600" baseline="-250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uk</a:t>
            </a:r>
            <a:r>
              <a:rPr lang="en-US" sz="160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(r)</a:t>
            </a:r>
            <a:endParaRPr lang="en-US" sz="1600" baseline="-2500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alibri"/>
              <a:cs typeface="Calibri"/>
            </a:endParaRP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84208" y="5492567"/>
            <a:ext cx="6796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400">
                <a:solidFill>
                  <a:srgbClr val="008000"/>
                </a:solidFill>
                <a:effectLst/>
                <a:latin typeface="Calibri"/>
                <a:cs typeface="Calibri"/>
              </a:rPr>
              <a:t>r</a:t>
            </a:r>
            <a:r>
              <a:rPr lang="en-US" sz="14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uk</a:t>
            </a:r>
            <a:r>
              <a:rPr lang="en-US" sz="1400">
                <a:solidFill>
                  <a:srgbClr val="008000"/>
                </a:solidFill>
                <a:effectLst/>
                <a:latin typeface="Calibri"/>
                <a:cs typeface="Calibri"/>
              </a:rPr>
              <a:t>=</a:t>
            </a:r>
            <a:r>
              <a:rPr lang="en-US" sz="1400">
                <a:solidFill>
                  <a:srgbClr val="008000"/>
                </a:solidFill>
                <a:effectLst/>
                <a:sym typeface="Symbol"/>
              </a:rPr>
              <a:t></a:t>
            </a:r>
            <a:r>
              <a:rPr lang="en-US" sz="14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k</a:t>
            </a:r>
            <a:r>
              <a:rPr lang="en-US" sz="1400">
                <a:solidFill>
                  <a:srgbClr val="008000"/>
                </a:solidFill>
                <a:effectLst/>
                <a:latin typeface="Calibri"/>
                <a:cs typeface="Calibri"/>
              </a:rPr>
              <a:t>/</a:t>
            </a:r>
            <a:r>
              <a:rPr lang="en-US" sz="1400">
                <a:solidFill>
                  <a:srgbClr val="008000"/>
                </a:solidFill>
                <a:effectLst/>
                <a:latin typeface="Calibri"/>
                <a:cs typeface="Calibri"/>
                <a:sym typeface="Symbol"/>
              </a:rPr>
              <a:t></a:t>
            </a:r>
            <a:r>
              <a:rPr lang="en-US" sz="1400" baseline="-25000">
                <a:solidFill>
                  <a:srgbClr val="008000"/>
                </a:solidFill>
                <a:effectLst/>
                <a:latin typeface="Calibri"/>
                <a:cs typeface="Calibri"/>
              </a:rPr>
              <a:t>k</a:t>
            </a:r>
          </a:p>
        </p:txBody>
      </p:sp>
      <p:sp>
        <p:nvSpPr>
          <p:cNvPr id="73" name="Up Arrow 72"/>
          <p:cNvSpPr/>
          <p:nvPr/>
        </p:nvSpPr>
        <p:spPr>
          <a:xfrm rot="5400000">
            <a:off x="7066958" y="5451830"/>
            <a:ext cx="59505" cy="860530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5400000">
            <a:off x="7443793" y="5160721"/>
            <a:ext cx="59504" cy="1614200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ight Bracket 47"/>
          <p:cNvSpPr>
            <a:spLocks/>
          </p:cNvSpPr>
          <p:nvPr/>
        </p:nvSpPr>
        <p:spPr bwMode="auto">
          <a:xfrm rot="16200000" flipH="1">
            <a:off x="7707612" y="1561681"/>
            <a:ext cx="156313" cy="1311948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000">
              <a:latin typeface="Calibri"/>
              <a:cs typeface="Calibri"/>
            </a:endParaRPr>
          </a:p>
        </p:txBody>
      </p:sp>
      <p:sp>
        <p:nvSpPr>
          <p:cNvPr id="81" name="Rectangle 14"/>
          <p:cNvSpPr>
            <a:spLocks noChangeArrowheads="1"/>
          </p:cNvSpPr>
          <p:nvPr/>
        </p:nvSpPr>
        <p:spPr bwMode="auto">
          <a:xfrm>
            <a:off x="7210564" y="2129523"/>
            <a:ext cx="1159672" cy="3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70000"/>
              </a:lnSpc>
              <a:spcAft>
                <a:spcPts val="0"/>
              </a:spcAft>
            </a:pPr>
            <a:r>
              <a:rPr lang="en-US" sz="1600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Sample</a:t>
            </a:r>
            <a:br>
              <a:rPr lang="en-US" sz="1600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</a:br>
            <a:r>
              <a:rPr lang="en-US" sz="1600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distribution  </a:t>
            </a:r>
            <a:r>
              <a:rPr lang="en-US" sz="1600" b="1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Calibri"/>
                <a:cs typeface="Calibri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8363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  <p:bldP spid="62" grpId="0"/>
      <p:bldP spid="66" grpId="0"/>
      <p:bldP spid="69" grpId="0"/>
      <p:bldP spid="70" grpId="0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67"/>
          <p:cNvSpPr>
            <a:spLocks noChangeArrowheads="1"/>
          </p:cNvSpPr>
          <p:nvPr/>
        </p:nvSpPr>
        <p:spPr bwMode="auto">
          <a:xfrm>
            <a:off x="1928992" y="1220453"/>
            <a:ext cx="923145" cy="430548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822325" eaLnBrk="0" hangingPunct="0">
              <a:spcAft>
                <a:spcPct val="20000"/>
              </a:spcAft>
            </a:pPr>
            <a:endParaRPr lang="de-DE" sz="2000" baseline="30000"/>
          </a:p>
        </p:txBody>
      </p:sp>
      <p:sp>
        <p:nvSpPr>
          <p:cNvPr id="51" name="Rechteck 67"/>
          <p:cNvSpPr>
            <a:spLocks noChangeArrowheads="1"/>
          </p:cNvSpPr>
          <p:nvPr/>
        </p:nvSpPr>
        <p:spPr bwMode="auto">
          <a:xfrm>
            <a:off x="943424" y="4859220"/>
            <a:ext cx="985568" cy="469408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round/>
            <a:headEnd/>
            <a:tailEnd/>
          </a:ln>
          <a:effectLst>
            <a:outerShdw blurRad="50800" dist="38100" dir="2700000" algn="tl" rotWithShape="0">
              <a:srgbClr val="008000">
                <a:alpha val="43000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822325" eaLnBrk="0" hangingPunct="0">
              <a:spcAft>
                <a:spcPct val="20000"/>
              </a:spcAft>
            </a:pPr>
            <a:endParaRPr lang="de-DE" sz="2000" baseline="3000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2309727" cy="492443"/>
          </a:xfrm>
        </p:spPr>
        <p:txBody>
          <a:bodyPr/>
          <a:lstStyle/>
          <a:p>
            <a:r>
              <a:rPr lang="en-US" smtClean="0"/>
              <a:t>Summary 2/2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77801" y="916295"/>
            <a:ext cx="2308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Rule of thumb 1: 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7801" y="3664011"/>
            <a:ext cx="2308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28600" indent="-228600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Rule of thumb 2: 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394485" y="1297975"/>
            <a:ext cx="23852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400">
                <a:latin typeface="Calibri"/>
                <a:cs typeface="Calibri"/>
              </a:rPr>
              <a:t>80/20  </a:t>
            </a:r>
            <a:r>
              <a:rPr lang="en-US" sz="2400">
                <a:sym typeface="Symbol"/>
              </a:rPr>
              <a:t></a:t>
            </a:r>
            <a:r>
              <a:rPr lang="en-US" sz="2400">
                <a:effectLst/>
              </a:rPr>
              <a:t> </a:t>
            </a:r>
            <a:r>
              <a:rPr lang="en-US" sz="2400">
                <a:latin typeface="Calibri"/>
                <a:cs typeface="Calibri"/>
              </a:rPr>
              <a:t> </a:t>
            </a:r>
            <a:r>
              <a:rPr lang="en-US" sz="2400" b="1">
                <a:latin typeface="Calibri"/>
                <a:cs typeface="Calibri"/>
              </a:rPr>
              <a:t>40/20</a:t>
            </a: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394485" y="4073724"/>
            <a:ext cx="2479896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400">
                <a:latin typeface="Calibri"/>
                <a:cs typeface="Calibri"/>
              </a:rPr>
              <a:t>power-law core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remains invariant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7700" y="1304325"/>
            <a:ext cx="774700" cy="283176"/>
            <a:chOff x="666750" y="1348775"/>
            <a:chExt cx="774700" cy="283176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V="1">
              <a:off x="666750" y="1348775"/>
              <a:ext cx="774700" cy="283176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666750" y="1348775"/>
              <a:ext cx="774700" cy="283176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6448285" y="217961"/>
            <a:ext cx="2410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Unique recall for power-laws</a:t>
            </a: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3397010" y="217961"/>
            <a:ext cx="18979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3 different power-laws</a:t>
            </a:r>
          </a:p>
        </p:txBody>
      </p:sp>
      <p:pic>
        <p:nvPicPr>
          <p:cNvPr id="42" name="Picture 41" descr="Fig_Summary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43" y="3407380"/>
            <a:ext cx="2457297" cy="2474481"/>
          </a:xfrm>
          <a:prstGeom prst="rect">
            <a:avLst/>
          </a:prstGeom>
        </p:spPr>
      </p:pic>
      <p:sp>
        <p:nvSpPr>
          <p:cNvPr id="73" name="Rechteck 67"/>
          <p:cNvSpPr>
            <a:spLocks noChangeArrowheads="1"/>
          </p:cNvSpPr>
          <p:nvPr/>
        </p:nvSpPr>
        <p:spPr bwMode="auto">
          <a:xfrm>
            <a:off x="3272986" y="5955521"/>
            <a:ext cx="2137266" cy="489499"/>
          </a:xfrm>
          <a:prstGeom prst="rect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defTabSz="822325" eaLnBrk="0" hangingPunct="0">
              <a:spcAft>
                <a:spcPct val="20000"/>
              </a:spcAft>
            </a:pPr>
            <a:endParaRPr lang="de-DE" sz="2000" baseline="3000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785" y="5983195"/>
            <a:ext cx="1968500" cy="431800"/>
          </a:xfrm>
          <a:prstGeom prst="rect">
            <a:avLst/>
          </a:prstGeom>
        </p:spPr>
      </p:pic>
      <p:grpSp>
        <p:nvGrpSpPr>
          <p:cNvPr id="78" name="Group 77"/>
          <p:cNvGrpSpPr>
            <a:grpSpLocks noChangeAspect="1"/>
          </p:cNvGrpSpPr>
          <p:nvPr/>
        </p:nvGrpSpPr>
        <p:grpSpPr>
          <a:xfrm>
            <a:off x="6414108" y="3346900"/>
            <a:ext cx="2450856" cy="2562635"/>
            <a:chOff x="3683001" y="3620507"/>
            <a:chExt cx="2326834" cy="2432956"/>
          </a:xfrm>
        </p:grpSpPr>
        <p:pic>
          <p:nvPicPr>
            <p:cNvPr id="75" name="Picture 74" descr="Fig_Summary8_fig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001" y="3620507"/>
              <a:ext cx="2326834" cy="2432956"/>
            </a:xfrm>
            <a:prstGeom prst="rect">
              <a:avLst/>
            </a:prstGeom>
          </p:spPr>
        </p:pic>
        <p:sp>
          <p:nvSpPr>
            <p:cNvPr id="77" name="Up Arrow 76"/>
            <p:cNvSpPr/>
            <p:nvPr/>
          </p:nvSpPr>
          <p:spPr>
            <a:xfrm rot="5400000">
              <a:off x="4674497" y="4552103"/>
              <a:ext cx="59504" cy="1246803"/>
            </a:xfrm>
            <a:prstGeom prst="upArrow">
              <a:avLst>
                <a:gd name="adj1" fmla="val 63043"/>
                <a:gd name="adj2" fmla="val 8260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Up Arrow 79"/>
            <p:cNvSpPr/>
            <p:nvPr/>
          </p:nvSpPr>
          <p:spPr>
            <a:xfrm rot="5400000">
              <a:off x="4544322" y="4612327"/>
              <a:ext cx="59503" cy="986452"/>
            </a:xfrm>
            <a:prstGeom prst="upArrow">
              <a:avLst>
                <a:gd name="adj1" fmla="val 63043"/>
                <a:gd name="adj2" fmla="val 8260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9" name="Picture 78" descr="Fig_Summary7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44" y="448260"/>
            <a:ext cx="2430906" cy="2430906"/>
          </a:xfrm>
          <a:prstGeom prst="rect">
            <a:avLst/>
          </a:prstGeom>
        </p:spPr>
      </p:pic>
      <p:pic>
        <p:nvPicPr>
          <p:cNvPr id="81" name="Picture 80" descr="Fig_Summary6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39" y="448260"/>
            <a:ext cx="2374598" cy="2341386"/>
          </a:xfrm>
          <a:prstGeom prst="rect">
            <a:avLst/>
          </a:prstGeom>
        </p:spPr>
      </p:pic>
      <p:sp>
        <p:nvSpPr>
          <p:cNvPr id="85" name="AutoShape 12"/>
          <p:cNvSpPr>
            <a:spLocks noChangeArrowheads="1"/>
          </p:cNvSpPr>
          <p:nvPr/>
        </p:nvSpPr>
        <p:spPr bwMode="gray">
          <a:xfrm rot="5400000" flipH="1">
            <a:off x="5034832" y="1398394"/>
            <a:ext cx="1917710" cy="21309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/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1800">
              <a:latin typeface="Calibri"/>
              <a:cs typeface="Calibri"/>
            </a:endParaRPr>
          </a:p>
        </p:txBody>
      </p:sp>
      <p:sp>
        <p:nvSpPr>
          <p:cNvPr id="86" name="AutoShape 12"/>
          <p:cNvSpPr>
            <a:spLocks noChangeArrowheads="1"/>
          </p:cNvSpPr>
          <p:nvPr/>
        </p:nvSpPr>
        <p:spPr bwMode="gray">
          <a:xfrm rot="5400000" flipH="1">
            <a:off x="5034833" y="4370194"/>
            <a:ext cx="1917710" cy="21309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/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1800">
              <a:latin typeface="Calibri"/>
              <a:cs typeface="Calibri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6601806" y="3145739"/>
            <a:ext cx="2233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Sampling from power-laws</a:t>
            </a: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>
            <a:off x="3512366" y="3145739"/>
            <a:ext cx="1758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160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alibri"/>
                <a:cs typeface="Calibri"/>
              </a:rPr>
              <a:t>Invariant distribution</a:t>
            </a:r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1012482" y="4894505"/>
            <a:ext cx="819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400">
                <a:effectLst/>
                <a:latin typeface="Calibri"/>
                <a:cs typeface="Calibri"/>
              </a:rPr>
              <a:t>r</a:t>
            </a:r>
            <a:r>
              <a:rPr lang="en-US" sz="2400" baseline="-25000">
                <a:effectLst/>
                <a:latin typeface="Calibri"/>
                <a:cs typeface="Calibri"/>
              </a:rPr>
              <a:t>uk</a:t>
            </a:r>
            <a:r>
              <a:rPr lang="en-US" sz="2400">
                <a:latin typeface="Calibri"/>
                <a:cs typeface="Calibri"/>
                <a:sym typeface="Symbol"/>
              </a:rPr>
              <a:t>  </a:t>
            </a:r>
            <a:r>
              <a:rPr lang="en-US" sz="2400">
                <a:effectLst/>
                <a:latin typeface="Calibri"/>
                <a:cs typeface="Calibri"/>
              </a:rPr>
              <a:t>r</a:t>
            </a:r>
            <a:r>
              <a:rPr lang="en-US" sz="2400" baseline="30000">
                <a:latin typeface="Calibri"/>
                <a:cs typeface="Calibri"/>
                <a:sym typeface="Symbol"/>
              </a:rPr>
              <a:t></a:t>
            </a:r>
            <a:r>
              <a:rPr lang="en-US" sz="2400">
                <a:effectLst/>
                <a:latin typeface="Calibri"/>
                <a:cs typeface="Calibri"/>
              </a:rPr>
              <a:t> </a:t>
            </a:r>
            <a:endParaRPr lang="en-US" sz="2400" baseline="-25000">
              <a:effectLst/>
              <a:latin typeface="Calibri"/>
              <a:cs typeface="Calibri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664363" y="1881225"/>
            <a:ext cx="872474" cy="63953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 bwMode="auto">
          <a:xfrm>
            <a:off x="4780994" y="5008861"/>
            <a:ext cx="771890" cy="5572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15"/>
          <p:cNvSpPr>
            <a:spLocks noChangeArrowheads="1"/>
          </p:cNvSpPr>
          <p:nvPr/>
        </p:nvSpPr>
        <p:spPr bwMode="auto">
          <a:xfrm>
            <a:off x="394485" y="1692783"/>
            <a:ext cx="2449388" cy="60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92100" indent="-292100" defTabSz="822325" eaLnBrk="0" hangingPunct="0">
              <a:lnSpc>
                <a:spcPct val="80000"/>
              </a:lnSpc>
              <a:spcAft>
                <a:spcPts val="0"/>
              </a:spcAft>
              <a:buFont typeface="Lucida Grande"/>
              <a:buChar char="-"/>
            </a:pPr>
            <a:r>
              <a:rPr lang="en-US" sz="2400">
                <a:latin typeface="Calibri"/>
                <a:cs typeface="Calibri"/>
              </a:rPr>
              <a:t>sensitive to exact </a:t>
            </a:r>
            <a:br>
              <a:rPr lang="en-US" sz="2400">
                <a:latin typeface="Calibri"/>
                <a:cs typeface="Calibri"/>
              </a:rPr>
            </a:br>
            <a:r>
              <a:rPr lang="en-US" sz="2400">
                <a:latin typeface="Calibri"/>
                <a:cs typeface="Calibri"/>
              </a:rPr>
              <a:t>power-law root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69909" y="6002177"/>
            <a:ext cx="2872807" cy="384721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http://uniqueRecall.com</a:t>
            </a:r>
            <a:endParaRPr lang="en-US" sz="22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109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6" grpId="0"/>
      <p:bldP spid="58" grpId="0"/>
      <p:bldP spid="68" grpId="0"/>
      <p:bldP spid="73" grpId="0" animBg="1"/>
      <p:bldP spid="85" grpId="0" animBg="1"/>
      <p:bldP spid="86" grpId="0" animBg="1"/>
      <p:bldP spid="71" grpId="0"/>
      <p:bldP spid="84" grpId="0"/>
      <p:bldP spid="87" grpId="0"/>
      <p:bldP spid="82" grpId="0" animBg="1"/>
      <p:bldP spid="89" grpId="0" animBg="1"/>
      <p:bldP spid="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63000" y="6594475"/>
            <a:ext cx="200025" cy="215900"/>
          </a:xfrm>
          <a:noFill/>
        </p:spPr>
        <p:txBody>
          <a:bodyPr/>
          <a:lstStyle/>
          <a:p>
            <a:pPr defTabSz="822325"/>
            <a:fld id="{7756AD1F-03C1-4D38-B900-DB8A97A5FF3F}" type="slidenum">
              <a:rPr lang="de-DE" smtClean="0"/>
              <a:pPr defTabSz="822325"/>
              <a:t>24</a:t>
            </a:fld>
            <a:endParaRPr lang="de-DE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757097"/>
            <a:ext cx="8864600" cy="922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de-AT" sz="19900" dirty="0" smtClean="0"/>
              <a:t>backup</a:t>
            </a:r>
            <a:endParaRPr lang="en-US" sz="19900" dirty="0" smtClean="0"/>
          </a:p>
        </p:txBody>
      </p:sp>
    </p:spTree>
    <p:extLst>
      <p:ext uri="{BB962C8B-B14F-4D97-AF65-F5344CB8AC3E}">
        <p14:creationId xmlns:p14="http://schemas.microsoft.com/office/powerpoint/2010/main" val="21829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88913"/>
            <a:ext cx="4419480" cy="307777"/>
          </a:xfrm>
        </p:spPr>
        <p:txBody>
          <a:bodyPr/>
          <a:lstStyle/>
          <a:p>
            <a:pPr eaLnBrk="1" hangingPunct="1"/>
            <a:r>
              <a:rPr lang="en-US" smtClean="0"/>
              <a:t>Geometric interpretation of </a:t>
            </a:r>
            <a:r>
              <a:rPr lang="el-GR" b="0" smtClean="0">
                <a:sym typeface="Symbol"/>
              </a:rPr>
              <a:t></a:t>
            </a:r>
            <a:r>
              <a:rPr lang="de-AT" b="0" i="1" baseline="-25000" smtClean="0">
                <a:sym typeface="Symbol"/>
              </a:rPr>
              <a:t>k</a:t>
            </a:r>
            <a:r>
              <a:rPr lang="de-AT" b="0" smtClean="0">
                <a:sym typeface="Symbol"/>
              </a:rPr>
              <a:t>(</a:t>
            </a:r>
            <a:r>
              <a:rPr lang="el-GR" b="0" i="1" smtClean="0">
                <a:sym typeface="Symbol"/>
              </a:rPr>
              <a:t></a:t>
            </a:r>
            <a:r>
              <a:rPr lang="de-AT" b="0" i="1" smtClean="0">
                <a:sym typeface="Symbol"/>
              </a:rPr>
              <a:t>, k,</a:t>
            </a:r>
            <a:r>
              <a:rPr lang="el-GR" b="0" i="1" smtClean="0">
                <a:sym typeface="Symbol"/>
              </a:rPr>
              <a:t> </a:t>
            </a:r>
            <a:r>
              <a:rPr lang="de-AT" b="0" i="1" smtClean="0">
                <a:sym typeface="Symbol"/>
              </a:rPr>
              <a:t>r</a:t>
            </a:r>
            <a:r>
              <a:rPr lang="de-AT" b="0" smtClean="0">
                <a:sym typeface="Symbol"/>
              </a:rPr>
              <a:t>)</a:t>
            </a:r>
            <a:endParaRPr lang="en-US" b="0" smtClean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66175" y="6594475"/>
            <a:ext cx="196850" cy="212725"/>
          </a:xfrm>
          <a:noFill/>
        </p:spPr>
        <p:txBody>
          <a:bodyPr/>
          <a:lstStyle/>
          <a:p>
            <a:pPr defTabSz="862013"/>
            <a:fld id="{090CBA85-2F69-43CF-89AC-7FDCBBBB7E48}" type="slidenum">
              <a:rPr lang="de-DE" smtClean="0"/>
              <a:pPr defTabSz="862013"/>
              <a:t>25</a:t>
            </a:fld>
            <a:endParaRPr lang="de-DE" smtClean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65" y="1390545"/>
            <a:ext cx="4098216" cy="26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6" y="1375527"/>
            <a:ext cx="4032249" cy="26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3175" y="4838908"/>
            <a:ext cx="4057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8121002" y="230188"/>
            <a:ext cx="845208" cy="25276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6" rIns="2592" bIns="0">
            <a:spAutoFit/>
          </a:bodyPr>
          <a:lstStyle/>
          <a:p>
            <a:pPr algn="r" defTabSz="822325" eaLnBrk="0" hangingPunct="0"/>
            <a:r>
              <a:rPr lang="en-US" sz="1600" smtClean="0"/>
              <a:t>BACKUP</a:t>
            </a:r>
            <a:endParaRPr lang="en-US" sz="1600"/>
          </a:p>
        </p:txBody>
      </p:sp>
      <p:cxnSp>
        <p:nvCxnSpPr>
          <p:cNvPr id="8" name="AutoShape 17"/>
          <p:cNvCxnSpPr>
            <a:cxnSpLocks noChangeShapeType="1"/>
            <a:stCxn id="7" idx="2"/>
            <a:endCxn id="7" idx="0"/>
          </p:cNvCxnSpPr>
          <p:nvPr/>
        </p:nvCxnSpPr>
        <p:spPr bwMode="auto">
          <a:xfrm rot="5400000" flipH="1" flipV="1">
            <a:off x="8543606" y="-192416"/>
            <a:ext cx="1588" cy="8452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AutoShape 18"/>
          <p:cNvCxnSpPr>
            <a:cxnSpLocks noChangeShapeType="1"/>
            <a:stCxn id="7" idx="4"/>
            <a:endCxn id="7" idx="6"/>
          </p:cNvCxnSpPr>
          <p:nvPr/>
        </p:nvCxnSpPr>
        <p:spPr bwMode="auto">
          <a:xfrm rot="16200000" flipH="1">
            <a:off x="8543606" y="60344"/>
            <a:ext cx="1588" cy="8452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362921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285"/>
          <p:cNvGrpSpPr>
            <a:grpSpLocks/>
          </p:cNvGrpSpPr>
          <p:nvPr/>
        </p:nvGrpSpPr>
        <p:grpSpPr bwMode="auto">
          <a:xfrm>
            <a:off x="148568" y="2855451"/>
            <a:ext cx="3714750" cy="3178175"/>
            <a:chOff x="1800" y="4404"/>
            <a:chExt cx="2445" cy="2091"/>
          </a:xfrm>
        </p:grpSpPr>
        <p:sp>
          <p:nvSpPr>
            <p:cNvPr id="138" name="Freeform 1114"/>
            <p:cNvSpPr>
              <a:spLocks/>
            </p:cNvSpPr>
            <p:nvPr/>
          </p:nvSpPr>
          <p:spPr bwMode="auto">
            <a:xfrm>
              <a:off x="1800" y="4404"/>
              <a:ext cx="1222" cy="2091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557" y="330"/>
                </a:cxn>
                <a:cxn ang="0">
                  <a:pos x="61" y="1254"/>
                </a:cxn>
                <a:cxn ang="0">
                  <a:pos x="100" y="1674"/>
                </a:cxn>
                <a:cxn ang="0">
                  <a:pos x="410" y="1944"/>
                </a:cxn>
                <a:cxn ang="0">
                  <a:pos x="756" y="2064"/>
                </a:cxn>
                <a:cxn ang="0">
                  <a:pos x="1091" y="2091"/>
                </a:cxn>
              </a:cxnLst>
              <a:rect l="0" t="0" r="r" b="b"/>
              <a:pathLst>
                <a:path w="1091" h="2091">
                  <a:moveTo>
                    <a:pt x="178" y="0"/>
                  </a:moveTo>
                  <a:cubicBezTo>
                    <a:pt x="242" y="54"/>
                    <a:pt x="576" y="121"/>
                    <a:pt x="557" y="330"/>
                  </a:cubicBezTo>
                  <a:cubicBezTo>
                    <a:pt x="537" y="539"/>
                    <a:pt x="137" y="1030"/>
                    <a:pt x="61" y="1254"/>
                  </a:cubicBezTo>
                  <a:cubicBezTo>
                    <a:pt x="0" y="1434"/>
                    <a:pt x="36" y="1570"/>
                    <a:pt x="100" y="1674"/>
                  </a:cubicBezTo>
                  <a:cubicBezTo>
                    <a:pt x="164" y="1778"/>
                    <a:pt x="294" y="1882"/>
                    <a:pt x="410" y="1944"/>
                  </a:cubicBezTo>
                  <a:cubicBezTo>
                    <a:pt x="513" y="1997"/>
                    <a:pt x="630" y="2040"/>
                    <a:pt x="756" y="2064"/>
                  </a:cubicBezTo>
                  <a:cubicBezTo>
                    <a:pt x="882" y="2088"/>
                    <a:pt x="1021" y="2086"/>
                    <a:pt x="1091" y="209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Freeform 1119"/>
            <p:cNvSpPr>
              <a:spLocks/>
            </p:cNvSpPr>
            <p:nvPr/>
          </p:nvSpPr>
          <p:spPr bwMode="auto">
            <a:xfrm flipH="1">
              <a:off x="3023" y="4404"/>
              <a:ext cx="1220" cy="2091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557" y="330"/>
                </a:cxn>
                <a:cxn ang="0">
                  <a:pos x="61" y="1254"/>
                </a:cxn>
                <a:cxn ang="0">
                  <a:pos x="100" y="1674"/>
                </a:cxn>
                <a:cxn ang="0">
                  <a:pos x="410" y="1944"/>
                </a:cxn>
                <a:cxn ang="0">
                  <a:pos x="756" y="2064"/>
                </a:cxn>
                <a:cxn ang="0">
                  <a:pos x="1091" y="2091"/>
                </a:cxn>
              </a:cxnLst>
              <a:rect l="0" t="0" r="r" b="b"/>
              <a:pathLst>
                <a:path w="1091" h="2091">
                  <a:moveTo>
                    <a:pt x="178" y="0"/>
                  </a:moveTo>
                  <a:cubicBezTo>
                    <a:pt x="242" y="54"/>
                    <a:pt x="576" y="121"/>
                    <a:pt x="557" y="330"/>
                  </a:cubicBezTo>
                  <a:cubicBezTo>
                    <a:pt x="537" y="539"/>
                    <a:pt x="137" y="1030"/>
                    <a:pt x="61" y="1254"/>
                  </a:cubicBezTo>
                  <a:cubicBezTo>
                    <a:pt x="0" y="1434"/>
                    <a:pt x="36" y="1570"/>
                    <a:pt x="100" y="1674"/>
                  </a:cubicBezTo>
                  <a:cubicBezTo>
                    <a:pt x="164" y="1778"/>
                    <a:pt x="294" y="1882"/>
                    <a:pt x="410" y="1944"/>
                  </a:cubicBezTo>
                  <a:cubicBezTo>
                    <a:pt x="513" y="1997"/>
                    <a:pt x="630" y="2040"/>
                    <a:pt x="756" y="2064"/>
                  </a:cubicBezTo>
                  <a:cubicBezTo>
                    <a:pt x="882" y="2088"/>
                    <a:pt x="1021" y="2086"/>
                    <a:pt x="1091" y="209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0805" y="4525501"/>
            <a:ext cx="3489325" cy="1463675"/>
            <a:chOff x="270805" y="4086225"/>
            <a:chExt cx="3489325" cy="1463675"/>
          </a:xfrm>
        </p:grpSpPr>
        <p:sp>
          <p:nvSpPr>
            <p:cNvPr id="373" name="Oval 1266"/>
            <p:cNvSpPr>
              <a:spLocks noChangeArrowheads="1"/>
            </p:cNvSpPr>
            <p:nvPr/>
          </p:nvSpPr>
          <p:spPr bwMode="auto">
            <a:xfrm>
              <a:off x="2712380" y="4505325"/>
              <a:ext cx="292100" cy="292100"/>
            </a:xfrm>
            <a:prstGeom prst="ellipse">
              <a:avLst/>
            </a:prstGeom>
            <a:solidFill>
              <a:srgbClr val="554A1C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" name="Oval 1306"/>
            <p:cNvSpPr>
              <a:spLocks noChangeArrowheads="1"/>
            </p:cNvSpPr>
            <p:nvPr/>
          </p:nvSpPr>
          <p:spPr bwMode="auto">
            <a:xfrm>
              <a:off x="2498068" y="5075238"/>
              <a:ext cx="292100" cy="292100"/>
            </a:xfrm>
            <a:prstGeom prst="ellipse">
              <a:avLst/>
            </a:prstGeom>
            <a:solidFill>
              <a:srgbClr val="B6C5F2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270805" y="4086225"/>
              <a:ext cx="3489325" cy="1463675"/>
              <a:chOff x="270805" y="4086225"/>
              <a:chExt cx="3489325" cy="1463675"/>
            </a:xfrm>
          </p:grpSpPr>
          <p:sp>
            <p:nvSpPr>
              <p:cNvPr id="164" name="Oval 1256"/>
              <p:cNvSpPr>
                <a:spLocks noChangeArrowheads="1"/>
              </p:cNvSpPr>
              <p:nvPr/>
            </p:nvSpPr>
            <p:spPr bwMode="auto">
              <a:xfrm>
                <a:off x="2656818" y="4117975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Oval 1308"/>
              <p:cNvSpPr>
                <a:spLocks noChangeArrowheads="1"/>
              </p:cNvSpPr>
              <p:nvPr/>
            </p:nvSpPr>
            <p:spPr bwMode="auto">
              <a:xfrm>
                <a:off x="3468030" y="4543425"/>
                <a:ext cx="292100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Oval 1286"/>
              <p:cNvSpPr>
                <a:spLocks noChangeArrowheads="1"/>
              </p:cNvSpPr>
              <p:nvPr/>
            </p:nvSpPr>
            <p:spPr bwMode="auto">
              <a:xfrm>
                <a:off x="1548743" y="4086225"/>
                <a:ext cx="290512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Oval 1287"/>
              <p:cNvSpPr>
                <a:spLocks noChangeArrowheads="1"/>
              </p:cNvSpPr>
              <p:nvPr/>
            </p:nvSpPr>
            <p:spPr bwMode="auto">
              <a:xfrm>
                <a:off x="1961493" y="4098925"/>
                <a:ext cx="292100" cy="290513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Oval 1288"/>
              <p:cNvSpPr>
                <a:spLocks noChangeArrowheads="1"/>
              </p:cNvSpPr>
              <p:nvPr/>
            </p:nvSpPr>
            <p:spPr bwMode="auto">
              <a:xfrm>
                <a:off x="737530" y="4175125"/>
                <a:ext cx="290513" cy="290513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Oval 1276"/>
              <p:cNvSpPr>
                <a:spLocks noChangeArrowheads="1"/>
              </p:cNvSpPr>
              <p:nvPr/>
            </p:nvSpPr>
            <p:spPr bwMode="auto">
              <a:xfrm>
                <a:off x="1212193" y="4117975"/>
                <a:ext cx="292100" cy="292100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Oval 1251"/>
              <p:cNvSpPr>
                <a:spLocks noChangeArrowheads="1"/>
              </p:cNvSpPr>
              <p:nvPr/>
            </p:nvSpPr>
            <p:spPr bwMode="auto">
              <a:xfrm>
                <a:off x="2860018" y="4143375"/>
                <a:ext cx="290512" cy="293688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Oval 1252"/>
              <p:cNvSpPr>
                <a:spLocks noChangeArrowheads="1"/>
              </p:cNvSpPr>
              <p:nvPr/>
            </p:nvSpPr>
            <p:spPr bwMode="auto">
              <a:xfrm>
                <a:off x="2448855" y="4154488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Oval 1253"/>
              <p:cNvSpPr>
                <a:spLocks noChangeArrowheads="1"/>
              </p:cNvSpPr>
              <p:nvPr/>
            </p:nvSpPr>
            <p:spPr bwMode="auto">
              <a:xfrm>
                <a:off x="2745718" y="4251325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Oval 1254"/>
              <p:cNvSpPr>
                <a:spLocks noChangeArrowheads="1"/>
              </p:cNvSpPr>
              <p:nvPr/>
            </p:nvSpPr>
            <p:spPr bwMode="auto">
              <a:xfrm>
                <a:off x="3350555" y="4246563"/>
                <a:ext cx="290513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Oval 1255"/>
              <p:cNvSpPr>
                <a:spLocks noChangeArrowheads="1"/>
              </p:cNvSpPr>
              <p:nvPr/>
            </p:nvSpPr>
            <p:spPr bwMode="auto">
              <a:xfrm>
                <a:off x="3114018" y="4202113"/>
                <a:ext cx="292100" cy="292100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Oval 1258"/>
              <p:cNvSpPr>
                <a:spLocks noChangeArrowheads="1"/>
              </p:cNvSpPr>
              <p:nvPr/>
            </p:nvSpPr>
            <p:spPr bwMode="auto">
              <a:xfrm>
                <a:off x="3029880" y="4378325"/>
                <a:ext cx="290513" cy="292100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Oval 1259"/>
              <p:cNvSpPr>
                <a:spLocks noChangeArrowheads="1"/>
              </p:cNvSpPr>
              <p:nvPr/>
            </p:nvSpPr>
            <p:spPr bwMode="auto">
              <a:xfrm>
                <a:off x="2850493" y="4410075"/>
                <a:ext cx="292100" cy="293688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Oval 1257"/>
              <p:cNvSpPr>
                <a:spLocks noChangeArrowheads="1"/>
              </p:cNvSpPr>
              <p:nvPr/>
            </p:nvSpPr>
            <p:spPr bwMode="auto">
              <a:xfrm>
                <a:off x="3258480" y="4400550"/>
                <a:ext cx="292100" cy="292100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Oval 1260"/>
              <p:cNvSpPr>
                <a:spLocks noChangeArrowheads="1"/>
              </p:cNvSpPr>
              <p:nvPr/>
            </p:nvSpPr>
            <p:spPr bwMode="auto">
              <a:xfrm>
                <a:off x="2926693" y="4591050"/>
                <a:ext cx="290512" cy="293688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9" name="Oval 1261"/>
              <p:cNvSpPr>
                <a:spLocks noChangeArrowheads="1"/>
              </p:cNvSpPr>
              <p:nvPr/>
            </p:nvSpPr>
            <p:spPr bwMode="auto">
              <a:xfrm>
                <a:off x="3318805" y="4565650"/>
                <a:ext cx="290513" cy="290513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Oval 1262"/>
              <p:cNvSpPr>
                <a:spLocks noChangeArrowheads="1"/>
              </p:cNvSpPr>
              <p:nvPr/>
            </p:nvSpPr>
            <p:spPr bwMode="auto">
              <a:xfrm>
                <a:off x="3139418" y="4587875"/>
                <a:ext cx="290512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Oval 1264"/>
              <p:cNvSpPr>
                <a:spLocks noChangeArrowheads="1"/>
              </p:cNvSpPr>
              <p:nvPr/>
            </p:nvSpPr>
            <p:spPr bwMode="auto">
              <a:xfrm>
                <a:off x="1696380" y="4149725"/>
                <a:ext cx="290513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Oval 1267"/>
              <p:cNvSpPr>
                <a:spLocks noChangeArrowheads="1"/>
              </p:cNvSpPr>
              <p:nvPr/>
            </p:nvSpPr>
            <p:spPr bwMode="auto">
              <a:xfrm>
                <a:off x="2213905" y="4117975"/>
                <a:ext cx="292100" cy="292100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Oval 1268"/>
              <p:cNvSpPr>
                <a:spLocks noChangeArrowheads="1"/>
              </p:cNvSpPr>
              <p:nvPr/>
            </p:nvSpPr>
            <p:spPr bwMode="auto">
              <a:xfrm>
                <a:off x="2099605" y="4287838"/>
                <a:ext cx="292100" cy="29368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Oval 1269"/>
              <p:cNvSpPr>
                <a:spLocks noChangeArrowheads="1"/>
              </p:cNvSpPr>
              <p:nvPr/>
            </p:nvSpPr>
            <p:spPr bwMode="auto">
              <a:xfrm>
                <a:off x="2331380" y="4292600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Oval 1270"/>
              <p:cNvSpPr>
                <a:spLocks noChangeArrowheads="1"/>
              </p:cNvSpPr>
              <p:nvPr/>
            </p:nvSpPr>
            <p:spPr bwMode="auto">
              <a:xfrm>
                <a:off x="2331380" y="4443413"/>
                <a:ext cx="292100" cy="292100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Oval 1272"/>
              <p:cNvSpPr>
                <a:spLocks noChangeArrowheads="1"/>
              </p:cNvSpPr>
              <p:nvPr/>
            </p:nvSpPr>
            <p:spPr bwMode="auto">
              <a:xfrm>
                <a:off x="1905930" y="4360863"/>
                <a:ext cx="290513" cy="29368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Oval 1274"/>
              <p:cNvSpPr>
                <a:spLocks noChangeArrowheads="1"/>
              </p:cNvSpPr>
              <p:nvPr/>
            </p:nvSpPr>
            <p:spPr bwMode="auto">
              <a:xfrm>
                <a:off x="1750355" y="4498975"/>
                <a:ext cx="292100" cy="2921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Oval 1275"/>
              <p:cNvSpPr>
                <a:spLocks noChangeArrowheads="1"/>
              </p:cNvSpPr>
              <p:nvPr/>
            </p:nvSpPr>
            <p:spPr bwMode="auto">
              <a:xfrm>
                <a:off x="1945618" y="4581525"/>
                <a:ext cx="292100" cy="292100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Oval 1228"/>
              <p:cNvSpPr>
                <a:spLocks noChangeArrowheads="1"/>
              </p:cNvSpPr>
              <p:nvPr/>
            </p:nvSpPr>
            <p:spPr bwMode="auto">
              <a:xfrm>
                <a:off x="2137705" y="4268788"/>
                <a:ext cx="292100" cy="292100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Oval 1273"/>
              <p:cNvSpPr>
                <a:spLocks noChangeArrowheads="1"/>
              </p:cNvSpPr>
              <p:nvPr/>
            </p:nvSpPr>
            <p:spPr bwMode="auto">
              <a:xfrm>
                <a:off x="2236130" y="4486275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Oval 1220"/>
              <p:cNvSpPr>
                <a:spLocks noChangeArrowheads="1"/>
              </p:cNvSpPr>
              <p:nvPr/>
            </p:nvSpPr>
            <p:spPr bwMode="auto">
              <a:xfrm>
                <a:off x="1958318" y="4210050"/>
                <a:ext cx="292100" cy="290513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Oval 1221"/>
              <p:cNvSpPr>
                <a:spLocks noChangeArrowheads="1"/>
              </p:cNvSpPr>
              <p:nvPr/>
            </p:nvSpPr>
            <p:spPr bwMode="auto">
              <a:xfrm>
                <a:off x="1377293" y="4211638"/>
                <a:ext cx="290512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Oval 1222"/>
              <p:cNvSpPr>
                <a:spLocks noChangeArrowheads="1"/>
              </p:cNvSpPr>
              <p:nvPr/>
            </p:nvSpPr>
            <p:spPr bwMode="auto">
              <a:xfrm>
                <a:off x="966130" y="4178300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Oval 1224"/>
              <p:cNvSpPr>
                <a:spLocks noChangeArrowheads="1"/>
              </p:cNvSpPr>
              <p:nvPr/>
            </p:nvSpPr>
            <p:spPr bwMode="auto">
              <a:xfrm>
                <a:off x="1262993" y="4287838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Oval 1225"/>
              <p:cNvSpPr>
                <a:spLocks noChangeArrowheads="1"/>
              </p:cNvSpPr>
              <p:nvPr/>
            </p:nvSpPr>
            <p:spPr bwMode="auto">
              <a:xfrm>
                <a:off x="1745593" y="4283075"/>
                <a:ext cx="292100" cy="293688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Oval 1226"/>
              <p:cNvSpPr>
                <a:spLocks noChangeArrowheads="1"/>
              </p:cNvSpPr>
              <p:nvPr/>
            </p:nvSpPr>
            <p:spPr bwMode="auto">
              <a:xfrm>
                <a:off x="1521755" y="4281488"/>
                <a:ext cx="292100" cy="290512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Oval 1227"/>
              <p:cNvSpPr>
                <a:spLocks noChangeArrowheads="1"/>
              </p:cNvSpPr>
              <p:nvPr/>
            </p:nvSpPr>
            <p:spPr bwMode="auto">
              <a:xfrm>
                <a:off x="1969430" y="4435475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Oval 1229"/>
              <p:cNvSpPr>
                <a:spLocks noChangeArrowheads="1"/>
              </p:cNvSpPr>
              <p:nvPr/>
            </p:nvSpPr>
            <p:spPr bwMode="auto">
              <a:xfrm>
                <a:off x="1769405" y="4467225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Oval 1230"/>
              <p:cNvSpPr>
                <a:spLocks noChangeArrowheads="1"/>
              </p:cNvSpPr>
              <p:nvPr/>
            </p:nvSpPr>
            <p:spPr bwMode="auto">
              <a:xfrm>
                <a:off x="1547155" y="4414838"/>
                <a:ext cx="292100" cy="292100"/>
              </a:xfrm>
              <a:prstGeom prst="ellipse">
                <a:avLst/>
              </a:prstGeom>
              <a:solidFill>
                <a:srgbClr val="2D448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Oval 1231"/>
              <p:cNvSpPr>
                <a:spLocks noChangeArrowheads="1"/>
              </p:cNvSpPr>
              <p:nvPr/>
            </p:nvSpPr>
            <p:spPr bwMode="auto">
              <a:xfrm>
                <a:off x="1367768" y="4464050"/>
                <a:ext cx="293687" cy="293688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1" name="Oval 1232"/>
              <p:cNvSpPr>
                <a:spLocks noChangeArrowheads="1"/>
              </p:cNvSpPr>
              <p:nvPr/>
            </p:nvSpPr>
            <p:spPr bwMode="auto">
              <a:xfrm>
                <a:off x="1526518" y="461486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2" name="Oval 1233"/>
              <p:cNvSpPr>
                <a:spLocks noChangeArrowheads="1"/>
              </p:cNvSpPr>
              <p:nvPr/>
            </p:nvSpPr>
            <p:spPr bwMode="auto">
              <a:xfrm>
                <a:off x="1885293" y="4578350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3" name="Oval 1234"/>
              <p:cNvSpPr>
                <a:spLocks noChangeArrowheads="1"/>
              </p:cNvSpPr>
              <p:nvPr/>
            </p:nvSpPr>
            <p:spPr bwMode="auto">
              <a:xfrm>
                <a:off x="1694793" y="4703763"/>
                <a:ext cx="290512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4" name="Oval 1235"/>
              <p:cNvSpPr>
                <a:spLocks noChangeArrowheads="1"/>
              </p:cNvSpPr>
              <p:nvPr/>
            </p:nvSpPr>
            <p:spPr bwMode="auto">
              <a:xfrm>
                <a:off x="1055030" y="4337050"/>
                <a:ext cx="292100" cy="293688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5" name="Oval 1242"/>
              <p:cNvSpPr>
                <a:spLocks noChangeArrowheads="1"/>
              </p:cNvSpPr>
              <p:nvPr/>
            </p:nvSpPr>
            <p:spPr bwMode="auto">
              <a:xfrm>
                <a:off x="270805" y="4352925"/>
                <a:ext cx="292100" cy="292100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6" name="Oval 1241"/>
              <p:cNvSpPr>
                <a:spLocks noChangeArrowheads="1"/>
              </p:cNvSpPr>
              <p:nvPr/>
            </p:nvSpPr>
            <p:spPr bwMode="auto">
              <a:xfrm>
                <a:off x="489880" y="4254500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Oval 1236"/>
              <p:cNvSpPr>
                <a:spLocks noChangeArrowheads="1"/>
              </p:cNvSpPr>
              <p:nvPr/>
            </p:nvSpPr>
            <p:spPr bwMode="auto">
              <a:xfrm>
                <a:off x="1262993" y="4546600"/>
                <a:ext cx="293687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Oval 1238"/>
              <p:cNvSpPr>
                <a:spLocks noChangeArrowheads="1"/>
              </p:cNvSpPr>
              <p:nvPr/>
            </p:nvSpPr>
            <p:spPr bwMode="auto">
              <a:xfrm>
                <a:off x="767693" y="4221163"/>
                <a:ext cx="292100" cy="292100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Oval 1278"/>
              <p:cNvSpPr>
                <a:spLocks noChangeArrowheads="1"/>
              </p:cNvSpPr>
              <p:nvPr/>
            </p:nvSpPr>
            <p:spPr bwMode="auto">
              <a:xfrm>
                <a:off x="1259818" y="4718050"/>
                <a:ext cx="292100" cy="293688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Oval 1223"/>
              <p:cNvSpPr>
                <a:spLocks noChangeArrowheads="1"/>
              </p:cNvSpPr>
              <p:nvPr/>
            </p:nvSpPr>
            <p:spPr bwMode="auto">
              <a:xfrm>
                <a:off x="699430" y="4333875"/>
                <a:ext cx="292100" cy="293688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Oval 1239"/>
              <p:cNvSpPr>
                <a:spLocks noChangeArrowheads="1"/>
              </p:cNvSpPr>
              <p:nvPr/>
            </p:nvSpPr>
            <p:spPr bwMode="auto">
              <a:xfrm>
                <a:off x="848655" y="4365625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Oval 1240"/>
              <p:cNvSpPr>
                <a:spLocks noChangeArrowheads="1"/>
              </p:cNvSpPr>
              <p:nvPr/>
            </p:nvSpPr>
            <p:spPr bwMode="auto">
              <a:xfrm>
                <a:off x="872468" y="4479925"/>
                <a:ext cx="293687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Oval 1237"/>
              <p:cNvSpPr>
                <a:spLocks noChangeArrowheads="1"/>
              </p:cNvSpPr>
              <p:nvPr/>
            </p:nvSpPr>
            <p:spPr bwMode="auto">
              <a:xfrm>
                <a:off x="1032805" y="4581525"/>
                <a:ext cx="292100" cy="293688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Oval 1219"/>
              <p:cNvSpPr>
                <a:spLocks noChangeArrowheads="1"/>
              </p:cNvSpPr>
              <p:nvPr/>
            </p:nvSpPr>
            <p:spPr bwMode="auto">
              <a:xfrm>
                <a:off x="450193" y="4406900"/>
                <a:ext cx="292100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Oval 1243"/>
              <p:cNvSpPr>
                <a:spLocks noChangeArrowheads="1"/>
              </p:cNvSpPr>
              <p:nvPr/>
            </p:nvSpPr>
            <p:spPr bwMode="auto">
              <a:xfrm>
                <a:off x="670855" y="4525963"/>
                <a:ext cx="290513" cy="292100"/>
              </a:xfrm>
              <a:prstGeom prst="ellipse">
                <a:avLst/>
              </a:prstGeom>
              <a:solidFill>
                <a:srgbClr val="2D4488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Oval 1244"/>
              <p:cNvSpPr>
                <a:spLocks noChangeArrowheads="1"/>
              </p:cNvSpPr>
              <p:nvPr/>
            </p:nvSpPr>
            <p:spPr bwMode="auto">
              <a:xfrm>
                <a:off x="283505" y="4545013"/>
                <a:ext cx="290513" cy="292100"/>
              </a:xfrm>
              <a:prstGeom prst="ellipse">
                <a:avLst/>
              </a:prstGeom>
              <a:solidFill>
                <a:srgbClr val="AA393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Oval 1304"/>
              <p:cNvSpPr>
                <a:spLocks noChangeArrowheads="1"/>
              </p:cNvSpPr>
              <p:nvPr/>
            </p:nvSpPr>
            <p:spPr bwMode="auto">
              <a:xfrm>
                <a:off x="551793" y="4870450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Oval 1245"/>
              <p:cNvSpPr>
                <a:spLocks noChangeArrowheads="1"/>
              </p:cNvSpPr>
              <p:nvPr/>
            </p:nvSpPr>
            <p:spPr bwMode="auto">
              <a:xfrm>
                <a:off x="453368" y="4627563"/>
                <a:ext cx="293687" cy="292100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9" name="Oval 1277"/>
              <p:cNvSpPr>
                <a:spLocks noChangeArrowheads="1"/>
              </p:cNvSpPr>
              <p:nvPr/>
            </p:nvSpPr>
            <p:spPr bwMode="auto">
              <a:xfrm>
                <a:off x="866118" y="4637088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Oval 1279"/>
              <p:cNvSpPr>
                <a:spLocks noChangeArrowheads="1"/>
              </p:cNvSpPr>
              <p:nvPr/>
            </p:nvSpPr>
            <p:spPr bwMode="auto">
              <a:xfrm>
                <a:off x="640693" y="4733925"/>
                <a:ext cx="292100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Oval 1284"/>
              <p:cNvSpPr>
                <a:spLocks noChangeArrowheads="1"/>
              </p:cNvSpPr>
              <p:nvPr/>
            </p:nvSpPr>
            <p:spPr bwMode="auto">
              <a:xfrm>
                <a:off x="2128180" y="4586288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Oval 1283"/>
              <p:cNvSpPr>
                <a:spLocks noChangeArrowheads="1"/>
              </p:cNvSpPr>
              <p:nvPr/>
            </p:nvSpPr>
            <p:spPr bwMode="auto">
              <a:xfrm>
                <a:off x="2575855" y="4659313"/>
                <a:ext cx="290513" cy="293687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Oval 1280"/>
              <p:cNvSpPr>
                <a:spLocks noChangeArrowheads="1"/>
              </p:cNvSpPr>
              <p:nvPr/>
            </p:nvSpPr>
            <p:spPr bwMode="auto">
              <a:xfrm>
                <a:off x="2321855" y="4718050"/>
                <a:ext cx="292100" cy="293688"/>
              </a:xfrm>
              <a:prstGeom prst="ellipse">
                <a:avLst/>
              </a:pr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Oval 1282"/>
              <p:cNvSpPr>
                <a:spLocks noChangeArrowheads="1"/>
              </p:cNvSpPr>
              <p:nvPr/>
            </p:nvSpPr>
            <p:spPr bwMode="auto">
              <a:xfrm>
                <a:off x="2807630" y="4700588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Oval 1281"/>
              <p:cNvSpPr>
                <a:spLocks noChangeArrowheads="1"/>
              </p:cNvSpPr>
              <p:nvPr/>
            </p:nvSpPr>
            <p:spPr bwMode="auto">
              <a:xfrm>
                <a:off x="3037818" y="475456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Oval 1294"/>
              <p:cNvSpPr>
                <a:spLocks noChangeArrowheads="1"/>
              </p:cNvSpPr>
              <p:nvPr/>
            </p:nvSpPr>
            <p:spPr bwMode="auto">
              <a:xfrm>
                <a:off x="1021693" y="4783138"/>
                <a:ext cx="290512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Oval 1295"/>
              <p:cNvSpPr>
                <a:spLocks noChangeArrowheads="1"/>
              </p:cNvSpPr>
              <p:nvPr/>
            </p:nvSpPr>
            <p:spPr bwMode="auto">
              <a:xfrm>
                <a:off x="1490005" y="4765675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Oval 1296"/>
              <p:cNvSpPr>
                <a:spLocks noChangeArrowheads="1"/>
              </p:cNvSpPr>
              <p:nvPr/>
            </p:nvSpPr>
            <p:spPr bwMode="auto">
              <a:xfrm>
                <a:off x="3318805" y="4779963"/>
                <a:ext cx="290513" cy="290512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Oval 1297"/>
              <p:cNvSpPr>
                <a:spLocks noChangeArrowheads="1"/>
              </p:cNvSpPr>
              <p:nvPr/>
            </p:nvSpPr>
            <p:spPr bwMode="auto">
              <a:xfrm>
                <a:off x="3072743" y="4975225"/>
                <a:ext cx="290512" cy="292100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Oval 1298"/>
              <p:cNvSpPr>
                <a:spLocks noChangeArrowheads="1"/>
              </p:cNvSpPr>
              <p:nvPr/>
            </p:nvSpPr>
            <p:spPr bwMode="auto">
              <a:xfrm>
                <a:off x="2648880" y="5167313"/>
                <a:ext cx="290513" cy="292100"/>
              </a:xfrm>
              <a:prstGeom prst="ellipse">
                <a:avLst/>
              </a:prstGeom>
              <a:solidFill>
                <a:srgbClr val="2D4488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Oval 1299"/>
              <p:cNvSpPr>
                <a:spLocks noChangeArrowheads="1"/>
              </p:cNvSpPr>
              <p:nvPr/>
            </p:nvSpPr>
            <p:spPr bwMode="auto">
              <a:xfrm>
                <a:off x="2261530" y="5208588"/>
                <a:ext cx="290513" cy="290512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2" name="Oval 1300"/>
              <p:cNvSpPr>
                <a:spLocks noChangeArrowheads="1"/>
              </p:cNvSpPr>
              <p:nvPr/>
            </p:nvSpPr>
            <p:spPr bwMode="auto">
              <a:xfrm>
                <a:off x="1791630" y="5257800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3" name="Oval 1301"/>
              <p:cNvSpPr>
                <a:spLocks noChangeArrowheads="1"/>
              </p:cNvSpPr>
              <p:nvPr/>
            </p:nvSpPr>
            <p:spPr bwMode="auto">
              <a:xfrm>
                <a:off x="1467780" y="5168900"/>
                <a:ext cx="292100" cy="292100"/>
              </a:xfrm>
              <a:prstGeom prst="ellipse">
                <a:avLst/>
              </a:prstGeom>
              <a:solidFill>
                <a:srgbClr val="969696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Oval 1302"/>
              <p:cNvSpPr>
                <a:spLocks noChangeArrowheads="1"/>
              </p:cNvSpPr>
              <p:nvPr/>
            </p:nvSpPr>
            <p:spPr bwMode="auto">
              <a:xfrm>
                <a:off x="1066143" y="5138738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Oval 1303"/>
              <p:cNvSpPr>
                <a:spLocks noChangeArrowheads="1"/>
              </p:cNvSpPr>
              <p:nvPr/>
            </p:nvSpPr>
            <p:spPr bwMode="auto">
              <a:xfrm>
                <a:off x="788330" y="5021263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Oval 1305"/>
              <p:cNvSpPr>
                <a:spLocks noChangeArrowheads="1"/>
              </p:cNvSpPr>
              <p:nvPr/>
            </p:nvSpPr>
            <p:spPr bwMode="auto">
              <a:xfrm>
                <a:off x="1991655" y="5103813"/>
                <a:ext cx="292100" cy="290512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7" name="Oval 1307"/>
              <p:cNvSpPr>
                <a:spLocks noChangeArrowheads="1"/>
              </p:cNvSpPr>
              <p:nvPr/>
            </p:nvSpPr>
            <p:spPr bwMode="auto">
              <a:xfrm>
                <a:off x="2829855" y="4997450"/>
                <a:ext cx="292100" cy="292100"/>
              </a:xfrm>
              <a:prstGeom prst="ellipse">
                <a:avLst/>
              </a:prstGeom>
              <a:solidFill>
                <a:srgbClr val="B6C5F2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8" name="Oval 1309"/>
              <p:cNvSpPr>
                <a:spLocks noChangeArrowheads="1"/>
              </p:cNvSpPr>
              <p:nvPr/>
            </p:nvSpPr>
            <p:spPr bwMode="auto">
              <a:xfrm>
                <a:off x="994705" y="5000625"/>
                <a:ext cx="293688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Oval 1310"/>
              <p:cNvSpPr>
                <a:spLocks noChangeArrowheads="1"/>
              </p:cNvSpPr>
              <p:nvPr/>
            </p:nvSpPr>
            <p:spPr bwMode="auto">
              <a:xfrm>
                <a:off x="3179105" y="4859338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Oval 1311"/>
              <p:cNvSpPr>
                <a:spLocks noChangeArrowheads="1"/>
              </p:cNvSpPr>
              <p:nvPr/>
            </p:nvSpPr>
            <p:spPr bwMode="auto">
              <a:xfrm>
                <a:off x="2891768" y="4887913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Oval 1312"/>
              <p:cNvSpPr>
                <a:spLocks noChangeArrowheads="1"/>
              </p:cNvSpPr>
              <p:nvPr/>
            </p:nvSpPr>
            <p:spPr bwMode="auto">
              <a:xfrm>
                <a:off x="2604430" y="4795838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3" name="Oval 1313"/>
              <p:cNvSpPr>
                <a:spLocks noChangeArrowheads="1"/>
              </p:cNvSpPr>
              <p:nvPr/>
            </p:nvSpPr>
            <p:spPr bwMode="auto">
              <a:xfrm>
                <a:off x="2051980" y="4759325"/>
                <a:ext cx="293688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4" name="Oval 1314"/>
              <p:cNvSpPr>
                <a:spLocks noChangeArrowheads="1"/>
              </p:cNvSpPr>
              <p:nvPr/>
            </p:nvSpPr>
            <p:spPr bwMode="auto">
              <a:xfrm>
                <a:off x="2407580" y="4910138"/>
                <a:ext cx="293688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5" name="Oval 1317"/>
              <p:cNvSpPr>
                <a:spLocks noChangeArrowheads="1"/>
              </p:cNvSpPr>
              <p:nvPr/>
            </p:nvSpPr>
            <p:spPr bwMode="auto">
              <a:xfrm>
                <a:off x="2174218" y="4859338"/>
                <a:ext cx="293687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6" name="Oval 1315"/>
              <p:cNvSpPr>
                <a:spLocks noChangeArrowheads="1"/>
              </p:cNvSpPr>
              <p:nvPr/>
            </p:nvSpPr>
            <p:spPr bwMode="auto">
              <a:xfrm>
                <a:off x="2713968" y="498316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7" name="Oval 1316"/>
              <p:cNvSpPr>
                <a:spLocks noChangeArrowheads="1"/>
              </p:cNvSpPr>
              <p:nvPr/>
            </p:nvSpPr>
            <p:spPr bwMode="auto">
              <a:xfrm>
                <a:off x="2310743" y="5006975"/>
                <a:ext cx="293687" cy="293688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8" name="Oval 1318"/>
              <p:cNvSpPr>
                <a:spLocks noChangeArrowheads="1"/>
              </p:cNvSpPr>
              <p:nvPr/>
            </p:nvSpPr>
            <p:spPr bwMode="auto">
              <a:xfrm>
                <a:off x="1937680" y="4987925"/>
                <a:ext cx="290513" cy="293688"/>
              </a:xfrm>
              <a:prstGeom prst="ellipse">
                <a:avLst/>
              </a:prstGeom>
              <a:solidFill>
                <a:srgbClr val="AA393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9" name="Oval 1319"/>
              <p:cNvSpPr>
                <a:spLocks noChangeArrowheads="1"/>
              </p:cNvSpPr>
              <p:nvPr/>
            </p:nvSpPr>
            <p:spPr bwMode="auto">
              <a:xfrm>
                <a:off x="1628118" y="5170488"/>
                <a:ext cx="290512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0" name="Oval 1320"/>
              <p:cNvSpPr>
                <a:spLocks noChangeArrowheads="1"/>
              </p:cNvSpPr>
              <p:nvPr/>
            </p:nvSpPr>
            <p:spPr bwMode="auto">
              <a:xfrm>
                <a:off x="1864655" y="512921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Oval 1321"/>
              <p:cNvSpPr>
                <a:spLocks noChangeArrowheads="1"/>
              </p:cNvSpPr>
              <p:nvPr/>
            </p:nvSpPr>
            <p:spPr bwMode="auto">
              <a:xfrm>
                <a:off x="1818618" y="475456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2" name="Oval 1322"/>
              <p:cNvSpPr>
                <a:spLocks noChangeArrowheads="1"/>
              </p:cNvSpPr>
              <p:nvPr/>
            </p:nvSpPr>
            <p:spPr bwMode="auto">
              <a:xfrm>
                <a:off x="1745593" y="4943475"/>
                <a:ext cx="292100" cy="293688"/>
              </a:xfrm>
              <a:prstGeom prst="ellipse">
                <a:avLst/>
              </a:prstGeom>
              <a:solidFill>
                <a:srgbClr val="2D4488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3" name="Oval 1323"/>
              <p:cNvSpPr>
                <a:spLocks noChangeArrowheads="1"/>
              </p:cNvSpPr>
              <p:nvPr/>
            </p:nvSpPr>
            <p:spPr bwMode="auto">
              <a:xfrm>
                <a:off x="2188505" y="5068888"/>
                <a:ext cx="290513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4" name="Oval 1324"/>
              <p:cNvSpPr>
                <a:spLocks noChangeArrowheads="1"/>
              </p:cNvSpPr>
              <p:nvPr/>
            </p:nvSpPr>
            <p:spPr bwMode="auto">
              <a:xfrm>
                <a:off x="1399518" y="4924425"/>
                <a:ext cx="292100" cy="292100"/>
              </a:xfrm>
              <a:prstGeom prst="ellipse">
                <a:avLst/>
              </a:prstGeom>
              <a:solidFill>
                <a:srgbClr val="FFF2BF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5" name="Oval 1325"/>
              <p:cNvSpPr>
                <a:spLocks noChangeArrowheads="1"/>
              </p:cNvSpPr>
              <p:nvPr/>
            </p:nvSpPr>
            <p:spPr bwMode="auto">
              <a:xfrm>
                <a:off x="793093" y="4851400"/>
                <a:ext cx="292100" cy="292100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" name="Oval 1326"/>
              <p:cNvSpPr>
                <a:spLocks noChangeArrowheads="1"/>
              </p:cNvSpPr>
              <p:nvPr/>
            </p:nvSpPr>
            <p:spPr bwMode="auto">
              <a:xfrm>
                <a:off x="1212193" y="4932363"/>
                <a:ext cx="292100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Oval 1327"/>
              <p:cNvSpPr>
                <a:spLocks noChangeArrowheads="1"/>
              </p:cNvSpPr>
              <p:nvPr/>
            </p:nvSpPr>
            <p:spPr bwMode="auto">
              <a:xfrm>
                <a:off x="1583668" y="4973638"/>
                <a:ext cx="290512" cy="293687"/>
              </a:xfrm>
              <a:prstGeom prst="ellipse">
                <a:avLst/>
              </a:prstGeom>
              <a:solidFill>
                <a:srgbClr val="554A1C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Oval 1328"/>
              <p:cNvSpPr>
                <a:spLocks noChangeArrowheads="1"/>
              </p:cNvSpPr>
              <p:nvPr/>
            </p:nvSpPr>
            <p:spPr bwMode="auto">
              <a:xfrm>
                <a:off x="1289980" y="5146675"/>
                <a:ext cx="292100" cy="293688"/>
              </a:xfrm>
              <a:prstGeom prst="ellipse">
                <a:avLst/>
              </a:prstGeom>
              <a:solidFill>
                <a:srgbClr val="AA3939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Oval 1112"/>
          <p:cNvSpPr>
            <a:spLocks noChangeArrowheads="1"/>
          </p:cNvSpPr>
          <p:nvPr/>
        </p:nvSpPr>
        <p:spPr bwMode="auto">
          <a:xfrm>
            <a:off x="393043" y="2537951"/>
            <a:ext cx="3222625" cy="5000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23654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7841489" cy="49244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Information Acquisition from Redundant Data</a:t>
            </a:r>
          </a:p>
        </p:txBody>
      </p:sp>
      <p:sp>
        <p:nvSpPr>
          <p:cNvPr id="243" name="Rectangle 1336"/>
          <p:cNvSpPr>
            <a:spLocks noChangeArrowheads="1"/>
          </p:cNvSpPr>
          <p:nvPr/>
        </p:nvSpPr>
        <p:spPr bwMode="auto">
          <a:xfrm>
            <a:off x="221295" y="863091"/>
            <a:ext cx="70554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lvl="1" indent="0" defTabSz="2655888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800">
                <a:latin typeface="Calibri"/>
                <a:cs typeface="Calibri"/>
              </a:rPr>
              <a:t>3 pieces of data, containing 2 pieces of (“unique”) information*</a:t>
            </a:r>
            <a:endParaRPr lang="en-US" sz="1800">
              <a:latin typeface="Calibri"/>
              <a:cs typeface="Calibri"/>
            </a:endParaRPr>
          </a:p>
        </p:txBody>
      </p:sp>
      <p:grpSp>
        <p:nvGrpSpPr>
          <p:cNvPr id="3" name="Gruppieren 454"/>
          <p:cNvGrpSpPr>
            <a:grpSpLocks/>
          </p:cNvGrpSpPr>
          <p:nvPr/>
        </p:nvGrpSpPr>
        <p:grpSpPr bwMode="auto">
          <a:xfrm>
            <a:off x="1936093" y="1555289"/>
            <a:ext cx="2622550" cy="4008437"/>
            <a:chOff x="2513341" y="1116017"/>
            <a:chExt cx="2622546" cy="4008433"/>
          </a:xfrm>
        </p:grpSpPr>
        <p:sp>
          <p:nvSpPr>
            <p:cNvPr id="17" name="Freeform 1120"/>
            <p:cNvSpPr>
              <a:spLocks/>
            </p:cNvSpPr>
            <p:nvPr/>
          </p:nvSpPr>
          <p:spPr bwMode="auto">
            <a:xfrm rot="21398066">
              <a:off x="3727776" y="1619253"/>
              <a:ext cx="1365248" cy="1427162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15" y="0"/>
                </a:cxn>
                <a:cxn ang="0">
                  <a:pos x="898" y="939"/>
                </a:cxn>
                <a:cxn ang="0">
                  <a:pos x="0" y="86"/>
                </a:cxn>
              </a:cxnLst>
              <a:rect l="0" t="0" r="r" b="b"/>
              <a:pathLst>
                <a:path w="898" h="939">
                  <a:moveTo>
                    <a:pt x="0" y="86"/>
                  </a:moveTo>
                  <a:lnTo>
                    <a:pt x="215" y="0"/>
                  </a:lnTo>
                  <a:lnTo>
                    <a:pt x="898" y="93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6C5F2"/>
            </a:solidFill>
            <a:ln w="5715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121"/>
            <p:cNvSpPr>
              <a:spLocks/>
            </p:cNvSpPr>
            <p:nvPr/>
          </p:nvSpPr>
          <p:spPr bwMode="auto">
            <a:xfrm>
              <a:off x="4423100" y="2994027"/>
              <a:ext cx="708024" cy="2047873"/>
            </a:xfrm>
            <a:custGeom>
              <a:avLst/>
              <a:gdLst/>
              <a:ahLst/>
              <a:cxnLst>
                <a:cxn ang="0">
                  <a:pos x="466" y="0"/>
                </a:cxn>
                <a:cxn ang="0">
                  <a:pos x="266" y="1308"/>
                </a:cxn>
                <a:cxn ang="0">
                  <a:pos x="0" y="1420"/>
                </a:cxn>
              </a:cxnLst>
              <a:rect l="0" t="0" r="r" b="b"/>
              <a:pathLst>
                <a:path w="466" h="1420">
                  <a:moveTo>
                    <a:pt x="466" y="0"/>
                  </a:moveTo>
                  <a:lnTo>
                    <a:pt x="266" y="1308"/>
                  </a:lnTo>
                  <a:lnTo>
                    <a:pt x="0" y="1420"/>
                  </a:lnTo>
                </a:path>
              </a:pathLst>
            </a:custGeom>
            <a:noFill/>
            <a:ln w="5715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122"/>
            <p:cNvSpPr>
              <a:spLocks/>
            </p:cNvSpPr>
            <p:nvPr/>
          </p:nvSpPr>
          <p:spPr bwMode="auto">
            <a:xfrm>
              <a:off x="4843787" y="3003552"/>
              <a:ext cx="292100" cy="212089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87" y="1359"/>
                </a:cxn>
                <a:cxn ang="0">
                  <a:pos x="0" y="1516"/>
                </a:cxn>
              </a:cxnLst>
              <a:rect l="0" t="0" r="r" b="b"/>
              <a:pathLst>
                <a:path w="193" h="1516">
                  <a:moveTo>
                    <a:pt x="193" y="0"/>
                  </a:moveTo>
                  <a:lnTo>
                    <a:pt x="187" y="1359"/>
                  </a:lnTo>
                  <a:lnTo>
                    <a:pt x="0" y="1516"/>
                  </a:lnTo>
                </a:path>
              </a:pathLst>
            </a:custGeom>
            <a:noFill/>
            <a:ln w="5715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Oval 1127"/>
            <p:cNvSpPr>
              <a:spLocks noChangeArrowheads="1"/>
            </p:cNvSpPr>
            <p:nvPr/>
          </p:nvSpPr>
          <p:spPr bwMode="auto">
            <a:xfrm>
              <a:off x="2846715" y="1476379"/>
              <a:ext cx="85725" cy="8413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2D4488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1129"/>
            <p:cNvSpPr>
              <a:spLocks noChangeArrowheads="1"/>
            </p:cNvSpPr>
            <p:nvPr/>
          </p:nvSpPr>
          <p:spPr bwMode="auto">
            <a:xfrm rot="18445288">
              <a:off x="2905453" y="1571629"/>
              <a:ext cx="292100" cy="857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D4488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1125"/>
            <p:cNvSpPr>
              <a:spLocks noChangeArrowheads="1"/>
            </p:cNvSpPr>
            <p:nvPr/>
          </p:nvSpPr>
          <p:spPr bwMode="auto">
            <a:xfrm rot="20881084">
              <a:off x="2865765" y="1133479"/>
              <a:ext cx="1030285" cy="54609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2D4488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Oval 1126"/>
            <p:cNvSpPr>
              <a:spLocks noChangeArrowheads="1"/>
            </p:cNvSpPr>
            <p:nvPr/>
          </p:nvSpPr>
          <p:spPr bwMode="auto">
            <a:xfrm>
              <a:off x="3122940" y="1452567"/>
              <a:ext cx="85725" cy="857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2D4488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128"/>
            <p:cNvSpPr>
              <a:spLocks/>
            </p:cNvSpPr>
            <p:nvPr/>
          </p:nvSpPr>
          <p:spPr bwMode="auto">
            <a:xfrm>
              <a:off x="3384877" y="1581154"/>
              <a:ext cx="127000" cy="10318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2" y="51"/>
                </a:cxn>
                <a:cxn ang="0">
                  <a:pos x="84" y="0"/>
                </a:cxn>
              </a:cxnLst>
              <a:rect l="0" t="0" r="r" b="b"/>
              <a:pathLst>
                <a:path w="84" h="68">
                  <a:moveTo>
                    <a:pt x="0" y="68"/>
                  </a:moveTo>
                  <a:cubicBezTo>
                    <a:pt x="7" y="65"/>
                    <a:pt x="28" y="62"/>
                    <a:pt x="42" y="51"/>
                  </a:cubicBezTo>
                  <a:cubicBezTo>
                    <a:pt x="56" y="40"/>
                    <a:pt x="75" y="11"/>
                    <a:pt x="84" y="0"/>
                  </a:cubicBezTo>
                </a:path>
              </a:pathLst>
            </a:custGeom>
            <a:noFill/>
            <a:ln w="28575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131"/>
            <p:cNvSpPr>
              <a:spLocks/>
            </p:cNvSpPr>
            <p:nvPr/>
          </p:nvSpPr>
          <p:spPr bwMode="auto">
            <a:xfrm>
              <a:off x="2883227" y="1787528"/>
              <a:ext cx="820737" cy="808037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0" y="528"/>
                </a:cxn>
              </a:cxnLst>
              <a:rect l="0" t="0" r="r" b="b"/>
              <a:pathLst>
                <a:path w="548" h="528">
                  <a:moveTo>
                    <a:pt x="548" y="0"/>
                  </a:moveTo>
                  <a:lnTo>
                    <a:pt x="0" y="528"/>
                  </a:lnTo>
                </a:path>
              </a:pathLst>
            </a:custGeom>
            <a:noFill/>
            <a:ln w="5715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133"/>
            <p:cNvSpPr>
              <a:spLocks/>
            </p:cNvSpPr>
            <p:nvPr/>
          </p:nvSpPr>
          <p:spPr bwMode="auto">
            <a:xfrm>
              <a:off x="3830964" y="1660528"/>
              <a:ext cx="634999" cy="99377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418" y="654"/>
                </a:cxn>
                <a:cxn ang="0">
                  <a:pos x="0" y="529"/>
                </a:cxn>
              </a:cxnLst>
              <a:rect l="0" t="0" r="r" b="b"/>
              <a:pathLst>
                <a:path w="418" h="654">
                  <a:moveTo>
                    <a:pt x="122" y="0"/>
                  </a:moveTo>
                  <a:lnTo>
                    <a:pt x="418" y="654"/>
                  </a:lnTo>
                  <a:lnTo>
                    <a:pt x="0" y="529"/>
                  </a:lnTo>
                </a:path>
              </a:pathLst>
            </a:custGeom>
            <a:noFill/>
            <a:ln w="5715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156"/>
            <p:cNvSpPr>
              <a:spLocks/>
            </p:cNvSpPr>
            <p:nvPr/>
          </p:nvSpPr>
          <p:spPr bwMode="auto">
            <a:xfrm>
              <a:off x="3097540" y="1116017"/>
              <a:ext cx="423861" cy="200025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126" y="36"/>
                </a:cxn>
                <a:cxn ang="0">
                  <a:pos x="279" y="0"/>
                </a:cxn>
              </a:cxnLst>
              <a:rect l="0" t="0" r="r" b="b"/>
              <a:pathLst>
                <a:path w="279" h="132">
                  <a:moveTo>
                    <a:pt x="0" y="132"/>
                  </a:moveTo>
                  <a:cubicBezTo>
                    <a:pt x="26" y="98"/>
                    <a:pt x="80" y="58"/>
                    <a:pt x="126" y="36"/>
                  </a:cubicBezTo>
                  <a:cubicBezTo>
                    <a:pt x="172" y="14"/>
                    <a:pt x="234" y="6"/>
                    <a:pt x="279" y="0"/>
                  </a:cubicBezTo>
                </a:path>
              </a:pathLst>
            </a:custGeom>
            <a:noFill/>
            <a:ln w="12700" cap="flat" cmpd="sng">
              <a:solidFill>
                <a:srgbClr val="2D44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190"/>
            <p:cNvSpPr>
              <a:spLocks/>
            </p:cNvSpPr>
            <p:nvPr/>
          </p:nvSpPr>
          <p:spPr bwMode="auto">
            <a:xfrm>
              <a:off x="3183265" y="1177929"/>
              <a:ext cx="469899" cy="119063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45" y="8"/>
                </a:cxn>
                <a:cxn ang="0">
                  <a:pos x="310" y="33"/>
                </a:cxn>
              </a:cxnLst>
              <a:rect l="0" t="0" r="r" b="b"/>
              <a:pathLst>
                <a:path w="310" h="78">
                  <a:moveTo>
                    <a:pt x="0" y="78"/>
                  </a:moveTo>
                  <a:cubicBezTo>
                    <a:pt x="49" y="45"/>
                    <a:pt x="93" y="15"/>
                    <a:pt x="145" y="8"/>
                  </a:cubicBezTo>
                  <a:cubicBezTo>
                    <a:pt x="189" y="0"/>
                    <a:pt x="276" y="28"/>
                    <a:pt x="310" y="33"/>
                  </a:cubicBezTo>
                </a:path>
              </a:pathLst>
            </a:custGeom>
            <a:noFill/>
            <a:ln w="12700" cap="flat" cmpd="sng">
              <a:solidFill>
                <a:srgbClr val="2D4488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683" name="Gruppieren 135"/>
            <p:cNvGrpSpPr>
              <a:grpSpLocks/>
            </p:cNvGrpSpPr>
            <p:nvPr/>
          </p:nvGrpSpPr>
          <p:grpSpPr bwMode="auto">
            <a:xfrm>
              <a:off x="2513341" y="2581275"/>
              <a:ext cx="384175" cy="1423988"/>
              <a:chOff x="3139823" y="2200369"/>
              <a:chExt cx="382879" cy="1425158"/>
            </a:xfrm>
          </p:grpSpPr>
          <p:sp>
            <p:nvSpPr>
              <p:cNvPr id="26" name="Line 1132"/>
              <p:cNvSpPr>
                <a:spLocks noChangeShapeType="1"/>
              </p:cNvSpPr>
              <p:nvPr/>
            </p:nvSpPr>
            <p:spPr bwMode="auto">
              <a:xfrm flipH="1">
                <a:off x="3293290" y="2200372"/>
                <a:ext cx="229411" cy="1035900"/>
              </a:xfrm>
              <a:prstGeom prst="line">
                <a:avLst/>
              </a:prstGeom>
              <a:noFill/>
              <a:ln w="57150">
                <a:solidFill>
                  <a:srgbClr val="2D4488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692" name="Group 1293"/>
              <p:cNvGrpSpPr>
                <a:grpSpLocks/>
              </p:cNvGrpSpPr>
              <p:nvPr/>
            </p:nvGrpSpPr>
            <p:grpSpPr bwMode="auto">
              <a:xfrm>
                <a:off x="3139823" y="3224416"/>
                <a:ext cx="271965" cy="401111"/>
                <a:chOff x="2969" y="5234"/>
                <a:chExt cx="179" cy="222"/>
              </a:xfrm>
            </p:grpSpPr>
            <p:sp>
              <p:nvSpPr>
                <p:cNvPr id="90" name="Line 1289"/>
                <p:cNvSpPr>
                  <a:spLocks noChangeShapeType="1"/>
                </p:cNvSpPr>
                <p:nvPr/>
              </p:nvSpPr>
              <p:spPr bwMode="auto">
                <a:xfrm flipH="1">
                  <a:off x="2969" y="5241"/>
                  <a:ext cx="96" cy="149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1290"/>
                <p:cNvSpPr>
                  <a:spLocks noChangeShapeType="1"/>
                </p:cNvSpPr>
                <p:nvPr/>
              </p:nvSpPr>
              <p:spPr bwMode="auto">
                <a:xfrm flipH="1">
                  <a:off x="2996" y="5241"/>
                  <a:ext cx="72" cy="208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Line 1291"/>
                <p:cNvSpPr>
                  <a:spLocks noChangeShapeType="1"/>
                </p:cNvSpPr>
                <p:nvPr/>
              </p:nvSpPr>
              <p:spPr bwMode="auto">
                <a:xfrm>
                  <a:off x="3070" y="5237"/>
                  <a:ext cx="78" cy="113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Line 1292"/>
                <p:cNvSpPr>
                  <a:spLocks noChangeShapeType="1"/>
                </p:cNvSpPr>
                <p:nvPr/>
              </p:nvSpPr>
              <p:spPr bwMode="auto">
                <a:xfrm flipH="1">
                  <a:off x="3041" y="5234"/>
                  <a:ext cx="27" cy="222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684" name="Gruppieren 245"/>
            <p:cNvGrpSpPr>
              <a:grpSpLocks/>
            </p:cNvGrpSpPr>
            <p:nvPr/>
          </p:nvGrpSpPr>
          <p:grpSpPr bwMode="auto">
            <a:xfrm>
              <a:off x="2513341" y="2581275"/>
              <a:ext cx="384175" cy="1423988"/>
              <a:chOff x="3139823" y="2200369"/>
              <a:chExt cx="382879" cy="1425158"/>
            </a:xfrm>
          </p:grpSpPr>
          <p:sp>
            <p:nvSpPr>
              <p:cNvPr id="247" name="Line 1132"/>
              <p:cNvSpPr>
                <a:spLocks noChangeShapeType="1"/>
              </p:cNvSpPr>
              <p:nvPr/>
            </p:nvSpPr>
            <p:spPr bwMode="auto">
              <a:xfrm flipH="1">
                <a:off x="3293290" y="2200372"/>
                <a:ext cx="229411" cy="1035900"/>
              </a:xfrm>
              <a:prstGeom prst="line">
                <a:avLst/>
              </a:prstGeom>
              <a:noFill/>
              <a:ln w="57150">
                <a:solidFill>
                  <a:srgbClr val="2D4488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686" name="Group 1293"/>
              <p:cNvGrpSpPr>
                <a:grpSpLocks/>
              </p:cNvGrpSpPr>
              <p:nvPr/>
            </p:nvGrpSpPr>
            <p:grpSpPr bwMode="auto">
              <a:xfrm>
                <a:off x="3139806" y="3224439"/>
                <a:ext cx="271964" cy="401112"/>
                <a:chOff x="2969" y="5234"/>
                <a:chExt cx="179" cy="222"/>
              </a:xfrm>
            </p:grpSpPr>
            <p:sp>
              <p:nvSpPr>
                <p:cNvPr id="249" name="Line 1289"/>
                <p:cNvSpPr>
                  <a:spLocks noChangeShapeType="1"/>
                </p:cNvSpPr>
                <p:nvPr/>
              </p:nvSpPr>
              <p:spPr bwMode="auto">
                <a:xfrm flipH="1">
                  <a:off x="2969" y="5241"/>
                  <a:ext cx="96" cy="149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Line 1290"/>
                <p:cNvSpPr>
                  <a:spLocks noChangeShapeType="1"/>
                </p:cNvSpPr>
                <p:nvPr/>
              </p:nvSpPr>
              <p:spPr bwMode="auto">
                <a:xfrm flipH="1">
                  <a:off x="2996" y="5241"/>
                  <a:ext cx="72" cy="208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Line 1291"/>
                <p:cNvSpPr>
                  <a:spLocks noChangeShapeType="1"/>
                </p:cNvSpPr>
                <p:nvPr/>
              </p:nvSpPr>
              <p:spPr bwMode="auto">
                <a:xfrm>
                  <a:off x="3070" y="5237"/>
                  <a:ext cx="78" cy="113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Line 1292"/>
                <p:cNvSpPr>
                  <a:spLocks noChangeShapeType="1"/>
                </p:cNvSpPr>
                <p:nvPr/>
              </p:nvSpPr>
              <p:spPr bwMode="auto">
                <a:xfrm flipH="1">
                  <a:off x="3041" y="5234"/>
                  <a:ext cx="27" cy="222"/>
                </a:xfrm>
                <a:prstGeom prst="line">
                  <a:avLst/>
                </a:prstGeom>
                <a:noFill/>
                <a:ln w="57150">
                  <a:solidFill>
                    <a:srgbClr val="2D4488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 eaLnBrk="0" hangingPunct="0">
                    <a:defRPr/>
                  </a:pPr>
                  <a:endParaRPr lang="en-US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56" name="Oval 1263"/>
          <p:cNvSpPr>
            <a:spLocks noChangeArrowheads="1"/>
          </p:cNvSpPr>
          <p:nvPr/>
        </p:nvSpPr>
        <p:spPr bwMode="auto">
          <a:xfrm>
            <a:off x="2494893" y="4762039"/>
            <a:ext cx="292100" cy="293687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57" name="Oval 1263"/>
          <p:cNvSpPr>
            <a:spLocks noChangeArrowheads="1"/>
          </p:cNvSpPr>
          <p:nvPr/>
        </p:nvSpPr>
        <p:spPr bwMode="auto">
          <a:xfrm>
            <a:off x="2683805" y="4854114"/>
            <a:ext cx="292100" cy="293687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58" name="Oval 1339"/>
          <p:cNvSpPr>
            <a:spLocks noChangeArrowheads="1"/>
          </p:cNvSpPr>
          <p:nvPr/>
        </p:nvSpPr>
        <p:spPr bwMode="auto">
          <a:xfrm>
            <a:off x="2501243" y="4943014"/>
            <a:ext cx="293687" cy="293687"/>
          </a:xfrm>
          <a:prstGeom prst="ellipse">
            <a:avLst/>
          </a:prstGeom>
          <a:solidFill>
            <a:srgbClr val="AA393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819457" y="6368475"/>
            <a:ext cx="1833059" cy="230832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2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Capurro, Hjørland [ARIST’03]</a:t>
            </a:r>
            <a:endParaRPr lang="en-US" sz="12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474380" y="1789487"/>
            <a:ext cx="1089352" cy="1117317"/>
          </a:xfrm>
          <a:custGeom>
            <a:avLst/>
            <a:gdLst>
              <a:gd name="connsiteX0" fmla="*/ 160421 w 762000"/>
              <a:gd name="connsiteY0" fmla="*/ 0 h 1109578"/>
              <a:gd name="connsiteX1" fmla="*/ 160421 w 762000"/>
              <a:gd name="connsiteY1" fmla="*/ 200526 h 1109578"/>
              <a:gd name="connsiteX2" fmla="*/ 708526 w 762000"/>
              <a:gd name="connsiteY2" fmla="*/ 668421 h 1109578"/>
              <a:gd name="connsiteX3" fmla="*/ 762000 w 762000"/>
              <a:gd name="connsiteY3" fmla="*/ 1109578 h 1109578"/>
              <a:gd name="connsiteX4" fmla="*/ 320842 w 762000"/>
              <a:gd name="connsiteY4" fmla="*/ 868947 h 1109578"/>
              <a:gd name="connsiteX5" fmla="*/ 0 w 762000"/>
              <a:gd name="connsiteY5" fmla="*/ 467894 h 1109578"/>
              <a:gd name="connsiteX6" fmla="*/ 0 w 762000"/>
              <a:gd name="connsiteY6" fmla="*/ 147052 h 1109578"/>
              <a:gd name="connsiteX0" fmla="*/ 160421 w 762000"/>
              <a:gd name="connsiteY0" fmla="*/ 0 h 1109578"/>
              <a:gd name="connsiteX1" fmla="*/ 160421 w 762000"/>
              <a:gd name="connsiteY1" fmla="*/ 200526 h 1109578"/>
              <a:gd name="connsiteX2" fmla="*/ 708526 w 762000"/>
              <a:gd name="connsiteY2" fmla="*/ 668421 h 1109578"/>
              <a:gd name="connsiteX3" fmla="*/ 762000 w 762000"/>
              <a:gd name="connsiteY3" fmla="*/ 1109578 h 1109578"/>
              <a:gd name="connsiteX4" fmla="*/ 320842 w 762000"/>
              <a:gd name="connsiteY4" fmla="*/ 868947 h 1109578"/>
              <a:gd name="connsiteX5" fmla="*/ 0 w 762000"/>
              <a:gd name="connsiteY5" fmla="*/ 467894 h 1109578"/>
              <a:gd name="connsiteX6" fmla="*/ 0 w 762000"/>
              <a:gd name="connsiteY6" fmla="*/ 147052 h 1109578"/>
              <a:gd name="connsiteX0" fmla="*/ 160421 w 762000"/>
              <a:gd name="connsiteY0" fmla="*/ 0 h 1109578"/>
              <a:gd name="connsiteX1" fmla="*/ 160421 w 762000"/>
              <a:gd name="connsiteY1" fmla="*/ 200526 h 1109578"/>
              <a:gd name="connsiteX2" fmla="*/ 708526 w 762000"/>
              <a:gd name="connsiteY2" fmla="*/ 668421 h 1109578"/>
              <a:gd name="connsiteX3" fmla="*/ 762000 w 762000"/>
              <a:gd name="connsiteY3" fmla="*/ 1109578 h 1109578"/>
              <a:gd name="connsiteX4" fmla="*/ 320842 w 762000"/>
              <a:gd name="connsiteY4" fmla="*/ 868947 h 1109578"/>
              <a:gd name="connsiteX5" fmla="*/ 0 w 762000"/>
              <a:gd name="connsiteY5" fmla="*/ 467894 h 1109578"/>
              <a:gd name="connsiteX6" fmla="*/ 0 w 762000"/>
              <a:gd name="connsiteY6" fmla="*/ 147052 h 1109578"/>
              <a:gd name="connsiteX0" fmla="*/ 160421 w 799982"/>
              <a:gd name="connsiteY0" fmla="*/ 0 h 1109578"/>
              <a:gd name="connsiteX1" fmla="*/ 160421 w 799982"/>
              <a:gd name="connsiteY1" fmla="*/ 200526 h 1109578"/>
              <a:gd name="connsiteX2" fmla="*/ 708526 w 799982"/>
              <a:gd name="connsiteY2" fmla="*/ 668421 h 1109578"/>
              <a:gd name="connsiteX3" fmla="*/ 762000 w 799982"/>
              <a:gd name="connsiteY3" fmla="*/ 1109578 h 1109578"/>
              <a:gd name="connsiteX4" fmla="*/ 320842 w 799982"/>
              <a:gd name="connsiteY4" fmla="*/ 868947 h 1109578"/>
              <a:gd name="connsiteX5" fmla="*/ 0 w 799982"/>
              <a:gd name="connsiteY5" fmla="*/ 467894 h 1109578"/>
              <a:gd name="connsiteX6" fmla="*/ 0 w 799982"/>
              <a:gd name="connsiteY6" fmla="*/ 147052 h 1109578"/>
              <a:gd name="connsiteX0" fmla="*/ 160421 w 799982"/>
              <a:gd name="connsiteY0" fmla="*/ 0 h 1113920"/>
              <a:gd name="connsiteX1" fmla="*/ 160421 w 799982"/>
              <a:gd name="connsiteY1" fmla="*/ 200526 h 1113920"/>
              <a:gd name="connsiteX2" fmla="*/ 708526 w 799982"/>
              <a:gd name="connsiteY2" fmla="*/ 668421 h 1113920"/>
              <a:gd name="connsiteX3" fmla="*/ 762000 w 799982"/>
              <a:gd name="connsiteY3" fmla="*/ 1109578 h 1113920"/>
              <a:gd name="connsiteX4" fmla="*/ 320842 w 799982"/>
              <a:gd name="connsiteY4" fmla="*/ 868947 h 1113920"/>
              <a:gd name="connsiteX5" fmla="*/ 0 w 799982"/>
              <a:gd name="connsiteY5" fmla="*/ 467894 h 1113920"/>
              <a:gd name="connsiteX6" fmla="*/ 0 w 799982"/>
              <a:gd name="connsiteY6" fmla="*/ 147052 h 1113920"/>
              <a:gd name="connsiteX0" fmla="*/ 160421 w 799982"/>
              <a:gd name="connsiteY0" fmla="*/ 0 h 1113920"/>
              <a:gd name="connsiteX1" fmla="*/ 160421 w 799982"/>
              <a:gd name="connsiteY1" fmla="*/ 200526 h 1113920"/>
              <a:gd name="connsiteX2" fmla="*/ 708526 w 799982"/>
              <a:gd name="connsiteY2" fmla="*/ 668421 h 1113920"/>
              <a:gd name="connsiteX3" fmla="*/ 762000 w 799982"/>
              <a:gd name="connsiteY3" fmla="*/ 1109578 h 1113920"/>
              <a:gd name="connsiteX4" fmla="*/ 320842 w 799982"/>
              <a:gd name="connsiteY4" fmla="*/ 868947 h 1113920"/>
              <a:gd name="connsiteX5" fmla="*/ 0 w 799982"/>
              <a:gd name="connsiteY5" fmla="*/ 467894 h 1113920"/>
              <a:gd name="connsiteX6" fmla="*/ 0 w 799982"/>
              <a:gd name="connsiteY6" fmla="*/ 147052 h 1113920"/>
              <a:gd name="connsiteX0" fmla="*/ 184187 w 823748"/>
              <a:gd name="connsiteY0" fmla="*/ 0 h 1113920"/>
              <a:gd name="connsiteX1" fmla="*/ 184187 w 823748"/>
              <a:gd name="connsiteY1" fmla="*/ 200526 h 1113920"/>
              <a:gd name="connsiteX2" fmla="*/ 732292 w 823748"/>
              <a:gd name="connsiteY2" fmla="*/ 668421 h 1113920"/>
              <a:gd name="connsiteX3" fmla="*/ 785766 w 823748"/>
              <a:gd name="connsiteY3" fmla="*/ 1109578 h 1113920"/>
              <a:gd name="connsiteX4" fmla="*/ 344608 w 823748"/>
              <a:gd name="connsiteY4" fmla="*/ 868947 h 1113920"/>
              <a:gd name="connsiteX5" fmla="*/ 23766 w 823748"/>
              <a:gd name="connsiteY5" fmla="*/ 467894 h 1113920"/>
              <a:gd name="connsiteX6" fmla="*/ 23766 w 823748"/>
              <a:gd name="connsiteY6" fmla="*/ 147052 h 1113920"/>
              <a:gd name="connsiteX0" fmla="*/ 321287 w 960848"/>
              <a:gd name="connsiteY0" fmla="*/ 0 h 1113920"/>
              <a:gd name="connsiteX1" fmla="*/ 321287 w 960848"/>
              <a:gd name="connsiteY1" fmla="*/ 200526 h 1113920"/>
              <a:gd name="connsiteX2" fmla="*/ 869392 w 960848"/>
              <a:gd name="connsiteY2" fmla="*/ 668421 h 1113920"/>
              <a:gd name="connsiteX3" fmla="*/ 922866 w 960848"/>
              <a:gd name="connsiteY3" fmla="*/ 1109578 h 1113920"/>
              <a:gd name="connsiteX4" fmla="*/ 481708 w 960848"/>
              <a:gd name="connsiteY4" fmla="*/ 868947 h 1113920"/>
              <a:gd name="connsiteX5" fmla="*/ 160866 w 960848"/>
              <a:gd name="connsiteY5" fmla="*/ 467894 h 1113920"/>
              <a:gd name="connsiteX6" fmla="*/ 0 w 960848"/>
              <a:gd name="connsiteY6" fmla="*/ 231719 h 1113920"/>
              <a:gd name="connsiteX0" fmla="*/ 321287 w 960848"/>
              <a:gd name="connsiteY0" fmla="*/ 0 h 1114947"/>
              <a:gd name="connsiteX1" fmla="*/ 321287 w 960848"/>
              <a:gd name="connsiteY1" fmla="*/ 200526 h 1114947"/>
              <a:gd name="connsiteX2" fmla="*/ 869392 w 960848"/>
              <a:gd name="connsiteY2" fmla="*/ 668421 h 1114947"/>
              <a:gd name="connsiteX3" fmla="*/ 922866 w 960848"/>
              <a:gd name="connsiteY3" fmla="*/ 1109578 h 1114947"/>
              <a:gd name="connsiteX4" fmla="*/ 481708 w 960848"/>
              <a:gd name="connsiteY4" fmla="*/ 868947 h 1114947"/>
              <a:gd name="connsiteX5" fmla="*/ 0 w 960848"/>
              <a:gd name="connsiteY5" fmla="*/ 231719 h 1114947"/>
              <a:gd name="connsiteX0" fmla="*/ 376569 w 1016130"/>
              <a:gd name="connsiteY0" fmla="*/ 0 h 1114947"/>
              <a:gd name="connsiteX1" fmla="*/ 376569 w 1016130"/>
              <a:gd name="connsiteY1" fmla="*/ 200526 h 1114947"/>
              <a:gd name="connsiteX2" fmla="*/ 924674 w 1016130"/>
              <a:gd name="connsiteY2" fmla="*/ 668421 h 1114947"/>
              <a:gd name="connsiteX3" fmla="*/ 978148 w 1016130"/>
              <a:gd name="connsiteY3" fmla="*/ 1109578 h 1114947"/>
              <a:gd name="connsiteX4" fmla="*/ 536990 w 1016130"/>
              <a:gd name="connsiteY4" fmla="*/ 868947 h 1114947"/>
              <a:gd name="connsiteX5" fmla="*/ 0 w 1016130"/>
              <a:gd name="connsiteY5" fmla="*/ 231719 h 1114947"/>
              <a:gd name="connsiteX0" fmla="*/ 376569 w 1016130"/>
              <a:gd name="connsiteY0" fmla="*/ 0 h 1117317"/>
              <a:gd name="connsiteX1" fmla="*/ 376569 w 1016130"/>
              <a:gd name="connsiteY1" fmla="*/ 200526 h 1117317"/>
              <a:gd name="connsiteX2" fmla="*/ 924674 w 1016130"/>
              <a:gd name="connsiteY2" fmla="*/ 668421 h 1117317"/>
              <a:gd name="connsiteX3" fmla="*/ 978148 w 1016130"/>
              <a:gd name="connsiteY3" fmla="*/ 1109578 h 1117317"/>
              <a:gd name="connsiteX4" fmla="*/ 536990 w 1016130"/>
              <a:gd name="connsiteY4" fmla="*/ 919747 h 1117317"/>
              <a:gd name="connsiteX5" fmla="*/ 0 w 1016130"/>
              <a:gd name="connsiteY5" fmla="*/ 231719 h 111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130" h="1117317">
                <a:moveTo>
                  <a:pt x="376569" y="0"/>
                </a:moveTo>
                <a:cubicBezTo>
                  <a:pt x="376569" y="66842"/>
                  <a:pt x="285218" y="89123"/>
                  <a:pt x="376569" y="200526"/>
                </a:cubicBezTo>
                <a:cubicBezTo>
                  <a:pt x="467920" y="311929"/>
                  <a:pt x="824411" y="516912"/>
                  <a:pt x="924674" y="668421"/>
                </a:cubicBezTo>
                <a:cubicBezTo>
                  <a:pt x="1024937" y="819930"/>
                  <a:pt x="1042762" y="1076157"/>
                  <a:pt x="978148" y="1109578"/>
                </a:cubicBezTo>
                <a:cubicBezTo>
                  <a:pt x="913534" y="1142999"/>
                  <a:pt x="690801" y="1066057"/>
                  <a:pt x="536990" y="919747"/>
                </a:cubicBezTo>
                <a:cubicBezTo>
                  <a:pt x="383179" y="773437"/>
                  <a:pt x="100356" y="364475"/>
                  <a:pt x="0" y="231719"/>
                </a:cubicBezTo>
              </a:path>
            </a:pathLst>
          </a:custGeom>
          <a:noFill/>
          <a:ln w="57150" cap="flat" cmpd="sng">
            <a:solidFill>
              <a:srgbClr val="2D44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/>
            <a:endParaRPr lang="en-US">
              <a:latin typeface="+mn-lt"/>
            </a:endParaRPr>
          </a:p>
        </p:txBody>
      </p:sp>
      <p:sp>
        <p:nvSpPr>
          <p:cNvPr id="148" name="Rectangle 27"/>
          <p:cNvSpPr>
            <a:spLocks noChangeArrowheads="1"/>
          </p:cNvSpPr>
          <p:nvPr/>
        </p:nvSpPr>
        <p:spPr bwMode="auto">
          <a:xfrm>
            <a:off x="4915945" y="2910446"/>
            <a:ext cx="236079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e.g. words of a corpus:</a:t>
            </a:r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5348933" y="3180063"/>
            <a:ext cx="33420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i="1">
                <a:latin typeface="Calibri"/>
                <a:cs typeface="Calibri"/>
              </a:rPr>
              <a:t>word appearances / vocabulary</a:t>
            </a:r>
          </a:p>
        </p:txBody>
      </p:sp>
      <p:sp>
        <p:nvSpPr>
          <p:cNvPr id="151" name="Rectangle 27"/>
          <p:cNvSpPr>
            <a:spLocks noChangeArrowheads="1"/>
          </p:cNvSpPr>
          <p:nvPr/>
        </p:nvSpPr>
        <p:spPr bwMode="auto">
          <a:xfrm>
            <a:off x="4915945" y="2180274"/>
            <a:ext cx="325635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e.g. used first names in a group</a:t>
            </a:r>
          </a:p>
        </p:txBody>
      </p:sp>
      <p:sp>
        <p:nvSpPr>
          <p:cNvPr id="152" name="Rectangle 27"/>
          <p:cNvSpPr>
            <a:spLocks noChangeArrowheads="1"/>
          </p:cNvSpPr>
          <p:nvPr/>
        </p:nvSpPr>
        <p:spPr bwMode="auto">
          <a:xfrm>
            <a:off x="5348933" y="2449891"/>
            <a:ext cx="367100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i="1">
                <a:latin typeface="Calibri"/>
                <a:cs typeface="Calibri"/>
              </a:rPr>
              <a:t>individual names / different names</a:t>
            </a:r>
          </a:p>
        </p:txBody>
      </p:sp>
      <p:sp>
        <p:nvSpPr>
          <p:cNvPr id="154" name="Rectangle 27"/>
          <p:cNvSpPr>
            <a:spLocks noChangeArrowheads="1"/>
          </p:cNvSpPr>
          <p:nvPr/>
        </p:nvSpPr>
        <p:spPr bwMode="auto">
          <a:xfrm>
            <a:off x="4915945" y="3625928"/>
            <a:ext cx="209730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e.g. web harvesting:</a:t>
            </a:r>
          </a:p>
        </p:txBody>
      </p:sp>
      <p:sp>
        <p:nvSpPr>
          <p:cNvPr id="155" name="Rectangle 27"/>
          <p:cNvSpPr>
            <a:spLocks noChangeArrowheads="1"/>
          </p:cNvSpPr>
          <p:nvPr/>
        </p:nvSpPr>
        <p:spPr bwMode="auto">
          <a:xfrm>
            <a:off x="5348933" y="3895546"/>
            <a:ext cx="297958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i="1">
                <a:latin typeface="Calibri"/>
                <a:cs typeface="Calibri"/>
              </a:rPr>
              <a:t>web data / web information</a:t>
            </a:r>
          </a:p>
        </p:txBody>
      </p:sp>
      <p:sp>
        <p:nvSpPr>
          <p:cNvPr id="157" name="Rounded Rectangle 156"/>
          <p:cNvSpPr>
            <a:spLocks/>
          </p:cNvSpPr>
          <p:nvPr/>
        </p:nvSpPr>
        <p:spPr bwMode="auto">
          <a:xfrm>
            <a:off x="4915945" y="4706195"/>
            <a:ext cx="4127349" cy="1150836"/>
          </a:xfrm>
          <a:prstGeom prst="roundRect">
            <a:avLst>
              <a:gd name="adj" fmla="val 1622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000" kern="0" smtClean="0">
              <a:latin typeface="Calibri"/>
              <a:cs typeface="Calibri"/>
              <a:sym typeface="Symbol"/>
            </a:endParaRPr>
          </a:p>
        </p:txBody>
      </p:sp>
      <p:sp>
        <p:nvSpPr>
          <p:cNvPr id="158" name="Rectangle 1440"/>
          <p:cNvSpPr>
            <a:spLocks noChangeArrowheads="1"/>
          </p:cNvSpPr>
          <p:nvPr/>
        </p:nvSpPr>
        <p:spPr bwMode="auto">
          <a:xfrm>
            <a:off x="5012998" y="4803014"/>
            <a:ext cx="39332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marL="398463" lvl="1" indent="-398463"/>
            <a:r>
              <a:rPr lang="en-GB" sz="2000">
                <a:latin typeface="Calibri"/>
                <a:cs typeface="Calibri"/>
              </a:rPr>
              <a:t>Motivating question:</a:t>
            </a:r>
          </a:p>
          <a:p>
            <a:pPr marL="398463" lvl="1" indent="-398463"/>
            <a:r>
              <a:rPr lang="en-GB" sz="2000" i="1">
                <a:latin typeface="Calibri"/>
                <a:cs typeface="Calibri"/>
              </a:rPr>
              <a:t>Can we learn 80% of the information,</a:t>
            </a:r>
          </a:p>
          <a:p>
            <a:pPr marL="398463" lvl="1" indent="-398463"/>
            <a:r>
              <a:rPr lang="en-GB" sz="2000" i="1">
                <a:latin typeface="Calibri"/>
                <a:cs typeface="Calibri"/>
              </a:rPr>
              <a:t>by looking at only 20% of the data?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5511285" y="1585390"/>
            <a:ext cx="1161551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Data</a:t>
            </a:r>
          </a:p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(instances)</a:t>
            </a:r>
          </a:p>
        </p:txBody>
      </p:sp>
      <p:sp>
        <p:nvSpPr>
          <p:cNvPr id="160" name="Rectangle 27"/>
          <p:cNvSpPr>
            <a:spLocks noChangeArrowheads="1"/>
          </p:cNvSpPr>
          <p:nvPr/>
        </p:nvSpPr>
        <p:spPr bwMode="auto">
          <a:xfrm>
            <a:off x="7456661" y="1585390"/>
            <a:ext cx="127714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Information</a:t>
            </a:r>
          </a:p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(concepts)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6858000" y="1560513"/>
            <a:ext cx="266700" cy="443248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0" name="Freeform 9"/>
          <p:cNvSpPr/>
          <p:nvPr/>
        </p:nvSpPr>
        <p:spPr>
          <a:xfrm>
            <a:off x="3695700" y="1093923"/>
            <a:ext cx="610317" cy="1217480"/>
          </a:xfrm>
          <a:custGeom>
            <a:avLst/>
            <a:gdLst>
              <a:gd name="connsiteX0" fmla="*/ 546100 w 610317"/>
              <a:gd name="connsiteY0" fmla="*/ 1079500 h 1079500"/>
              <a:gd name="connsiteX1" fmla="*/ 584200 w 610317"/>
              <a:gd name="connsiteY1" fmla="*/ 533400 h 1079500"/>
              <a:gd name="connsiteX2" fmla="*/ 203200 w 610317"/>
              <a:gd name="connsiteY2" fmla="*/ 228600 h 1079500"/>
              <a:gd name="connsiteX3" fmla="*/ 0 w 610317"/>
              <a:gd name="connsiteY3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317" h="1079500">
                <a:moveTo>
                  <a:pt x="546100" y="1079500"/>
                </a:moveTo>
                <a:cubicBezTo>
                  <a:pt x="593725" y="877358"/>
                  <a:pt x="641350" y="675217"/>
                  <a:pt x="584200" y="533400"/>
                </a:cubicBezTo>
                <a:cubicBezTo>
                  <a:pt x="527050" y="391583"/>
                  <a:pt x="300567" y="317500"/>
                  <a:pt x="203200" y="228600"/>
                </a:cubicBezTo>
                <a:cubicBezTo>
                  <a:pt x="105833" y="139700"/>
                  <a:pt x="0" y="0"/>
                  <a:pt x="0" y="0"/>
                </a:cubicBezTo>
              </a:path>
            </a:pathLst>
          </a:custGeom>
          <a:ln>
            <a:solidFill>
              <a:srgbClr val="000000"/>
            </a:solidFill>
            <a:headEnd type="triangle"/>
            <a:tailEnd type="non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 rot="19283157">
            <a:off x="3425169" y="1751399"/>
            <a:ext cx="501650" cy="236807"/>
          </a:xfrm>
          <a:prstGeom prst="ellipse">
            <a:avLst/>
          </a:prstGeom>
          <a:noFill/>
          <a:ln w="57150" cap="flat" cmpd="sng">
            <a:solidFill>
              <a:srgbClr val="2D44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/>
            <a:endParaRPr lang="en-US">
              <a:latin typeface="+mn-lt"/>
            </a:endParaRPr>
          </a:p>
        </p:txBody>
      </p:sp>
      <p:sp>
        <p:nvSpPr>
          <p:cNvPr id="270" name="Rectangle 1336"/>
          <p:cNvSpPr>
            <a:spLocks noChangeArrowheads="1"/>
          </p:cNvSpPr>
          <p:nvPr/>
        </p:nvSpPr>
        <p:spPr bwMode="auto">
          <a:xfrm>
            <a:off x="221295" y="6389291"/>
            <a:ext cx="705544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lvl="1" indent="0" defTabSz="2655888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US" sz="1400">
                <a:latin typeface="Calibri"/>
                <a:cs typeface="Calibri"/>
              </a:rPr>
              <a:t>*data interpreted as redundant representation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64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-0.00972 -0.10139 -0.01927 -0.20278 -0.01667 -0.27037 C -0.01406 -0.33796 -0.00173 -0.37245 0.01528 -0.40556 C 0.03229 -0.43866 0.0566 -0.47917 0.08594 -0.46945 C 0.11528 -0.45972 0.16945 -0.37292 0.19149 -0.34745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2395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3.7037E-6 C -0.01493 -0.06528 -0.02969 -0.13033 -0.03334 -0.19584 C -0.03698 -0.26088 -0.03611 -0.34607 -0.02223 -0.39121 C -0.00834 -0.43635 0.02205 -0.47315 0.05 -0.46667 C 0.07795 -0.46019 0.12586 -0.37662 0.14583 -0.35301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365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3.7037E-7 C -0.01632 -0.11991 -0.03247 -0.23958 -0.02778 -0.31412 C -0.02309 -0.38866 0.00625 -0.42639 0.02777 -0.44745 C 0.0493 -0.46852 0.0809 -0.4537 0.10104 -0.44005 C 0.12118 -0.42639 0.13854 -0.38102 0.14843 -0.36551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3" grpId="0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146" grpId="0" animBg="1"/>
      <p:bldP spid="2" grpId="0" animBg="1"/>
      <p:bldP spid="148" grpId="0"/>
      <p:bldP spid="149" grpId="0"/>
      <p:bldP spid="151" grpId="0"/>
      <p:bldP spid="152" grpId="0"/>
      <p:bldP spid="154" grpId="0"/>
      <p:bldP spid="155" grpId="0"/>
      <p:bldP spid="157" grpId="0" animBg="1"/>
      <p:bldP spid="158" grpId="0"/>
      <p:bldP spid="159" grpId="0"/>
      <p:bldP spid="160" grpId="0"/>
      <p:bldP spid="10" grpId="0" animBg="1"/>
      <p:bldP spid="11" grpId="0" animBg="1"/>
      <p:bldP spid="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>
            <a:spLocks/>
          </p:cNvSpPr>
          <p:nvPr/>
        </p:nvSpPr>
        <p:spPr bwMode="auto">
          <a:xfrm>
            <a:off x="3025993" y="5099327"/>
            <a:ext cx="4370879" cy="1232473"/>
          </a:xfrm>
          <a:prstGeom prst="roundRect">
            <a:avLst>
              <a:gd name="adj" fmla="val 1622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000" kern="0" smtClean="0">
              <a:latin typeface="Calibri"/>
              <a:cs typeface="Calibri"/>
              <a:sym typeface="Symbol"/>
            </a:endParaRPr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Acquisition from Redundant Data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95800" y="566735"/>
            <a:ext cx="0" cy="2564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878138" y="1770060"/>
            <a:ext cx="3149600" cy="992187"/>
          </a:xfrm>
          <a:prstGeom prst="ellipse">
            <a:avLst/>
          </a:prstGeom>
          <a:solidFill>
            <a:srgbClr val="0066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de-AT" sz="2800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81050" y="2724147"/>
            <a:ext cx="283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i="1">
                <a:latin typeface="Calibri"/>
                <a:cs typeface="Calibri"/>
              </a:rPr>
              <a:t>A</a:t>
            </a:r>
            <a:r>
              <a:rPr lang="en-US" sz="2000" i="1" baseline="-25000">
                <a:latin typeface="Calibri"/>
                <a:cs typeface="Calibri"/>
              </a:rPr>
              <a:t>u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201988" y="2724147"/>
            <a:ext cx="193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i="1">
                <a:latin typeface="Calibri"/>
                <a:cs typeface="Calibri"/>
              </a:rPr>
              <a:t>A</a:t>
            </a:r>
            <a:endParaRPr lang="en-US" sz="2000" i="1" baseline="-25000">
              <a:latin typeface="Calibri"/>
              <a:cs typeface="Calibri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716588" y="2724147"/>
            <a:ext cx="184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i="1">
                <a:latin typeface="Calibri"/>
                <a:cs typeface="Calibri"/>
              </a:rPr>
              <a:t>B</a:t>
            </a:r>
            <a:endParaRPr lang="en-US" sz="2000" i="1" baseline="-25000">
              <a:latin typeface="Calibri"/>
              <a:cs typeface="Calibri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8116888" y="2724147"/>
            <a:ext cx="274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i="1">
                <a:latin typeface="Calibri"/>
                <a:cs typeface="Calibri"/>
              </a:rPr>
              <a:t>B</a:t>
            </a:r>
            <a:r>
              <a:rPr lang="en-US" sz="2000" i="1" baseline="-25000">
                <a:latin typeface="Calibri"/>
                <a:cs typeface="Calibri"/>
              </a:rPr>
              <a:t>u</a:t>
            </a: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4587875" y="1997072"/>
            <a:ext cx="1222375" cy="5349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de-AT" sz="2800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3381375" y="2651122"/>
            <a:ext cx="60325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969963" y="2460622"/>
            <a:ext cx="133350" cy="31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669925" y="2062160"/>
            <a:ext cx="839788" cy="409575"/>
          </a:xfrm>
          <a:prstGeom prst="ellipse">
            <a:avLst/>
          </a:prstGeom>
          <a:solidFill>
            <a:srgbClr val="0000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de-AT" sz="28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8032750" y="2425697"/>
            <a:ext cx="79375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7699375" y="2111372"/>
            <a:ext cx="635000" cy="3111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de-AT" sz="280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gray">
          <a:xfrm rot="5400000">
            <a:off x="1431132" y="2135978"/>
            <a:ext cx="1555750" cy="261937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2800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gray">
          <a:xfrm rot="5400000">
            <a:off x="6172200" y="2136772"/>
            <a:ext cx="1555750" cy="260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280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386999" y="3060695"/>
            <a:ext cx="127175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"Unique"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information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796625" y="3060695"/>
            <a:ext cx="1000274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Available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Data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002088" y="3060695"/>
            <a:ext cx="155441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Retrieved and 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extracted data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396872" y="3060695"/>
            <a:ext cx="127175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 b="1">
                <a:latin typeface="Calibri"/>
                <a:cs typeface="Calibri"/>
              </a:rPr>
              <a:t>Acquired 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information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219062" y="1000122"/>
            <a:ext cx="1242953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Information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>Integration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274543" y="1000122"/>
            <a:ext cx="2356790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Information Retrieval, 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>Information Extraction</a:t>
            </a: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1367834" y="1003297"/>
            <a:ext cx="147914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Information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>Dissemination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4158331" y="600070"/>
            <a:ext cx="2458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latin typeface="Calibri"/>
                <a:cs typeface="Calibri"/>
              </a:rPr>
              <a:t>Information Acquisition</a:t>
            </a:r>
          </a:p>
        </p:txBody>
      </p:sp>
      <p:sp>
        <p:nvSpPr>
          <p:cNvPr id="36" name="Right Bracket 47"/>
          <p:cNvSpPr>
            <a:spLocks/>
          </p:cNvSpPr>
          <p:nvPr/>
        </p:nvSpPr>
        <p:spPr bwMode="auto">
          <a:xfrm rot="16200000" flipH="1">
            <a:off x="4426744" y="2543964"/>
            <a:ext cx="195262" cy="2279650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7" name="Right Bracket 48"/>
          <p:cNvSpPr>
            <a:spLocks/>
          </p:cNvSpPr>
          <p:nvPr/>
        </p:nvSpPr>
        <p:spPr bwMode="auto">
          <a:xfrm rot="16200000" flipH="1">
            <a:off x="6887369" y="2543964"/>
            <a:ext cx="195262" cy="2279650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38" name="Right Bracket 49"/>
          <p:cNvSpPr>
            <a:spLocks/>
          </p:cNvSpPr>
          <p:nvPr/>
        </p:nvSpPr>
        <p:spPr bwMode="auto">
          <a:xfrm rot="16200000" flipH="1">
            <a:off x="1959769" y="2543964"/>
            <a:ext cx="195262" cy="2279650"/>
          </a:xfrm>
          <a:prstGeom prst="rightBracket">
            <a:avLst>
              <a:gd name="adj" fmla="val 692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41" name="Right Bracket 54"/>
          <p:cNvSpPr>
            <a:spLocks/>
          </p:cNvSpPr>
          <p:nvPr/>
        </p:nvSpPr>
        <p:spPr bwMode="auto">
          <a:xfrm rot="16200000" flipH="1">
            <a:off x="4425951" y="727071"/>
            <a:ext cx="195262" cy="7227887"/>
          </a:xfrm>
          <a:prstGeom prst="rightBracket">
            <a:avLst>
              <a:gd name="adj" fmla="val 69234"/>
            </a:avLst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Calibri"/>
              <a:cs typeface="Calibri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5638800" y="2454272"/>
            <a:ext cx="73025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Right Brace 61"/>
          <p:cNvSpPr>
            <a:spLocks/>
          </p:cNvSpPr>
          <p:nvPr/>
        </p:nvSpPr>
        <p:spPr bwMode="auto">
          <a:xfrm rot="16200000">
            <a:off x="5308858" y="-1198307"/>
            <a:ext cx="123829" cy="4295255"/>
          </a:xfrm>
          <a:prstGeom prst="rightBrace">
            <a:avLst>
              <a:gd name="adj1" fmla="val 59608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2000">
              <a:latin typeface="Calibri"/>
              <a:cs typeface="Calibri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1363569" y="3836455"/>
            <a:ext cx="1449591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Redundancy</a:t>
            </a:r>
            <a:br>
              <a:rPr lang="en-US" sz="200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distribution  </a:t>
            </a:r>
            <a:r>
              <a:rPr lang="en-US" sz="2000" b="1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endParaRPr lang="en-US" sz="2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3935933" y="3895720"/>
            <a:ext cx="8212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Recall  r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6078269" y="3836455"/>
            <a:ext cx="1805006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Calibri"/>
                <a:cs typeface="Calibri"/>
              </a:rPr>
              <a:t>Expected sample</a:t>
            </a:r>
            <a:br>
              <a:rPr lang="en-US" sz="200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rgbClr val="FF0000"/>
                </a:solidFill>
                <a:latin typeface="Calibri"/>
                <a:cs typeface="Calibri"/>
              </a:rPr>
              <a:t>distribution  </a:t>
            </a:r>
            <a:r>
              <a:rPr lang="en-US" sz="2000" b="1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2960786" y="4475688"/>
            <a:ext cx="27557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US" sz="2000">
                <a:solidFill>
                  <a:srgbClr val="FF0000"/>
                </a:solidFill>
                <a:latin typeface="Calibri"/>
                <a:cs typeface="Calibri"/>
              </a:rPr>
              <a:t>Expected unique recall  r</a:t>
            </a:r>
            <a:r>
              <a:rPr lang="en-US" sz="2000" baseline="-2500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endParaRPr lang="en-US" sz="20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3194575" y="5155471"/>
            <a:ext cx="197344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ts val="0"/>
              </a:spcAft>
            </a:pPr>
            <a:r>
              <a:rPr lang="en-US" sz="2000">
                <a:latin typeface="Calibri"/>
                <a:cs typeface="Calibri"/>
              </a:rPr>
              <a:t>Three assumptions</a:t>
            </a: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3285390" y="5446370"/>
            <a:ext cx="3885679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25425" indent="-225425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no disambiguity in data</a:t>
            </a:r>
          </a:p>
          <a:p>
            <a:pPr marL="225425" indent="-225425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random sampling w/o replacement</a:t>
            </a:r>
          </a:p>
          <a:p>
            <a:pPr marL="225425" indent="-225425" defTabSz="822325" eaLnBrk="0" hangingPunct="0">
              <a:lnSpc>
                <a:spcPct val="80000"/>
              </a:lnSpc>
              <a:spcAft>
                <a:spcPts val="0"/>
              </a:spcAft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very large data sets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558859" y="4056181"/>
            <a:ext cx="140516" cy="45718"/>
            <a:chOff x="3487317" y="948271"/>
            <a:chExt cx="480745" cy="165770"/>
          </a:xfrm>
        </p:grpSpPr>
        <p:cxnSp>
          <p:nvCxnSpPr>
            <p:cNvPr id="42" name="Straight Connector 41"/>
            <p:cNvCxnSpPr/>
            <p:nvPr/>
          </p:nvCxnSpPr>
          <p:spPr bwMode="auto">
            <a:xfrm>
              <a:off x="3713652" y="948271"/>
              <a:ext cx="254410" cy="16086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3487317" y="953174"/>
              <a:ext cx="254408" cy="16086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5467592" y="4529167"/>
            <a:ext cx="140516" cy="45718"/>
            <a:chOff x="3487317" y="948271"/>
            <a:chExt cx="480745" cy="165770"/>
          </a:xfrm>
        </p:grpSpPr>
        <p:cxnSp>
          <p:nvCxnSpPr>
            <p:cNvPr id="53" name="Straight Connector 52"/>
            <p:cNvCxnSpPr/>
            <p:nvPr/>
          </p:nvCxnSpPr>
          <p:spPr bwMode="auto">
            <a:xfrm>
              <a:off x="3713652" y="948271"/>
              <a:ext cx="254410" cy="16086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3487317" y="953174"/>
              <a:ext cx="254408" cy="16086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6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6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1" grpId="0"/>
      <p:bldP spid="32" grpId="0"/>
      <p:bldP spid="34" grpId="0"/>
      <p:bldP spid="35" grpId="0"/>
      <p:bldP spid="37" grpId="0" animBg="1"/>
      <p:bldP spid="38" grpId="0" animBg="1"/>
      <p:bldP spid="41" grpId="0" animBg="1"/>
      <p:bldP spid="45" grpId="0" animBg="1"/>
      <p:bldP spid="46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665788" y="2246904"/>
            <a:ext cx="5509268" cy="69063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de-DE" sz="1100"/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1268376" cy="492443"/>
          </a:xfrm>
        </p:spPr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828786" y="2295452"/>
            <a:ext cx="5346270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A horizontal sampling model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The role of power-laws</a:t>
            </a:r>
          </a:p>
          <a:p>
            <a:pPr marL="339725" lvl="1" indent="-338138" defTabSz="862013" eaLnBrk="0" hangingPunct="0">
              <a:spcBef>
                <a:spcPct val="20000"/>
              </a:spcBef>
              <a:spcAft>
                <a:spcPct val="20000"/>
              </a:spcAft>
              <a:buSzPct val="100000"/>
              <a:buFont typeface="Arial"/>
              <a:buChar char="•"/>
              <a:defRPr/>
            </a:pPr>
            <a:r>
              <a:rPr lang="en-US" sz="3200">
                <a:latin typeface="Calibri"/>
                <a:cs typeface="Calibri"/>
              </a:rPr>
              <a:t>Real data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9613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>
            <a:spLocks/>
          </p:cNvSpPr>
          <p:nvPr/>
        </p:nvSpPr>
        <p:spPr bwMode="auto">
          <a:xfrm>
            <a:off x="5444753" y="5178924"/>
            <a:ext cx="3117225" cy="1097280"/>
          </a:xfrm>
          <a:prstGeom prst="roundRect">
            <a:avLst>
              <a:gd name="adj" fmla="val 1622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000" kern="0" smtClean="0">
              <a:latin typeface="Calibri"/>
              <a:cs typeface="Calibri"/>
              <a:sym typeface="Symbol"/>
            </a:endParaRPr>
          </a:p>
        </p:txBody>
      </p:sp>
      <p:sp>
        <p:nvSpPr>
          <p:cNvPr id="164" name="Freeform 295"/>
          <p:cNvSpPr>
            <a:spLocks/>
          </p:cNvSpPr>
          <p:nvPr>
            <p:custDataLst>
              <p:tags r:id="rId1"/>
            </p:custDataLst>
          </p:nvPr>
        </p:nvSpPr>
        <p:spPr bwMode="invGray">
          <a:xfrm>
            <a:off x="2978837" y="5178924"/>
            <a:ext cx="2537227" cy="1097280"/>
          </a:xfrm>
          <a:custGeom>
            <a:avLst/>
            <a:gdLst>
              <a:gd name="T0" fmla="*/ 0 w 1587"/>
              <a:gd name="T1" fmla="*/ 0 h 445"/>
              <a:gd name="T2" fmla="*/ 2147483647 w 1587"/>
              <a:gd name="T3" fmla="*/ 0 h 445"/>
              <a:gd name="T4" fmla="*/ 2147483647 w 1587"/>
              <a:gd name="T5" fmla="*/ 2147483647 h 445"/>
              <a:gd name="T6" fmla="*/ 2147483647 w 1587"/>
              <a:gd name="T7" fmla="*/ 2147483647 h 445"/>
              <a:gd name="T8" fmla="*/ 0 w 1587"/>
              <a:gd name="T9" fmla="*/ 2147483647 h 445"/>
              <a:gd name="T10" fmla="*/ 0 w 1587"/>
              <a:gd name="T11" fmla="*/ 0 h 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445"/>
              <a:gd name="T20" fmla="*/ 1587 w 1587"/>
              <a:gd name="T21" fmla="*/ 445 h 4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445">
                <a:moveTo>
                  <a:pt x="0" y="0"/>
                </a:moveTo>
                <a:lnTo>
                  <a:pt x="1363" y="0"/>
                </a:lnTo>
                <a:lnTo>
                  <a:pt x="1587" y="223"/>
                </a:lnTo>
                <a:lnTo>
                  <a:pt x="1363" y="445"/>
                </a:lnTo>
                <a:lnTo>
                  <a:pt x="0" y="4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2000"/>
          </a:p>
        </p:txBody>
      </p:sp>
      <p:sp>
        <p:nvSpPr>
          <p:cNvPr id="159" name="Freeform 295"/>
          <p:cNvSpPr>
            <a:spLocks/>
          </p:cNvSpPr>
          <p:nvPr>
            <p:custDataLst>
              <p:tags r:id="rId2"/>
            </p:custDataLst>
          </p:nvPr>
        </p:nvSpPr>
        <p:spPr bwMode="invGray">
          <a:xfrm>
            <a:off x="849381" y="5178924"/>
            <a:ext cx="2537227" cy="1097280"/>
          </a:xfrm>
          <a:custGeom>
            <a:avLst/>
            <a:gdLst>
              <a:gd name="T0" fmla="*/ 0 w 1587"/>
              <a:gd name="T1" fmla="*/ 0 h 445"/>
              <a:gd name="T2" fmla="*/ 2147483647 w 1587"/>
              <a:gd name="T3" fmla="*/ 0 h 445"/>
              <a:gd name="T4" fmla="*/ 2147483647 w 1587"/>
              <a:gd name="T5" fmla="*/ 2147483647 h 445"/>
              <a:gd name="T6" fmla="*/ 2147483647 w 1587"/>
              <a:gd name="T7" fmla="*/ 2147483647 h 445"/>
              <a:gd name="T8" fmla="*/ 0 w 1587"/>
              <a:gd name="T9" fmla="*/ 2147483647 h 445"/>
              <a:gd name="T10" fmla="*/ 0 w 1587"/>
              <a:gd name="T11" fmla="*/ 0 h 4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445"/>
              <a:gd name="T20" fmla="*/ 1587 w 1587"/>
              <a:gd name="T21" fmla="*/ 445 h 4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445">
                <a:moveTo>
                  <a:pt x="0" y="0"/>
                </a:moveTo>
                <a:lnTo>
                  <a:pt x="1363" y="0"/>
                </a:lnTo>
                <a:lnTo>
                  <a:pt x="1587" y="223"/>
                </a:lnTo>
                <a:lnTo>
                  <a:pt x="1363" y="445"/>
                </a:lnTo>
                <a:lnTo>
                  <a:pt x="0" y="4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sz="2000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6775893" cy="492443"/>
          </a:xfrm>
        </p:spPr>
        <p:txBody>
          <a:bodyPr/>
          <a:lstStyle/>
          <a:p>
            <a:pPr eaLnBrk="1" hangingPunct="1"/>
            <a:r>
              <a:rPr lang="en-US"/>
              <a:t>A Simple Balls-and-Urn Sampling Model</a:t>
            </a:r>
          </a:p>
        </p:txBody>
      </p:sp>
      <p:sp>
        <p:nvSpPr>
          <p:cNvPr id="6" name="Rectangle 990"/>
          <p:cNvSpPr>
            <a:spLocks noChangeArrowheads="1"/>
          </p:cNvSpPr>
          <p:nvPr/>
        </p:nvSpPr>
        <p:spPr bwMode="auto">
          <a:xfrm>
            <a:off x="1281014" y="5257796"/>
            <a:ext cx="1505445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>
                <a:latin typeface="+mn-lt"/>
              </a:rPr>
              <a:t>Redundancy </a:t>
            </a:r>
          </a:p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>
                <a:latin typeface="+mn-lt"/>
              </a:rPr>
              <a:t>Distribution </a:t>
            </a:r>
            <a:r>
              <a:rPr lang="en-GB" sz="2000"/>
              <a:t> </a:t>
            </a:r>
            <a:r>
              <a:rPr lang="en-GB" sz="2000" b="1"/>
              <a:t>k</a:t>
            </a:r>
            <a:endParaRPr lang="en-GB" sz="2000"/>
          </a:p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 b="1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=(6,3,3,2,1)</a:t>
            </a:r>
          </a:p>
        </p:txBody>
      </p:sp>
      <p:sp>
        <p:nvSpPr>
          <p:cNvPr id="86" name="Rectangle 1413"/>
          <p:cNvSpPr>
            <a:spLocks noChangeArrowheads="1"/>
          </p:cNvSpPr>
          <p:nvPr/>
        </p:nvSpPr>
        <p:spPr bwMode="auto">
          <a:xfrm>
            <a:off x="1028106" y="4304848"/>
            <a:ext cx="141778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ea typeface="+mn-ea"/>
                <a:cs typeface="Calibri"/>
              </a:rPr>
              <a:t>Information  i</a:t>
            </a:r>
          </a:p>
        </p:txBody>
      </p:sp>
      <p:sp>
        <p:nvSpPr>
          <p:cNvPr id="90" name="Rectangle 1417"/>
          <p:cNvSpPr>
            <a:spLocks noChangeArrowheads="1"/>
          </p:cNvSpPr>
          <p:nvPr/>
        </p:nvSpPr>
        <p:spPr bwMode="auto">
          <a:xfrm>
            <a:off x="175910" y="837560"/>
            <a:ext cx="15217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Redundancy  k</a:t>
            </a:r>
            <a:r>
              <a:rPr lang="en-GB" sz="2000" baseline="-25000">
                <a:latin typeface="Calibri"/>
                <a:cs typeface="Calibri"/>
              </a:rPr>
              <a:t>i</a:t>
            </a:r>
          </a:p>
        </p:txBody>
      </p:sp>
      <p:sp>
        <p:nvSpPr>
          <p:cNvPr id="93" name="Rectangle 1413"/>
          <p:cNvSpPr>
            <a:spLocks noChangeArrowheads="1"/>
          </p:cNvSpPr>
          <p:nvPr/>
        </p:nvSpPr>
        <p:spPr bwMode="auto">
          <a:xfrm>
            <a:off x="1784223" y="1464727"/>
            <a:ext cx="48941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Data</a:t>
            </a:r>
          </a:p>
        </p:txBody>
      </p:sp>
      <p:sp>
        <p:nvSpPr>
          <p:cNvPr id="65" name="Oval 1370"/>
          <p:cNvSpPr>
            <a:spLocks noChangeAspect="1" noChangeArrowheads="1"/>
          </p:cNvSpPr>
          <p:nvPr/>
        </p:nvSpPr>
        <p:spPr bwMode="auto">
          <a:xfrm>
            <a:off x="898092" y="2718483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67" name="Oval 1371"/>
          <p:cNvSpPr>
            <a:spLocks noChangeAspect="1" noChangeArrowheads="1"/>
          </p:cNvSpPr>
          <p:nvPr/>
        </p:nvSpPr>
        <p:spPr bwMode="auto">
          <a:xfrm>
            <a:off x="898092" y="2290045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68" name="Oval 1372"/>
          <p:cNvSpPr>
            <a:spLocks noChangeAspect="1" noChangeArrowheads="1"/>
          </p:cNvSpPr>
          <p:nvPr/>
        </p:nvSpPr>
        <p:spPr bwMode="auto">
          <a:xfrm>
            <a:off x="898092" y="1861607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69" name="Oval 1373"/>
          <p:cNvSpPr>
            <a:spLocks noChangeAspect="1" noChangeArrowheads="1"/>
          </p:cNvSpPr>
          <p:nvPr/>
        </p:nvSpPr>
        <p:spPr bwMode="auto">
          <a:xfrm>
            <a:off x="898092" y="1433169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70" name="Oval 1374"/>
          <p:cNvSpPr>
            <a:spLocks noChangeAspect="1" noChangeArrowheads="1"/>
          </p:cNvSpPr>
          <p:nvPr/>
        </p:nvSpPr>
        <p:spPr bwMode="auto">
          <a:xfrm>
            <a:off x="898092" y="3575362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72" name="Oval 1375"/>
          <p:cNvSpPr>
            <a:spLocks noChangeAspect="1" noChangeArrowheads="1"/>
          </p:cNvSpPr>
          <p:nvPr/>
        </p:nvSpPr>
        <p:spPr bwMode="auto">
          <a:xfrm>
            <a:off x="898092" y="3146923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73" name="Oval 1378"/>
          <p:cNvSpPr>
            <a:spLocks noChangeAspect="1" noChangeArrowheads="1"/>
          </p:cNvSpPr>
          <p:nvPr/>
        </p:nvSpPr>
        <p:spPr bwMode="auto">
          <a:xfrm>
            <a:off x="1339027" y="2718483"/>
            <a:ext cx="381391" cy="376092"/>
          </a:xfrm>
          <a:prstGeom prst="ellipse">
            <a:avLst/>
          </a:prstGeom>
          <a:solidFill>
            <a:srgbClr val="AA393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4" name="Oval 1382"/>
          <p:cNvSpPr>
            <a:spLocks noChangeAspect="1" noChangeArrowheads="1"/>
          </p:cNvSpPr>
          <p:nvPr/>
        </p:nvSpPr>
        <p:spPr bwMode="auto">
          <a:xfrm>
            <a:off x="1339027" y="3575362"/>
            <a:ext cx="381391" cy="376092"/>
          </a:xfrm>
          <a:prstGeom prst="ellipse">
            <a:avLst/>
          </a:prstGeom>
          <a:solidFill>
            <a:srgbClr val="AA393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5" name="Oval 1383"/>
          <p:cNvSpPr>
            <a:spLocks noChangeAspect="1" noChangeArrowheads="1"/>
          </p:cNvSpPr>
          <p:nvPr/>
        </p:nvSpPr>
        <p:spPr bwMode="auto">
          <a:xfrm>
            <a:off x="1339027" y="3146923"/>
            <a:ext cx="381391" cy="376092"/>
          </a:xfrm>
          <a:prstGeom prst="ellipse">
            <a:avLst/>
          </a:prstGeom>
          <a:solidFill>
            <a:srgbClr val="AA393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6" name="Oval 1385"/>
          <p:cNvSpPr>
            <a:spLocks noChangeAspect="1" noChangeArrowheads="1"/>
          </p:cNvSpPr>
          <p:nvPr/>
        </p:nvSpPr>
        <p:spPr bwMode="auto">
          <a:xfrm>
            <a:off x="1784223" y="2718483"/>
            <a:ext cx="381391" cy="376092"/>
          </a:xfrm>
          <a:prstGeom prst="ellipse">
            <a:avLst/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7" name="Oval 1389"/>
          <p:cNvSpPr>
            <a:spLocks noChangeAspect="1" noChangeArrowheads="1"/>
          </p:cNvSpPr>
          <p:nvPr/>
        </p:nvSpPr>
        <p:spPr bwMode="auto">
          <a:xfrm>
            <a:off x="1784223" y="3575362"/>
            <a:ext cx="381391" cy="376092"/>
          </a:xfrm>
          <a:prstGeom prst="ellipse">
            <a:avLst/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9" name="Oval 1390"/>
          <p:cNvSpPr>
            <a:spLocks noChangeAspect="1" noChangeArrowheads="1"/>
          </p:cNvSpPr>
          <p:nvPr/>
        </p:nvSpPr>
        <p:spPr bwMode="auto">
          <a:xfrm>
            <a:off x="1784223" y="3146923"/>
            <a:ext cx="381391" cy="376092"/>
          </a:xfrm>
          <a:prstGeom prst="ellipse">
            <a:avLst/>
          </a:prstGeom>
          <a:solidFill>
            <a:srgbClr val="969696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0" name="Oval 1396"/>
          <p:cNvSpPr>
            <a:spLocks noChangeAspect="1" noChangeArrowheads="1"/>
          </p:cNvSpPr>
          <p:nvPr/>
        </p:nvSpPr>
        <p:spPr bwMode="auto">
          <a:xfrm>
            <a:off x="2225158" y="3575362"/>
            <a:ext cx="381391" cy="376092"/>
          </a:xfrm>
          <a:prstGeom prst="ellipse">
            <a:avLst/>
          </a:prstGeom>
          <a:solidFill>
            <a:srgbClr val="B6C5F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1" name="Oval 1397"/>
          <p:cNvSpPr>
            <a:spLocks noChangeAspect="1" noChangeArrowheads="1"/>
          </p:cNvSpPr>
          <p:nvPr/>
        </p:nvSpPr>
        <p:spPr bwMode="auto">
          <a:xfrm>
            <a:off x="2225158" y="3146923"/>
            <a:ext cx="381391" cy="376092"/>
          </a:xfrm>
          <a:prstGeom prst="ellipse">
            <a:avLst/>
          </a:prstGeom>
          <a:solidFill>
            <a:srgbClr val="B6C5F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3" name="Oval 1403"/>
          <p:cNvSpPr>
            <a:spLocks noChangeAspect="1" noChangeArrowheads="1"/>
          </p:cNvSpPr>
          <p:nvPr/>
        </p:nvSpPr>
        <p:spPr bwMode="auto">
          <a:xfrm>
            <a:off x="2668224" y="3575362"/>
            <a:ext cx="381391" cy="376092"/>
          </a:xfrm>
          <a:prstGeom prst="ellipse">
            <a:avLst/>
          </a:prstGeom>
          <a:solidFill>
            <a:srgbClr val="FFF2BF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4" name="Line 1412"/>
          <p:cNvSpPr>
            <a:spLocks noChangeShapeType="1"/>
          </p:cNvSpPr>
          <p:nvPr/>
        </p:nvSpPr>
        <p:spPr bwMode="auto">
          <a:xfrm>
            <a:off x="844845" y="4003518"/>
            <a:ext cx="2480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88" name="Line 1414"/>
          <p:cNvSpPr>
            <a:spLocks noChangeShapeType="1"/>
          </p:cNvSpPr>
          <p:nvPr/>
        </p:nvSpPr>
        <p:spPr bwMode="auto">
          <a:xfrm rot="16200000">
            <a:off x="-579669" y="2579004"/>
            <a:ext cx="28490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96" name="Rectangle 1418"/>
          <p:cNvSpPr>
            <a:spLocks noChangeArrowheads="1"/>
          </p:cNvSpPr>
          <p:nvPr/>
        </p:nvSpPr>
        <p:spPr bwMode="auto">
          <a:xfrm>
            <a:off x="1028106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97" name="Rectangle 1418"/>
          <p:cNvSpPr>
            <a:spLocks noChangeArrowheads="1"/>
          </p:cNvSpPr>
          <p:nvPr/>
        </p:nvSpPr>
        <p:spPr bwMode="auto">
          <a:xfrm>
            <a:off x="1472368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</a:p>
        </p:txBody>
      </p:sp>
      <p:sp>
        <p:nvSpPr>
          <p:cNvPr id="98" name="Rectangle 1418"/>
          <p:cNvSpPr>
            <a:spLocks noChangeArrowheads="1"/>
          </p:cNvSpPr>
          <p:nvPr/>
        </p:nvSpPr>
        <p:spPr bwMode="auto">
          <a:xfrm>
            <a:off x="1916630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99" name="Rectangle 1418"/>
          <p:cNvSpPr>
            <a:spLocks noChangeArrowheads="1"/>
          </p:cNvSpPr>
          <p:nvPr/>
        </p:nvSpPr>
        <p:spPr bwMode="auto">
          <a:xfrm>
            <a:off x="2360892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4</a:t>
            </a:r>
          </a:p>
        </p:txBody>
      </p:sp>
      <p:sp>
        <p:nvSpPr>
          <p:cNvPr id="100" name="Rectangle 1418"/>
          <p:cNvSpPr>
            <a:spLocks noChangeArrowheads="1"/>
          </p:cNvSpPr>
          <p:nvPr/>
        </p:nvSpPr>
        <p:spPr bwMode="auto">
          <a:xfrm>
            <a:off x="2805152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01" name="Rectangle 1418"/>
          <p:cNvSpPr>
            <a:spLocks noChangeArrowheads="1"/>
          </p:cNvSpPr>
          <p:nvPr/>
        </p:nvSpPr>
        <p:spPr bwMode="auto">
          <a:xfrm>
            <a:off x="674930" y="3619149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02" name="Rectangle 1418"/>
          <p:cNvSpPr>
            <a:spLocks noChangeArrowheads="1"/>
          </p:cNvSpPr>
          <p:nvPr/>
        </p:nvSpPr>
        <p:spPr bwMode="auto">
          <a:xfrm>
            <a:off x="674930" y="1895612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03" name="Rectangle 1418"/>
          <p:cNvSpPr>
            <a:spLocks noChangeArrowheads="1"/>
          </p:cNvSpPr>
          <p:nvPr/>
        </p:nvSpPr>
        <p:spPr bwMode="auto">
          <a:xfrm>
            <a:off x="674930" y="1464727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04" name="Rectangle 1418"/>
          <p:cNvSpPr>
            <a:spLocks noChangeArrowheads="1"/>
          </p:cNvSpPr>
          <p:nvPr/>
        </p:nvSpPr>
        <p:spPr bwMode="auto">
          <a:xfrm>
            <a:off x="674930" y="2326496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05" name="Rectangle 1418"/>
          <p:cNvSpPr>
            <a:spLocks noChangeArrowheads="1"/>
          </p:cNvSpPr>
          <p:nvPr/>
        </p:nvSpPr>
        <p:spPr bwMode="auto">
          <a:xfrm>
            <a:off x="674930" y="2757380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106" name="Rectangle 1418"/>
          <p:cNvSpPr>
            <a:spLocks noChangeArrowheads="1"/>
          </p:cNvSpPr>
          <p:nvPr/>
        </p:nvSpPr>
        <p:spPr bwMode="auto">
          <a:xfrm>
            <a:off x="674930" y="3188265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07" name="Rectangle 990"/>
          <p:cNvSpPr>
            <a:spLocks noChangeArrowheads="1"/>
          </p:cNvSpPr>
          <p:nvPr/>
        </p:nvSpPr>
        <p:spPr bwMode="auto">
          <a:xfrm>
            <a:off x="1863051" y="525936"/>
            <a:ext cx="60776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frequency of i-th most often appearing information (color)</a:t>
            </a:r>
          </a:p>
        </p:txBody>
      </p:sp>
      <p:sp>
        <p:nvSpPr>
          <p:cNvPr id="108" name="Rectangle 1413"/>
          <p:cNvSpPr>
            <a:spLocks noChangeArrowheads="1"/>
          </p:cNvSpPr>
          <p:nvPr/>
        </p:nvSpPr>
        <p:spPr bwMode="auto">
          <a:xfrm>
            <a:off x="1028106" y="4579988"/>
            <a:ext cx="15658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(# colors: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GB" sz="20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=5</a:t>
            </a:r>
            <a:r>
              <a:rPr lang="en-GB" sz="2000">
                <a:latin typeface="Calibri"/>
                <a:cs typeface="Calibri"/>
              </a:rPr>
              <a:t>)</a:t>
            </a:r>
            <a:endParaRPr lang="en-GB" sz="2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9" name="Rectangle 1413"/>
          <p:cNvSpPr>
            <a:spLocks noChangeArrowheads="1"/>
          </p:cNvSpPr>
          <p:nvPr/>
        </p:nvSpPr>
        <p:spPr bwMode="auto">
          <a:xfrm>
            <a:off x="1784223" y="1741824"/>
            <a:ext cx="14540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(# balls: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a=15</a:t>
            </a:r>
            <a:r>
              <a:rPr lang="en-GB" sz="2000">
                <a:latin typeface="Calibri"/>
                <a:cs typeface="Calibri"/>
              </a:rPr>
              <a:t>)</a:t>
            </a:r>
          </a:p>
        </p:txBody>
      </p:sp>
      <p:sp>
        <p:nvSpPr>
          <p:cNvPr id="110" name="Rectangle 1417"/>
          <p:cNvSpPr>
            <a:spLocks noChangeArrowheads="1"/>
          </p:cNvSpPr>
          <p:nvPr/>
        </p:nvSpPr>
        <p:spPr bwMode="auto">
          <a:xfrm>
            <a:off x="5076677" y="837560"/>
            <a:ext cx="1559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Redundancy  k</a:t>
            </a:r>
            <a:r>
              <a:rPr lang="en-GB" sz="2000" baseline="-25000">
                <a:latin typeface="Calibri"/>
                <a:cs typeface="Calibri"/>
              </a:rPr>
              <a:t>i</a:t>
            </a:r>
          </a:p>
        </p:txBody>
      </p:sp>
      <p:sp>
        <p:nvSpPr>
          <p:cNvPr id="112" name="Oval 1370"/>
          <p:cNvSpPr>
            <a:spLocks noChangeAspect="1" noChangeArrowheads="1"/>
          </p:cNvSpPr>
          <p:nvPr/>
        </p:nvSpPr>
        <p:spPr bwMode="auto">
          <a:xfrm>
            <a:off x="5798860" y="271848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13" name="Oval 1371"/>
          <p:cNvSpPr>
            <a:spLocks noChangeAspect="1" noChangeArrowheads="1"/>
          </p:cNvSpPr>
          <p:nvPr/>
        </p:nvSpPr>
        <p:spPr bwMode="auto">
          <a:xfrm>
            <a:off x="5798860" y="2290045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14" name="Oval 1372"/>
          <p:cNvSpPr>
            <a:spLocks noChangeAspect="1" noChangeArrowheads="1"/>
          </p:cNvSpPr>
          <p:nvPr/>
        </p:nvSpPr>
        <p:spPr bwMode="auto">
          <a:xfrm>
            <a:off x="5798860" y="1861607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15" name="Oval 1373"/>
          <p:cNvSpPr>
            <a:spLocks noChangeAspect="1" noChangeArrowheads="1"/>
          </p:cNvSpPr>
          <p:nvPr/>
        </p:nvSpPr>
        <p:spPr bwMode="auto">
          <a:xfrm>
            <a:off x="5798860" y="1433168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16" name="Oval 1374"/>
          <p:cNvSpPr>
            <a:spLocks noChangeAspect="1" noChangeArrowheads="1"/>
          </p:cNvSpPr>
          <p:nvPr/>
        </p:nvSpPr>
        <p:spPr bwMode="auto">
          <a:xfrm>
            <a:off x="5798860" y="3575362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17" name="Oval 1375"/>
          <p:cNvSpPr>
            <a:spLocks noChangeAspect="1" noChangeArrowheads="1"/>
          </p:cNvSpPr>
          <p:nvPr/>
        </p:nvSpPr>
        <p:spPr bwMode="auto">
          <a:xfrm>
            <a:off x="5798860" y="3146923"/>
            <a:ext cx="381391" cy="376092"/>
          </a:xfrm>
          <a:prstGeom prst="ellipse">
            <a:avLst/>
          </a:prstGeom>
          <a:solidFill>
            <a:srgbClr val="554A1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18" name="Oval 1378"/>
          <p:cNvSpPr>
            <a:spLocks noChangeAspect="1" noChangeArrowheads="1"/>
          </p:cNvSpPr>
          <p:nvPr/>
        </p:nvSpPr>
        <p:spPr bwMode="auto">
          <a:xfrm>
            <a:off x="6239795" y="271848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19" name="Oval 1382"/>
          <p:cNvSpPr>
            <a:spLocks noChangeAspect="1" noChangeArrowheads="1"/>
          </p:cNvSpPr>
          <p:nvPr/>
        </p:nvSpPr>
        <p:spPr bwMode="auto">
          <a:xfrm>
            <a:off x="6239795" y="3575362"/>
            <a:ext cx="381391" cy="376092"/>
          </a:xfrm>
          <a:prstGeom prst="ellipse">
            <a:avLst/>
          </a:prstGeom>
          <a:solidFill>
            <a:srgbClr val="B6C5F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0" name="Oval 1383"/>
          <p:cNvSpPr>
            <a:spLocks noChangeAspect="1" noChangeArrowheads="1"/>
          </p:cNvSpPr>
          <p:nvPr/>
        </p:nvSpPr>
        <p:spPr bwMode="auto">
          <a:xfrm>
            <a:off x="6239795" y="314692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1" name="Oval 1385"/>
          <p:cNvSpPr>
            <a:spLocks noChangeAspect="1" noChangeArrowheads="1"/>
          </p:cNvSpPr>
          <p:nvPr/>
        </p:nvSpPr>
        <p:spPr bwMode="auto">
          <a:xfrm>
            <a:off x="6684991" y="271848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2" name="Oval 1389"/>
          <p:cNvSpPr>
            <a:spLocks noChangeAspect="1" noChangeArrowheads="1"/>
          </p:cNvSpPr>
          <p:nvPr/>
        </p:nvSpPr>
        <p:spPr bwMode="auto">
          <a:xfrm>
            <a:off x="6684991" y="3575362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3" name="Oval 1390"/>
          <p:cNvSpPr>
            <a:spLocks noChangeAspect="1" noChangeArrowheads="1"/>
          </p:cNvSpPr>
          <p:nvPr/>
        </p:nvSpPr>
        <p:spPr bwMode="auto">
          <a:xfrm>
            <a:off x="6684991" y="314692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4" name="Oval 1396"/>
          <p:cNvSpPr>
            <a:spLocks noChangeAspect="1" noChangeArrowheads="1"/>
          </p:cNvSpPr>
          <p:nvPr/>
        </p:nvSpPr>
        <p:spPr bwMode="auto">
          <a:xfrm>
            <a:off x="7125926" y="3575362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5" name="Oval 1397"/>
          <p:cNvSpPr>
            <a:spLocks noChangeAspect="1" noChangeArrowheads="1"/>
          </p:cNvSpPr>
          <p:nvPr/>
        </p:nvSpPr>
        <p:spPr bwMode="auto">
          <a:xfrm>
            <a:off x="7125926" y="3146923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6" name="Oval 1403"/>
          <p:cNvSpPr>
            <a:spLocks noChangeAspect="1" noChangeArrowheads="1"/>
          </p:cNvSpPr>
          <p:nvPr/>
        </p:nvSpPr>
        <p:spPr bwMode="auto">
          <a:xfrm>
            <a:off x="7568991" y="3575362"/>
            <a:ext cx="381391" cy="37609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27" name="Line 1412"/>
          <p:cNvSpPr>
            <a:spLocks noChangeShapeType="1"/>
          </p:cNvSpPr>
          <p:nvPr/>
        </p:nvSpPr>
        <p:spPr bwMode="auto">
          <a:xfrm>
            <a:off x="5745613" y="4003518"/>
            <a:ext cx="2480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128" name="Line 1414"/>
          <p:cNvSpPr>
            <a:spLocks noChangeShapeType="1"/>
          </p:cNvSpPr>
          <p:nvPr/>
        </p:nvSpPr>
        <p:spPr bwMode="auto">
          <a:xfrm rot="16200000">
            <a:off x="4327512" y="2585418"/>
            <a:ext cx="283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29" name="Rectangle 1418"/>
          <p:cNvSpPr>
            <a:spLocks noChangeArrowheads="1"/>
          </p:cNvSpPr>
          <p:nvPr/>
        </p:nvSpPr>
        <p:spPr bwMode="auto">
          <a:xfrm>
            <a:off x="5928873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30" name="Rectangle 1418"/>
          <p:cNvSpPr>
            <a:spLocks noChangeArrowheads="1"/>
          </p:cNvSpPr>
          <p:nvPr/>
        </p:nvSpPr>
        <p:spPr bwMode="auto">
          <a:xfrm>
            <a:off x="6373135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</a:p>
        </p:txBody>
      </p:sp>
      <p:sp>
        <p:nvSpPr>
          <p:cNvPr id="131" name="Rectangle 1418"/>
          <p:cNvSpPr>
            <a:spLocks noChangeArrowheads="1"/>
          </p:cNvSpPr>
          <p:nvPr/>
        </p:nvSpPr>
        <p:spPr bwMode="auto">
          <a:xfrm>
            <a:off x="6817397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132" name="Rectangle 1418"/>
          <p:cNvSpPr>
            <a:spLocks noChangeArrowheads="1"/>
          </p:cNvSpPr>
          <p:nvPr/>
        </p:nvSpPr>
        <p:spPr bwMode="auto">
          <a:xfrm>
            <a:off x="7261659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4</a:t>
            </a:r>
          </a:p>
        </p:txBody>
      </p:sp>
      <p:sp>
        <p:nvSpPr>
          <p:cNvPr id="133" name="Rectangle 1418"/>
          <p:cNvSpPr>
            <a:spLocks noChangeArrowheads="1"/>
          </p:cNvSpPr>
          <p:nvPr/>
        </p:nvSpPr>
        <p:spPr bwMode="auto">
          <a:xfrm>
            <a:off x="7705919" y="4011328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34" name="Rectangle 1418"/>
          <p:cNvSpPr>
            <a:spLocks noChangeArrowheads="1"/>
          </p:cNvSpPr>
          <p:nvPr/>
        </p:nvSpPr>
        <p:spPr bwMode="auto">
          <a:xfrm>
            <a:off x="5575697" y="3619149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35" name="Rectangle 1418"/>
          <p:cNvSpPr>
            <a:spLocks noChangeArrowheads="1"/>
          </p:cNvSpPr>
          <p:nvPr/>
        </p:nvSpPr>
        <p:spPr bwMode="auto">
          <a:xfrm>
            <a:off x="5575697" y="1895612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36" name="Rectangle 1418"/>
          <p:cNvSpPr>
            <a:spLocks noChangeArrowheads="1"/>
          </p:cNvSpPr>
          <p:nvPr/>
        </p:nvSpPr>
        <p:spPr bwMode="auto">
          <a:xfrm>
            <a:off x="5575697" y="1464727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37" name="Rectangle 1418"/>
          <p:cNvSpPr>
            <a:spLocks noChangeArrowheads="1"/>
          </p:cNvSpPr>
          <p:nvPr/>
        </p:nvSpPr>
        <p:spPr bwMode="auto">
          <a:xfrm>
            <a:off x="5575697" y="2326496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38" name="Rectangle 1418"/>
          <p:cNvSpPr>
            <a:spLocks noChangeArrowheads="1"/>
          </p:cNvSpPr>
          <p:nvPr/>
        </p:nvSpPr>
        <p:spPr bwMode="auto">
          <a:xfrm>
            <a:off x="5575697" y="2757380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139" name="Rectangle 1418"/>
          <p:cNvSpPr>
            <a:spLocks noChangeArrowheads="1"/>
          </p:cNvSpPr>
          <p:nvPr/>
        </p:nvSpPr>
        <p:spPr bwMode="auto">
          <a:xfrm>
            <a:off x="5575697" y="3188265"/>
            <a:ext cx="111529" cy="26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1647076" y="840080"/>
            <a:ext cx="440237" cy="1650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0" name="Rectangle 1413"/>
          <p:cNvSpPr>
            <a:spLocks noChangeArrowheads="1"/>
          </p:cNvSpPr>
          <p:nvPr/>
        </p:nvSpPr>
        <p:spPr bwMode="auto">
          <a:xfrm>
            <a:off x="6684991" y="1464726"/>
            <a:ext cx="14489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Sampled Data</a:t>
            </a:r>
          </a:p>
        </p:txBody>
      </p:sp>
      <p:sp>
        <p:nvSpPr>
          <p:cNvPr id="141" name="Rectangle 1413"/>
          <p:cNvSpPr>
            <a:spLocks noChangeArrowheads="1"/>
          </p:cNvSpPr>
          <p:nvPr/>
        </p:nvSpPr>
        <p:spPr bwMode="auto">
          <a:xfrm>
            <a:off x="6684991" y="1741823"/>
            <a:ext cx="13360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(# balls: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b=3</a:t>
            </a:r>
            <a:r>
              <a:rPr lang="en-GB" sz="2000">
                <a:latin typeface="Calibri"/>
                <a:cs typeface="Calibri"/>
              </a:rPr>
              <a:t>)</a:t>
            </a:r>
          </a:p>
        </p:txBody>
      </p:sp>
      <p:sp>
        <p:nvSpPr>
          <p:cNvPr id="142" name="AutoShape 12"/>
          <p:cNvSpPr>
            <a:spLocks noChangeArrowheads="1"/>
          </p:cNvSpPr>
          <p:nvPr/>
        </p:nvSpPr>
        <p:spPr bwMode="gray">
          <a:xfrm rot="5400000">
            <a:off x="2982025" y="2386094"/>
            <a:ext cx="2904271" cy="336292"/>
          </a:xfrm>
          <a:prstGeom prst="triangle">
            <a:avLst>
              <a:gd name="adj" fmla="val 4978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3266" tIns="46633" rIns="93266" bIns="46633" anchor="ctr"/>
          <a:lstStyle/>
          <a:p>
            <a:pPr eaLnBrk="0" hangingPunct="0"/>
            <a:endParaRPr lang="de-AT" sz="2800">
              <a:latin typeface="Calibri"/>
              <a:cs typeface="Calibri"/>
            </a:endParaRPr>
          </a:p>
        </p:txBody>
      </p:sp>
      <p:sp>
        <p:nvSpPr>
          <p:cNvPr id="143" name="Rectangle 1413"/>
          <p:cNvSpPr>
            <a:spLocks noChangeArrowheads="1"/>
          </p:cNvSpPr>
          <p:nvPr/>
        </p:nvSpPr>
        <p:spPr bwMode="auto">
          <a:xfrm>
            <a:off x="5928873" y="4304847"/>
            <a:ext cx="23773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ea typeface="+mn-ea"/>
                <a:cs typeface="Calibri"/>
              </a:rPr>
              <a:t>Sampled Information  i</a:t>
            </a:r>
          </a:p>
        </p:txBody>
      </p:sp>
      <p:sp>
        <p:nvSpPr>
          <p:cNvPr id="144" name="Rectangle 1413"/>
          <p:cNvSpPr>
            <a:spLocks noChangeArrowheads="1"/>
          </p:cNvSpPr>
          <p:nvPr/>
        </p:nvSpPr>
        <p:spPr bwMode="auto">
          <a:xfrm>
            <a:off x="5928873" y="4579987"/>
            <a:ext cx="160605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(# Colors: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lang="en-GB" sz="20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=2</a:t>
            </a:r>
            <a:r>
              <a:rPr lang="en-GB" sz="2000">
                <a:latin typeface="Calibri"/>
                <a:cs typeface="Calibri"/>
              </a:rPr>
              <a:t>)</a:t>
            </a:r>
            <a:endParaRPr lang="en-GB" sz="2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6" name="Rectangle 1440"/>
          <p:cNvSpPr>
            <a:spLocks noChangeArrowheads="1"/>
          </p:cNvSpPr>
          <p:nvPr/>
        </p:nvSpPr>
        <p:spPr bwMode="auto">
          <a:xfrm>
            <a:off x="3792477" y="5365133"/>
            <a:ext cx="11586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lvl="1" indent="0" defTabSz="2656912" eaLnBrk="0" hangingPunct="0">
              <a:spcAft>
                <a:spcPct val="20000"/>
              </a:spcAft>
              <a:buSzPct val="120000"/>
              <a:tabLst>
                <a:tab pos="1487488" algn="r"/>
                <a:tab pos="1597025" algn="l"/>
              </a:tabLst>
              <a:defRPr/>
            </a:pPr>
            <a:r>
              <a:rPr lang="en-GB" sz="2000">
                <a:latin typeface="Calibri"/>
                <a:cs typeface="Calibri"/>
              </a:rPr>
              <a:t>Recall  r</a:t>
            </a:r>
          </a:p>
          <a:p>
            <a:pPr marL="0" lvl="1" indent="0" defTabSz="2656912" eaLnBrk="0" hangingPunct="0">
              <a:spcAft>
                <a:spcPct val="20000"/>
              </a:spcAft>
              <a:buSzPct val="120000"/>
              <a:tabLst>
                <a:tab pos="1487488" algn="r"/>
                <a:tab pos="1597025" algn="l"/>
              </a:tabLs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r=3/15=0.2</a:t>
            </a:r>
          </a:p>
        </p:txBody>
      </p:sp>
      <p:sp>
        <p:nvSpPr>
          <p:cNvPr id="151" name="Rectangle 1440"/>
          <p:cNvSpPr>
            <a:spLocks noChangeArrowheads="1"/>
          </p:cNvSpPr>
          <p:nvPr/>
        </p:nvSpPr>
        <p:spPr bwMode="auto">
          <a:xfrm>
            <a:off x="5745612" y="5250871"/>
            <a:ext cx="26161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marL="398463" lvl="1" indent="-398463"/>
            <a:r>
              <a:rPr lang="en-GB" sz="2000">
                <a:latin typeface="Calibri"/>
                <a:cs typeface="Calibri"/>
              </a:rPr>
              <a:t>Unique recall 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lang="en-GB" sz="20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=2/5=0.4</a:t>
            </a:r>
          </a:p>
          <a:p>
            <a:pPr marL="398463" lvl="1" indent="-398463"/>
            <a:r>
              <a:rPr lang="en-GB" sz="2000">
                <a:latin typeface="Calibri"/>
                <a:cs typeface="Calibri"/>
              </a:rPr>
              <a:t>Sample Redundancy </a:t>
            </a:r>
            <a:br>
              <a:rPr lang="en-GB" sz="2000">
                <a:latin typeface="Calibri"/>
                <a:cs typeface="Calibri"/>
              </a:rPr>
            </a:br>
            <a:r>
              <a:rPr lang="en-GB" sz="2000">
                <a:latin typeface="Calibri"/>
                <a:cs typeface="Calibri"/>
              </a:rPr>
              <a:t>distribution  </a:t>
            </a:r>
            <a:r>
              <a:rPr lang="en-GB" sz="2000" b="1">
                <a:solidFill>
                  <a:srgbClr val="0000FF"/>
                </a:solidFill>
                <a:latin typeface="Calibri"/>
                <a:cs typeface="Calibri"/>
              </a:rPr>
              <a:t>k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=(2,1)</a:t>
            </a:r>
          </a:p>
        </p:txBody>
      </p:sp>
      <p:sp>
        <p:nvSpPr>
          <p:cNvPr id="171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99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4" grpId="0" animBg="1"/>
      <p:bldP spid="159" grpId="0" animBg="1"/>
      <p:bldP spid="6" grpId="0"/>
      <p:bldP spid="86" grpId="0"/>
      <p:bldP spid="90" grpId="0"/>
      <p:bldP spid="93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56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_Example_RD_Formula_15_fu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3885881"/>
            <a:ext cx="2301875" cy="2356129"/>
          </a:xfrm>
          <a:prstGeom prst="rect">
            <a:avLst/>
          </a:prstGeom>
        </p:spPr>
      </p:pic>
      <p:sp>
        <p:nvSpPr>
          <p:cNvPr id="317" name="Rectangle 316"/>
          <p:cNvSpPr/>
          <p:nvPr/>
        </p:nvSpPr>
        <p:spPr>
          <a:xfrm>
            <a:off x="7117081" y="1581150"/>
            <a:ext cx="553720" cy="78740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8677455" cy="492443"/>
          </a:xfrm>
        </p:spPr>
        <p:txBody>
          <a:bodyPr/>
          <a:lstStyle/>
          <a:p>
            <a:pPr eaLnBrk="1" hangingPunct="1"/>
            <a:r>
              <a:rPr lang="en-US"/>
              <a:t>A model for sampling in the Limit of large data sets</a:t>
            </a:r>
          </a:p>
        </p:txBody>
      </p:sp>
      <p:sp>
        <p:nvSpPr>
          <p:cNvPr id="65" name="Oval 1370"/>
          <p:cNvSpPr>
            <a:spLocks noChangeAspect="1" noChangeArrowheads="1"/>
          </p:cNvSpPr>
          <p:nvPr/>
        </p:nvSpPr>
        <p:spPr bwMode="auto">
          <a:xfrm>
            <a:off x="523888" y="1584899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67" name="Oval 1371"/>
          <p:cNvSpPr>
            <a:spLocks noChangeAspect="1" noChangeArrowheads="1"/>
          </p:cNvSpPr>
          <p:nvPr/>
        </p:nvSpPr>
        <p:spPr bwMode="auto">
          <a:xfrm>
            <a:off x="523888" y="1320750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68" name="Oval 1372"/>
          <p:cNvSpPr>
            <a:spLocks noChangeAspect="1" noChangeArrowheads="1"/>
          </p:cNvSpPr>
          <p:nvPr/>
        </p:nvSpPr>
        <p:spPr bwMode="auto">
          <a:xfrm>
            <a:off x="523888" y="1056602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69" name="Oval 1373"/>
          <p:cNvSpPr>
            <a:spLocks noChangeAspect="1" noChangeArrowheads="1"/>
          </p:cNvSpPr>
          <p:nvPr/>
        </p:nvSpPr>
        <p:spPr bwMode="auto">
          <a:xfrm>
            <a:off x="523888" y="792453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0" name="Oval 1374"/>
          <p:cNvSpPr>
            <a:spLocks noChangeAspect="1" noChangeArrowheads="1"/>
          </p:cNvSpPr>
          <p:nvPr/>
        </p:nvSpPr>
        <p:spPr bwMode="auto">
          <a:xfrm>
            <a:off x="523888" y="2113197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72" name="Oval 1375"/>
          <p:cNvSpPr>
            <a:spLocks noChangeAspect="1" noChangeArrowheads="1"/>
          </p:cNvSpPr>
          <p:nvPr/>
        </p:nvSpPr>
        <p:spPr bwMode="auto">
          <a:xfrm>
            <a:off x="523888" y="1849048"/>
            <a:ext cx="235142" cy="2318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3" name="Oval 1378"/>
          <p:cNvSpPr>
            <a:spLocks noChangeAspect="1" noChangeArrowheads="1"/>
          </p:cNvSpPr>
          <p:nvPr/>
        </p:nvSpPr>
        <p:spPr bwMode="auto">
          <a:xfrm>
            <a:off x="795741" y="1584899"/>
            <a:ext cx="235142" cy="2318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4" name="Oval 1382"/>
          <p:cNvSpPr>
            <a:spLocks noChangeAspect="1" noChangeArrowheads="1"/>
          </p:cNvSpPr>
          <p:nvPr/>
        </p:nvSpPr>
        <p:spPr bwMode="auto">
          <a:xfrm>
            <a:off x="795741" y="2113197"/>
            <a:ext cx="235142" cy="2318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5" name="Oval 1383"/>
          <p:cNvSpPr>
            <a:spLocks noChangeAspect="1" noChangeArrowheads="1"/>
          </p:cNvSpPr>
          <p:nvPr/>
        </p:nvSpPr>
        <p:spPr bwMode="auto">
          <a:xfrm>
            <a:off x="795741" y="1849048"/>
            <a:ext cx="235142" cy="2318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6" name="Oval 1385"/>
          <p:cNvSpPr>
            <a:spLocks noChangeAspect="1" noChangeArrowheads="1"/>
          </p:cNvSpPr>
          <p:nvPr/>
        </p:nvSpPr>
        <p:spPr bwMode="auto">
          <a:xfrm>
            <a:off x="1070222" y="1584899"/>
            <a:ext cx="235142" cy="2318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7" name="Oval 1389"/>
          <p:cNvSpPr>
            <a:spLocks noChangeAspect="1" noChangeArrowheads="1"/>
          </p:cNvSpPr>
          <p:nvPr/>
        </p:nvSpPr>
        <p:spPr bwMode="auto">
          <a:xfrm>
            <a:off x="1070222" y="2113197"/>
            <a:ext cx="235142" cy="2318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79" name="Oval 1390"/>
          <p:cNvSpPr>
            <a:spLocks noChangeAspect="1" noChangeArrowheads="1"/>
          </p:cNvSpPr>
          <p:nvPr/>
        </p:nvSpPr>
        <p:spPr bwMode="auto">
          <a:xfrm>
            <a:off x="1070222" y="1849048"/>
            <a:ext cx="235142" cy="2318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0" name="Oval 1396"/>
          <p:cNvSpPr>
            <a:spLocks noChangeAspect="1" noChangeArrowheads="1"/>
          </p:cNvSpPr>
          <p:nvPr/>
        </p:nvSpPr>
        <p:spPr bwMode="auto">
          <a:xfrm>
            <a:off x="1342075" y="2113197"/>
            <a:ext cx="235142" cy="231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1" name="Oval 1397"/>
          <p:cNvSpPr>
            <a:spLocks noChangeAspect="1" noChangeArrowheads="1"/>
          </p:cNvSpPr>
          <p:nvPr/>
        </p:nvSpPr>
        <p:spPr bwMode="auto">
          <a:xfrm>
            <a:off x="1342075" y="1849048"/>
            <a:ext cx="235142" cy="231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3" name="Oval 1403"/>
          <p:cNvSpPr>
            <a:spLocks noChangeAspect="1" noChangeArrowheads="1"/>
          </p:cNvSpPr>
          <p:nvPr/>
        </p:nvSpPr>
        <p:spPr bwMode="auto">
          <a:xfrm>
            <a:off x="1615242" y="2113197"/>
            <a:ext cx="235142" cy="2318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84" name="Line 1412"/>
          <p:cNvSpPr>
            <a:spLocks noChangeShapeType="1"/>
          </p:cNvSpPr>
          <p:nvPr/>
        </p:nvSpPr>
        <p:spPr bwMode="auto">
          <a:xfrm>
            <a:off x="491059" y="2377172"/>
            <a:ext cx="15295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88" name="Line 1414"/>
          <p:cNvSpPr>
            <a:spLocks noChangeShapeType="1"/>
          </p:cNvSpPr>
          <p:nvPr/>
        </p:nvSpPr>
        <p:spPr bwMode="auto">
          <a:xfrm rot="16200000">
            <a:off x="-387208" y="1498905"/>
            <a:ext cx="1756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96" name="Rectangle 1418"/>
          <p:cNvSpPr>
            <a:spLocks noChangeArrowheads="1"/>
          </p:cNvSpPr>
          <p:nvPr/>
        </p:nvSpPr>
        <p:spPr bwMode="auto">
          <a:xfrm>
            <a:off x="604047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97" name="Rectangle 1418"/>
          <p:cNvSpPr>
            <a:spLocks noChangeArrowheads="1"/>
          </p:cNvSpPr>
          <p:nvPr/>
        </p:nvSpPr>
        <p:spPr bwMode="auto">
          <a:xfrm>
            <a:off x="877951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</a:p>
        </p:txBody>
      </p:sp>
      <p:sp>
        <p:nvSpPr>
          <p:cNvPr id="98" name="Rectangle 1418"/>
          <p:cNvSpPr>
            <a:spLocks noChangeArrowheads="1"/>
          </p:cNvSpPr>
          <p:nvPr/>
        </p:nvSpPr>
        <p:spPr bwMode="auto">
          <a:xfrm>
            <a:off x="1151856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99" name="Rectangle 1418"/>
          <p:cNvSpPr>
            <a:spLocks noChangeArrowheads="1"/>
          </p:cNvSpPr>
          <p:nvPr/>
        </p:nvSpPr>
        <p:spPr bwMode="auto">
          <a:xfrm>
            <a:off x="1425760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4</a:t>
            </a:r>
          </a:p>
        </p:txBody>
      </p:sp>
      <p:sp>
        <p:nvSpPr>
          <p:cNvPr id="100" name="Rectangle 1418"/>
          <p:cNvSpPr>
            <a:spLocks noChangeArrowheads="1"/>
          </p:cNvSpPr>
          <p:nvPr/>
        </p:nvSpPr>
        <p:spPr bwMode="auto">
          <a:xfrm>
            <a:off x="1699664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01" name="Rectangle 1418"/>
          <p:cNvSpPr>
            <a:spLocks noChangeArrowheads="1"/>
          </p:cNvSpPr>
          <p:nvPr/>
        </p:nvSpPr>
        <p:spPr bwMode="auto">
          <a:xfrm>
            <a:off x="386300" y="2076054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02" name="Rectangle 1418"/>
          <p:cNvSpPr>
            <a:spLocks noChangeArrowheads="1"/>
          </p:cNvSpPr>
          <p:nvPr/>
        </p:nvSpPr>
        <p:spPr bwMode="auto">
          <a:xfrm>
            <a:off x="386300" y="101342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103" name="Rectangle 1418"/>
          <p:cNvSpPr>
            <a:spLocks noChangeArrowheads="1"/>
          </p:cNvSpPr>
          <p:nvPr/>
        </p:nvSpPr>
        <p:spPr bwMode="auto">
          <a:xfrm>
            <a:off x="386300" y="747770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04" name="Rectangle 1418"/>
          <p:cNvSpPr>
            <a:spLocks noChangeArrowheads="1"/>
          </p:cNvSpPr>
          <p:nvPr/>
        </p:nvSpPr>
        <p:spPr bwMode="auto">
          <a:xfrm>
            <a:off x="386300" y="1279084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05" name="Rectangle 1418"/>
          <p:cNvSpPr>
            <a:spLocks noChangeArrowheads="1"/>
          </p:cNvSpPr>
          <p:nvPr/>
        </p:nvSpPr>
        <p:spPr bwMode="auto">
          <a:xfrm>
            <a:off x="386300" y="1544740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106" name="Rectangle 1418"/>
          <p:cNvSpPr>
            <a:spLocks noChangeArrowheads="1"/>
          </p:cNvSpPr>
          <p:nvPr/>
        </p:nvSpPr>
        <p:spPr bwMode="auto">
          <a:xfrm>
            <a:off x="386300" y="181039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71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76" name="Oval 1370"/>
          <p:cNvSpPr>
            <a:spLocks noChangeAspect="1" noChangeArrowheads="1"/>
          </p:cNvSpPr>
          <p:nvPr/>
        </p:nvSpPr>
        <p:spPr bwMode="auto">
          <a:xfrm>
            <a:off x="3121570" y="1638075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77" name="Oval 1371"/>
          <p:cNvSpPr>
            <a:spLocks noChangeAspect="1" noChangeArrowheads="1"/>
          </p:cNvSpPr>
          <p:nvPr/>
        </p:nvSpPr>
        <p:spPr bwMode="auto">
          <a:xfrm>
            <a:off x="3121570" y="1373926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78" name="Oval 1372"/>
          <p:cNvSpPr>
            <a:spLocks noChangeAspect="1" noChangeArrowheads="1"/>
          </p:cNvSpPr>
          <p:nvPr/>
        </p:nvSpPr>
        <p:spPr bwMode="auto">
          <a:xfrm>
            <a:off x="3121570" y="1109778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79" name="Oval 1373"/>
          <p:cNvSpPr>
            <a:spLocks noChangeAspect="1" noChangeArrowheads="1"/>
          </p:cNvSpPr>
          <p:nvPr/>
        </p:nvSpPr>
        <p:spPr bwMode="auto">
          <a:xfrm>
            <a:off x="3121570" y="845629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0" name="Oval 1374"/>
          <p:cNvSpPr>
            <a:spLocks noChangeAspect="1" noChangeArrowheads="1"/>
          </p:cNvSpPr>
          <p:nvPr/>
        </p:nvSpPr>
        <p:spPr bwMode="auto">
          <a:xfrm>
            <a:off x="3121570" y="2166373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81" name="Oval 1375"/>
          <p:cNvSpPr>
            <a:spLocks noChangeAspect="1" noChangeArrowheads="1"/>
          </p:cNvSpPr>
          <p:nvPr/>
        </p:nvSpPr>
        <p:spPr bwMode="auto">
          <a:xfrm>
            <a:off x="3121570" y="1902224"/>
            <a:ext cx="161704" cy="1594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2" name="Oval 1378"/>
          <p:cNvSpPr>
            <a:spLocks noChangeAspect="1" noChangeArrowheads="1"/>
          </p:cNvSpPr>
          <p:nvPr/>
        </p:nvSpPr>
        <p:spPr bwMode="auto">
          <a:xfrm>
            <a:off x="3393423" y="1638075"/>
            <a:ext cx="161704" cy="1594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3" name="Oval 1382"/>
          <p:cNvSpPr>
            <a:spLocks noChangeAspect="1" noChangeArrowheads="1"/>
          </p:cNvSpPr>
          <p:nvPr/>
        </p:nvSpPr>
        <p:spPr bwMode="auto">
          <a:xfrm>
            <a:off x="3393423" y="2166373"/>
            <a:ext cx="161704" cy="1594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4" name="Oval 1383"/>
          <p:cNvSpPr>
            <a:spLocks noChangeAspect="1" noChangeArrowheads="1"/>
          </p:cNvSpPr>
          <p:nvPr/>
        </p:nvSpPr>
        <p:spPr bwMode="auto">
          <a:xfrm>
            <a:off x="3393423" y="1902224"/>
            <a:ext cx="161704" cy="15945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5" name="Oval 1385"/>
          <p:cNvSpPr>
            <a:spLocks noChangeAspect="1" noChangeArrowheads="1"/>
          </p:cNvSpPr>
          <p:nvPr/>
        </p:nvSpPr>
        <p:spPr bwMode="auto">
          <a:xfrm>
            <a:off x="3667904" y="1638075"/>
            <a:ext cx="161704" cy="159457"/>
          </a:xfrm>
          <a:prstGeom prst="ellipse">
            <a:avLst/>
          </a:prstGeom>
          <a:solidFill>
            <a:srgbClr val="5F5F5F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6" name="Oval 1389"/>
          <p:cNvSpPr>
            <a:spLocks noChangeAspect="1" noChangeArrowheads="1"/>
          </p:cNvSpPr>
          <p:nvPr/>
        </p:nvSpPr>
        <p:spPr bwMode="auto">
          <a:xfrm>
            <a:off x="3667904" y="2166373"/>
            <a:ext cx="161704" cy="159457"/>
          </a:xfrm>
          <a:prstGeom prst="ellipse">
            <a:avLst/>
          </a:prstGeom>
          <a:solidFill>
            <a:srgbClr val="5F5F5F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7" name="Oval 1390"/>
          <p:cNvSpPr>
            <a:spLocks noChangeAspect="1" noChangeArrowheads="1"/>
          </p:cNvSpPr>
          <p:nvPr/>
        </p:nvSpPr>
        <p:spPr bwMode="auto">
          <a:xfrm>
            <a:off x="3667904" y="1902224"/>
            <a:ext cx="161704" cy="159457"/>
          </a:xfrm>
          <a:prstGeom prst="ellipse">
            <a:avLst/>
          </a:prstGeom>
          <a:solidFill>
            <a:srgbClr val="5F5F5F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8" name="Oval 1396"/>
          <p:cNvSpPr>
            <a:spLocks noChangeAspect="1" noChangeArrowheads="1"/>
          </p:cNvSpPr>
          <p:nvPr/>
        </p:nvSpPr>
        <p:spPr bwMode="auto">
          <a:xfrm>
            <a:off x="3939757" y="2166373"/>
            <a:ext cx="161704" cy="1594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89" name="Oval 1397"/>
          <p:cNvSpPr>
            <a:spLocks noChangeAspect="1" noChangeArrowheads="1"/>
          </p:cNvSpPr>
          <p:nvPr/>
        </p:nvSpPr>
        <p:spPr bwMode="auto">
          <a:xfrm>
            <a:off x="3939757" y="1902224"/>
            <a:ext cx="161704" cy="15945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90" name="Oval 1403"/>
          <p:cNvSpPr>
            <a:spLocks noChangeAspect="1" noChangeArrowheads="1"/>
          </p:cNvSpPr>
          <p:nvPr/>
        </p:nvSpPr>
        <p:spPr bwMode="auto">
          <a:xfrm>
            <a:off x="4212924" y="2166373"/>
            <a:ext cx="161704" cy="1594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191" name="Line 1412"/>
          <p:cNvSpPr>
            <a:spLocks noChangeShapeType="1"/>
          </p:cNvSpPr>
          <p:nvPr/>
        </p:nvSpPr>
        <p:spPr bwMode="auto">
          <a:xfrm>
            <a:off x="3088741" y="2377172"/>
            <a:ext cx="15295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192" name="Line 1414"/>
          <p:cNvSpPr>
            <a:spLocks noChangeShapeType="1"/>
          </p:cNvSpPr>
          <p:nvPr/>
        </p:nvSpPr>
        <p:spPr bwMode="auto">
          <a:xfrm rot="16200000">
            <a:off x="2210474" y="1498905"/>
            <a:ext cx="1756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193" name="Rectangle 1418"/>
          <p:cNvSpPr>
            <a:spLocks noChangeArrowheads="1"/>
          </p:cNvSpPr>
          <p:nvPr/>
        </p:nvSpPr>
        <p:spPr bwMode="auto">
          <a:xfrm>
            <a:off x="3145863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94" name="Rectangle 1418"/>
          <p:cNvSpPr>
            <a:spLocks noChangeArrowheads="1"/>
          </p:cNvSpPr>
          <p:nvPr/>
        </p:nvSpPr>
        <p:spPr bwMode="auto">
          <a:xfrm>
            <a:off x="3420561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3</a:t>
            </a:r>
          </a:p>
        </p:txBody>
      </p:sp>
      <p:sp>
        <p:nvSpPr>
          <p:cNvPr id="195" name="Rectangle 1418"/>
          <p:cNvSpPr>
            <a:spLocks noChangeArrowheads="1"/>
          </p:cNvSpPr>
          <p:nvPr/>
        </p:nvSpPr>
        <p:spPr bwMode="auto">
          <a:xfrm>
            <a:off x="3695259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5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96" name="Rectangle 1418"/>
          <p:cNvSpPr>
            <a:spLocks noChangeArrowheads="1"/>
          </p:cNvSpPr>
          <p:nvPr/>
        </p:nvSpPr>
        <p:spPr bwMode="auto">
          <a:xfrm>
            <a:off x="3969957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7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97" name="Rectangle 1418"/>
          <p:cNvSpPr>
            <a:spLocks noChangeArrowheads="1"/>
          </p:cNvSpPr>
          <p:nvPr/>
        </p:nvSpPr>
        <p:spPr bwMode="auto">
          <a:xfrm>
            <a:off x="4244655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9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198" name="Rectangle 1418"/>
          <p:cNvSpPr>
            <a:spLocks noChangeArrowheads="1"/>
          </p:cNvSpPr>
          <p:nvPr/>
        </p:nvSpPr>
        <p:spPr bwMode="auto">
          <a:xfrm>
            <a:off x="2983982" y="2076054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199" name="Rectangle 1418"/>
          <p:cNvSpPr>
            <a:spLocks noChangeArrowheads="1"/>
          </p:cNvSpPr>
          <p:nvPr/>
        </p:nvSpPr>
        <p:spPr bwMode="auto">
          <a:xfrm>
            <a:off x="2983982" y="101342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200" name="Rectangle 1418"/>
          <p:cNvSpPr>
            <a:spLocks noChangeArrowheads="1"/>
          </p:cNvSpPr>
          <p:nvPr/>
        </p:nvSpPr>
        <p:spPr bwMode="auto">
          <a:xfrm>
            <a:off x="2983982" y="773426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01" name="Rectangle 1418"/>
          <p:cNvSpPr>
            <a:spLocks noChangeArrowheads="1"/>
          </p:cNvSpPr>
          <p:nvPr/>
        </p:nvSpPr>
        <p:spPr bwMode="auto">
          <a:xfrm>
            <a:off x="2983982" y="1279084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02" name="Rectangle 1418"/>
          <p:cNvSpPr>
            <a:spLocks noChangeArrowheads="1"/>
          </p:cNvSpPr>
          <p:nvPr/>
        </p:nvSpPr>
        <p:spPr bwMode="auto">
          <a:xfrm>
            <a:off x="2983982" y="1544740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203" name="Rectangle 1418"/>
          <p:cNvSpPr>
            <a:spLocks noChangeArrowheads="1"/>
          </p:cNvSpPr>
          <p:nvPr/>
        </p:nvSpPr>
        <p:spPr bwMode="auto">
          <a:xfrm>
            <a:off x="2983982" y="181039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33" name="Oval 1370"/>
          <p:cNvSpPr>
            <a:spLocks noChangeAspect="1" noChangeArrowheads="1"/>
          </p:cNvSpPr>
          <p:nvPr/>
        </p:nvSpPr>
        <p:spPr bwMode="auto">
          <a:xfrm>
            <a:off x="3256265" y="1638075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4" name="Oval 1371"/>
          <p:cNvSpPr>
            <a:spLocks noChangeAspect="1" noChangeArrowheads="1"/>
          </p:cNvSpPr>
          <p:nvPr/>
        </p:nvSpPr>
        <p:spPr bwMode="auto">
          <a:xfrm>
            <a:off x="3256265" y="1373926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5" name="Oval 1372"/>
          <p:cNvSpPr>
            <a:spLocks noChangeAspect="1" noChangeArrowheads="1"/>
          </p:cNvSpPr>
          <p:nvPr/>
        </p:nvSpPr>
        <p:spPr bwMode="auto">
          <a:xfrm>
            <a:off x="3256265" y="1109778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6" name="Oval 1373"/>
          <p:cNvSpPr>
            <a:spLocks noChangeAspect="1" noChangeArrowheads="1"/>
          </p:cNvSpPr>
          <p:nvPr/>
        </p:nvSpPr>
        <p:spPr bwMode="auto">
          <a:xfrm>
            <a:off x="3256265" y="845629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7" name="Oval 1374"/>
          <p:cNvSpPr>
            <a:spLocks noChangeAspect="1" noChangeArrowheads="1"/>
          </p:cNvSpPr>
          <p:nvPr/>
        </p:nvSpPr>
        <p:spPr bwMode="auto">
          <a:xfrm>
            <a:off x="3256265" y="2166373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8" name="Oval 1375"/>
          <p:cNvSpPr>
            <a:spLocks noChangeAspect="1" noChangeArrowheads="1"/>
          </p:cNvSpPr>
          <p:nvPr/>
        </p:nvSpPr>
        <p:spPr bwMode="auto">
          <a:xfrm>
            <a:off x="3256265" y="1902224"/>
            <a:ext cx="161704" cy="15945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39" name="Oval 1378"/>
          <p:cNvSpPr>
            <a:spLocks noChangeAspect="1" noChangeArrowheads="1"/>
          </p:cNvSpPr>
          <p:nvPr/>
        </p:nvSpPr>
        <p:spPr bwMode="auto">
          <a:xfrm>
            <a:off x="3528118" y="1638075"/>
            <a:ext cx="161704" cy="1594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0" name="Oval 1382"/>
          <p:cNvSpPr>
            <a:spLocks noChangeAspect="1" noChangeArrowheads="1"/>
          </p:cNvSpPr>
          <p:nvPr/>
        </p:nvSpPr>
        <p:spPr bwMode="auto">
          <a:xfrm>
            <a:off x="3528118" y="2166373"/>
            <a:ext cx="161704" cy="1594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1" name="Oval 1383"/>
          <p:cNvSpPr>
            <a:spLocks noChangeAspect="1" noChangeArrowheads="1"/>
          </p:cNvSpPr>
          <p:nvPr/>
        </p:nvSpPr>
        <p:spPr bwMode="auto">
          <a:xfrm>
            <a:off x="3528118" y="1902224"/>
            <a:ext cx="161704" cy="1594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2" name="Oval 1385"/>
          <p:cNvSpPr>
            <a:spLocks noChangeAspect="1" noChangeArrowheads="1"/>
          </p:cNvSpPr>
          <p:nvPr/>
        </p:nvSpPr>
        <p:spPr bwMode="auto">
          <a:xfrm>
            <a:off x="3802599" y="1638075"/>
            <a:ext cx="161704" cy="159457"/>
          </a:xfrm>
          <a:prstGeom prst="ellipse">
            <a:avLst/>
          </a:prstGeom>
          <a:solidFill>
            <a:srgbClr val="79797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3" name="Oval 1389"/>
          <p:cNvSpPr>
            <a:spLocks noChangeAspect="1" noChangeArrowheads="1"/>
          </p:cNvSpPr>
          <p:nvPr/>
        </p:nvSpPr>
        <p:spPr bwMode="auto">
          <a:xfrm>
            <a:off x="3802599" y="2166373"/>
            <a:ext cx="161704" cy="159457"/>
          </a:xfrm>
          <a:prstGeom prst="ellipse">
            <a:avLst/>
          </a:prstGeom>
          <a:solidFill>
            <a:srgbClr val="79797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4" name="Oval 1390"/>
          <p:cNvSpPr>
            <a:spLocks noChangeAspect="1" noChangeArrowheads="1"/>
          </p:cNvSpPr>
          <p:nvPr/>
        </p:nvSpPr>
        <p:spPr bwMode="auto">
          <a:xfrm>
            <a:off x="3802599" y="1902224"/>
            <a:ext cx="161704" cy="159457"/>
          </a:xfrm>
          <a:prstGeom prst="ellipse">
            <a:avLst/>
          </a:prstGeom>
          <a:solidFill>
            <a:srgbClr val="797979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5" name="Oval 1396"/>
          <p:cNvSpPr>
            <a:spLocks noChangeAspect="1" noChangeArrowheads="1"/>
          </p:cNvSpPr>
          <p:nvPr/>
        </p:nvSpPr>
        <p:spPr bwMode="auto">
          <a:xfrm>
            <a:off x="4074452" y="2166373"/>
            <a:ext cx="161704" cy="1594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6" name="Oval 1397"/>
          <p:cNvSpPr>
            <a:spLocks noChangeAspect="1" noChangeArrowheads="1"/>
          </p:cNvSpPr>
          <p:nvPr/>
        </p:nvSpPr>
        <p:spPr bwMode="auto">
          <a:xfrm>
            <a:off x="4074452" y="1902224"/>
            <a:ext cx="161704" cy="1594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7" name="Oval 1403"/>
          <p:cNvSpPr>
            <a:spLocks noChangeAspect="1" noChangeArrowheads="1"/>
          </p:cNvSpPr>
          <p:nvPr/>
        </p:nvSpPr>
        <p:spPr bwMode="auto">
          <a:xfrm>
            <a:off x="4347619" y="2166373"/>
            <a:ext cx="161704" cy="159457"/>
          </a:xfrm>
          <a:prstGeom prst="ellipse">
            <a:avLst/>
          </a:prstGeom>
          <a:solidFill>
            <a:srgbClr val="F2F2F2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sz="1600">
              <a:latin typeface="Calibri"/>
              <a:cs typeface="Calibri"/>
            </a:endParaRPr>
          </a:p>
        </p:txBody>
      </p:sp>
      <p:sp>
        <p:nvSpPr>
          <p:cNvPr id="248" name="Rectangle 1418"/>
          <p:cNvSpPr>
            <a:spLocks noChangeArrowheads="1"/>
          </p:cNvSpPr>
          <p:nvPr/>
        </p:nvSpPr>
        <p:spPr bwMode="auto">
          <a:xfrm>
            <a:off x="3283212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</a:p>
        </p:txBody>
      </p:sp>
      <p:sp>
        <p:nvSpPr>
          <p:cNvPr id="249" name="Rectangle 1418"/>
          <p:cNvSpPr>
            <a:spLocks noChangeArrowheads="1"/>
          </p:cNvSpPr>
          <p:nvPr/>
        </p:nvSpPr>
        <p:spPr bwMode="auto">
          <a:xfrm>
            <a:off x="3557910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</a:p>
        </p:txBody>
      </p:sp>
      <p:sp>
        <p:nvSpPr>
          <p:cNvPr id="250" name="Rectangle 1418"/>
          <p:cNvSpPr>
            <a:spLocks noChangeArrowheads="1"/>
          </p:cNvSpPr>
          <p:nvPr/>
        </p:nvSpPr>
        <p:spPr bwMode="auto">
          <a:xfrm>
            <a:off x="3832608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51" name="Rectangle 1418"/>
          <p:cNvSpPr>
            <a:spLocks noChangeArrowheads="1"/>
          </p:cNvSpPr>
          <p:nvPr/>
        </p:nvSpPr>
        <p:spPr bwMode="auto">
          <a:xfrm>
            <a:off x="4107306" y="2381987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8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52" name="Rectangle 1418"/>
          <p:cNvSpPr>
            <a:spLocks noChangeArrowheads="1"/>
          </p:cNvSpPr>
          <p:nvPr/>
        </p:nvSpPr>
        <p:spPr bwMode="auto">
          <a:xfrm>
            <a:off x="4370308" y="2381987"/>
            <a:ext cx="233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10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53" name="Rectangle 990"/>
          <p:cNvSpPr>
            <a:spLocks noChangeArrowheads="1"/>
          </p:cNvSpPr>
          <p:nvPr/>
        </p:nvSpPr>
        <p:spPr bwMode="auto">
          <a:xfrm>
            <a:off x="434363" y="2712096"/>
            <a:ext cx="1312333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 b="1">
                <a:latin typeface="Calibri"/>
                <a:cs typeface="Calibri"/>
              </a:rPr>
              <a:t>k</a:t>
            </a:r>
            <a:r>
              <a:rPr lang="en-GB" sz="2000">
                <a:latin typeface="Calibri"/>
                <a:cs typeface="Calibri"/>
              </a:rPr>
              <a:t>=(6,3,3,2,1)</a:t>
            </a:r>
          </a:p>
        </p:txBody>
      </p:sp>
      <p:sp>
        <p:nvSpPr>
          <p:cNvPr id="254" name="Rectangle 990"/>
          <p:cNvSpPr>
            <a:spLocks noChangeArrowheads="1"/>
          </p:cNvSpPr>
          <p:nvPr/>
        </p:nvSpPr>
        <p:spPr bwMode="auto">
          <a:xfrm>
            <a:off x="2980733" y="2712096"/>
            <a:ext cx="2282275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 b="1">
                <a:latin typeface="Calibri"/>
                <a:cs typeface="Calibri"/>
              </a:rPr>
              <a:t>k</a:t>
            </a:r>
            <a:r>
              <a:rPr lang="en-GB" sz="2000">
                <a:latin typeface="Calibri"/>
                <a:cs typeface="Calibri"/>
              </a:rPr>
              <a:t>=(6,6,3,3,3,3,2,2,1,1)</a:t>
            </a:r>
          </a:p>
        </p:txBody>
      </p:sp>
      <p:sp>
        <p:nvSpPr>
          <p:cNvPr id="270" name="Line 1412"/>
          <p:cNvSpPr>
            <a:spLocks noChangeShapeType="1"/>
          </p:cNvSpPr>
          <p:nvPr/>
        </p:nvSpPr>
        <p:spPr bwMode="auto">
          <a:xfrm>
            <a:off x="6835047" y="2377172"/>
            <a:ext cx="152955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271" name="Line 1414"/>
          <p:cNvSpPr>
            <a:spLocks noChangeShapeType="1"/>
          </p:cNvSpPr>
          <p:nvPr/>
        </p:nvSpPr>
        <p:spPr bwMode="auto">
          <a:xfrm rot="16200000">
            <a:off x="5956780" y="1498905"/>
            <a:ext cx="17565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272" name="Rectangle 1418"/>
          <p:cNvSpPr>
            <a:spLocks noChangeArrowheads="1"/>
          </p:cNvSpPr>
          <p:nvPr/>
        </p:nvSpPr>
        <p:spPr bwMode="auto">
          <a:xfrm>
            <a:off x="6948035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273" name="Rectangle 1418"/>
          <p:cNvSpPr>
            <a:spLocks noChangeArrowheads="1"/>
          </p:cNvSpPr>
          <p:nvPr/>
        </p:nvSpPr>
        <p:spPr bwMode="auto">
          <a:xfrm>
            <a:off x="7221939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</a:p>
        </p:txBody>
      </p:sp>
      <p:sp>
        <p:nvSpPr>
          <p:cNvPr id="274" name="Rectangle 1418"/>
          <p:cNvSpPr>
            <a:spLocks noChangeArrowheads="1"/>
          </p:cNvSpPr>
          <p:nvPr/>
        </p:nvSpPr>
        <p:spPr bwMode="auto">
          <a:xfrm>
            <a:off x="7495844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275" name="Rectangle 1418"/>
          <p:cNvSpPr>
            <a:spLocks noChangeArrowheads="1"/>
          </p:cNvSpPr>
          <p:nvPr/>
        </p:nvSpPr>
        <p:spPr bwMode="auto">
          <a:xfrm>
            <a:off x="7769748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4</a:t>
            </a:r>
          </a:p>
        </p:txBody>
      </p:sp>
      <p:sp>
        <p:nvSpPr>
          <p:cNvPr id="276" name="Rectangle 1418"/>
          <p:cNvSpPr>
            <a:spLocks noChangeArrowheads="1"/>
          </p:cNvSpPr>
          <p:nvPr/>
        </p:nvSpPr>
        <p:spPr bwMode="auto">
          <a:xfrm>
            <a:off x="8043652" y="2381987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277" name="Rectangle 1418"/>
          <p:cNvSpPr>
            <a:spLocks noChangeArrowheads="1"/>
          </p:cNvSpPr>
          <p:nvPr/>
        </p:nvSpPr>
        <p:spPr bwMode="auto">
          <a:xfrm>
            <a:off x="6730288" y="2079229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278" name="Rectangle 1418"/>
          <p:cNvSpPr>
            <a:spLocks noChangeArrowheads="1"/>
          </p:cNvSpPr>
          <p:nvPr/>
        </p:nvSpPr>
        <p:spPr bwMode="auto">
          <a:xfrm>
            <a:off x="6730288" y="1021682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5</a:t>
            </a:r>
          </a:p>
        </p:txBody>
      </p:sp>
      <p:sp>
        <p:nvSpPr>
          <p:cNvPr id="279" name="Rectangle 1418"/>
          <p:cNvSpPr>
            <a:spLocks noChangeArrowheads="1"/>
          </p:cNvSpPr>
          <p:nvPr/>
        </p:nvSpPr>
        <p:spPr bwMode="auto">
          <a:xfrm>
            <a:off x="6730288" y="757295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6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80" name="Rectangle 1418"/>
          <p:cNvSpPr>
            <a:spLocks noChangeArrowheads="1"/>
          </p:cNvSpPr>
          <p:nvPr/>
        </p:nvSpPr>
        <p:spPr bwMode="auto">
          <a:xfrm>
            <a:off x="6730288" y="1286069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4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81" name="Rectangle 1418"/>
          <p:cNvSpPr>
            <a:spLocks noChangeArrowheads="1"/>
          </p:cNvSpPr>
          <p:nvPr/>
        </p:nvSpPr>
        <p:spPr bwMode="auto">
          <a:xfrm>
            <a:off x="6730288" y="1550456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ea typeface="+mn-ea"/>
                <a:cs typeface="Calibri"/>
              </a:rPr>
              <a:t>3</a:t>
            </a:r>
          </a:p>
        </p:txBody>
      </p:sp>
      <p:sp>
        <p:nvSpPr>
          <p:cNvPr id="282" name="Rectangle 1418"/>
          <p:cNvSpPr>
            <a:spLocks noChangeArrowheads="1"/>
          </p:cNvSpPr>
          <p:nvPr/>
        </p:nvSpPr>
        <p:spPr bwMode="auto">
          <a:xfrm>
            <a:off x="6730288" y="1814843"/>
            <a:ext cx="68762" cy="16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2</a:t>
            </a:r>
            <a:endParaRPr lang="en-GB" sz="1800">
              <a:latin typeface="Calibri"/>
              <a:ea typeface="+mn-ea"/>
              <a:cs typeface="Calibri"/>
            </a:endParaRPr>
          </a:p>
        </p:txBody>
      </p:sp>
      <p:sp>
        <p:nvSpPr>
          <p:cNvPr id="283" name="Rectangle 990"/>
          <p:cNvSpPr>
            <a:spLocks noChangeArrowheads="1"/>
          </p:cNvSpPr>
          <p:nvPr/>
        </p:nvSpPr>
        <p:spPr bwMode="auto">
          <a:xfrm>
            <a:off x="6778351" y="2712096"/>
            <a:ext cx="2323979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2000" b="1">
                <a:latin typeface="Symbol" pitchFamily="18" charset="2"/>
              </a:rPr>
              <a:t>a</a:t>
            </a:r>
            <a:r>
              <a:rPr lang="en-GB" sz="2000">
                <a:latin typeface="Calibri"/>
                <a:cs typeface="Calibri"/>
              </a:rPr>
              <a:t>=(0.2,0.2,0.4,0,0,0.2)</a:t>
            </a:r>
          </a:p>
        </p:txBody>
      </p:sp>
      <p:sp>
        <p:nvSpPr>
          <p:cNvPr id="290" name="Rectangle 29"/>
          <p:cNvSpPr>
            <a:spLocks noChangeArrowheads="1"/>
          </p:cNvSpPr>
          <p:nvPr/>
        </p:nvSpPr>
        <p:spPr bwMode="auto">
          <a:xfrm rot="16200000">
            <a:off x="7396208" y="1552298"/>
            <a:ext cx="263522" cy="1377866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292" name="Rectangle 29"/>
          <p:cNvSpPr>
            <a:spLocks noChangeArrowheads="1"/>
          </p:cNvSpPr>
          <p:nvPr/>
        </p:nvSpPr>
        <p:spPr bwMode="auto">
          <a:xfrm rot="16200000">
            <a:off x="7121572" y="1301156"/>
            <a:ext cx="263522" cy="828589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294" name="Rectangle 29"/>
          <p:cNvSpPr>
            <a:spLocks noChangeArrowheads="1"/>
          </p:cNvSpPr>
          <p:nvPr/>
        </p:nvSpPr>
        <p:spPr bwMode="auto">
          <a:xfrm rot="16200000">
            <a:off x="6850110" y="1046840"/>
            <a:ext cx="263522" cy="285662"/>
          </a:xfrm>
          <a:prstGeom prst="rect">
            <a:avLst/>
          </a:prstGeom>
          <a:noFill/>
          <a:ln w="317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pic>
        <p:nvPicPr>
          <p:cNvPr id="153" name="Picture 152" descr="Fig_Example_RD_Formula_1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6" y="3885881"/>
            <a:ext cx="2299150" cy="2361081"/>
          </a:xfrm>
          <a:prstGeom prst="rect">
            <a:avLst/>
          </a:prstGeom>
        </p:spPr>
      </p:pic>
      <p:pic>
        <p:nvPicPr>
          <p:cNvPr id="296" name="Picture 295" descr="Fig_Example_RD_Formula_3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3" y="3885881"/>
            <a:ext cx="2361081" cy="2361081"/>
          </a:xfrm>
          <a:prstGeom prst="rect">
            <a:avLst/>
          </a:prstGeom>
        </p:spPr>
      </p:pic>
      <p:sp>
        <p:nvSpPr>
          <p:cNvPr id="299" name="Freeform 298"/>
          <p:cNvSpPr/>
          <p:nvPr/>
        </p:nvSpPr>
        <p:spPr>
          <a:xfrm>
            <a:off x="6832602" y="795020"/>
            <a:ext cx="1384300" cy="1581150"/>
          </a:xfrm>
          <a:custGeom>
            <a:avLst/>
            <a:gdLst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47750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  <a:gd name="connsiteX0" fmla="*/ 0 w 1384300"/>
              <a:gd name="connsiteY0" fmla="*/ 0 h 1581150"/>
              <a:gd name="connsiteX1" fmla="*/ 288925 w 1384300"/>
              <a:gd name="connsiteY1" fmla="*/ 3175 h 1581150"/>
              <a:gd name="connsiteX2" fmla="*/ 288925 w 1384300"/>
              <a:gd name="connsiteY2" fmla="*/ 787400 h 1581150"/>
              <a:gd name="connsiteX3" fmla="*/ 831850 w 1384300"/>
              <a:gd name="connsiteY3" fmla="*/ 790575 h 1581150"/>
              <a:gd name="connsiteX4" fmla="*/ 831850 w 1384300"/>
              <a:gd name="connsiteY4" fmla="*/ 1050925 h 1581150"/>
              <a:gd name="connsiteX5" fmla="*/ 1101725 w 1384300"/>
              <a:gd name="connsiteY5" fmla="*/ 1050925 h 1581150"/>
              <a:gd name="connsiteX6" fmla="*/ 1101725 w 1384300"/>
              <a:gd name="connsiteY6" fmla="*/ 1311275 h 1581150"/>
              <a:gd name="connsiteX7" fmla="*/ 1381125 w 1384300"/>
              <a:gd name="connsiteY7" fmla="*/ 1314450 h 1581150"/>
              <a:gd name="connsiteX8" fmla="*/ 1384300 w 1384300"/>
              <a:gd name="connsiteY8" fmla="*/ 1581150 h 1581150"/>
              <a:gd name="connsiteX9" fmla="*/ 3175 w 1384300"/>
              <a:gd name="connsiteY9" fmla="*/ 1581150 h 1581150"/>
              <a:gd name="connsiteX10" fmla="*/ 0 w 1384300"/>
              <a:gd name="connsiteY10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00" h="1581150">
                <a:moveTo>
                  <a:pt x="0" y="0"/>
                </a:moveTo>
                <a:lnTo>
                  <a:pt x="288925" y="3175"/>
                </a:lnTo>
                <a:lnTo>
                  <a:pt x="288925" y="787400"/>
                </a:lnTo>
                <a:lnTo>
                  <a:pt x="831850" y="790575"/>
                </a:lnTo>
                <a:lnTo>
                  <a:pt x="831850" y="1050925"/>
                </a:lnTo>
                <a:lnTo>
                  <a:pt x="1101725" y="1050925"/>
                </a:lnTo>
                <a:lnTo>
                  <a:pt x="1101725" y="1311275"/>
                </a:lnTo>
                <a:lnTo>
                  <a:pt x="1381125" y="1314450"/>
                </a:lnTo>
                <a:cubicBezTo>
                  <a:pt x="1382183" y="1403350"/>
                  <a:pt x="1383242" y="1492250"/>
                  <a:pt x="1384300" y="1581150"/>
                </a:cubicBezTo>
                <a:lnTo>
                  <a:pt x="3175" y="1581150"/>
                </a:lnTo>
                <a:cubicBezTo>
                  <a:pt x="2117" y="1054100"/>
                  <a:pt x="1058" y="527050"/>
                  <a:pt x="0" y="0"/>
                </a:cubicBezTo>
                <a:close/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1413"/>
          <p:cNvSpPr>
            <a:spLocks noChangeArrowheads="1"/>
          </p:cNvSpPr>
          <p:nvPr/>
        </p:nvSpPr>
        <p:spPr bwMode="auto">
          <a:xfrm>
            <a:off x="1522603" y="544214"/>
            <a:ext cx="51058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a=15</a:t>
            </a:r>
            <a:endParaRPr lang="en-GB" sz="2000">
              <a:latin typeface="Calibri"/>
              <a:cs typeface="Calibri"/>
            </a:endParaRPr>
          </a:p>
        </p:txBody>
      </p:sp>
      <p:sp>
        <p:nvSpPr>
          <p:cNvPr id="304" name="Rectangle 1413"/>
          <p:cNvSpPr>
            <a:spLocks noChangeArrowheads="1"/>
          </p:cNvSpPr>
          <p:nvPr/>
        </p:nvSpPr>
        <p:spPr bwMode="auto">
          <a:xfrm>
            <a:off x="8167244" y="544214"/>
            <a:ext cx="59473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US" sz="2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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∞</a:t>
            </a:r>
          </a:p>
        </p:txBody>
      </p:sp>
      <p:sp>
        <p:nvSpPr>
          <p:cNvPr id="305" name="Rectangle 1413"/>
          <p:cNvSpPr>
            <a:spLocks noChangeArrowheads="1"/>
          </p:cNvSpPr>
          <p:nvPr/>
        </p:nvSpPr>
        <p:spPr bwMode="auto">
          <a:xfrm>
            <a:off x="4428363" y="544214"/>
            <a:ext cx="51058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a=30</a:t>
            </a:r>
            <a:endParaRPr lang="en-GB" sz="2000">
              <a:latin typeface="Calibri"/>
              <a:cs typeface="Calibri"/>
            </a:endParaRPr>
          </a:p>
        </p:txBody>
      </p:sp>
      <p:sp>
        <p:nvSpPr>
          <p:cNvPr id="307" name="Rectangle 990"/>
          <p:cNvSpPr>
            <a:spLocks noChangeArrowheads="1"/>
          </p:cNvSpPr>
          <p:nvPr/>
        </p:nvSpPr>
        <p:spPr bwMode="auto">
          <a:xfrm>
            <a:off x="824501" y="2979567"/>
            <a:ext cx="599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GB" sz="2000" baseline="-25000">
                <a:solidFill>
                  <a:srgbClr val="FF0000"/>
                </a:solidFill>
                <a:latin typeface="Calibri"/>
                <a:cs typeface="Calibri"/>
              </a:rPr>
              <a:t>2-3</a:t>
            </a:r>
            <a:r>
              <a:rPr lang="en-GB" sz="2000">
                <a:solidFill>
                  <a:srgbClr val="FF0000"/>
                </a:solidFill>
                <a:latin typeface="Calibri"/>
                <a:cs typeface="Calibri"/>
              </a:rPr>
              <a:t>=3</a:t>
            </a:r>
          </a:p>
        </p:txBody>
      </p:sp>
      <p:sp>
        <p:nvSpPr>
          <p:cNvPr id="314" name="Rectangle 990"/>
          <p:cNvSpPr>
            <a:spLocks noChangeArrowheads="1"/>
          </p:cNvSpPr>
          <p:nvPr/>
        </p:nvSpPr>
        <p:spPr bwMode="auto">
          <a:xfrm>
            <a:off x="804320" y="1207919"/>
            <a:ext cx="630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8000"/>
                </a:solidFill>
                <a:latin typeface="Calibri"/>
                <a:cs typeface="Calibri"/>
              </a:rPr>
              <a:t>3</a:t>
            </a:r>
            <a:r>
              <a:rPr lang="en-GB" sz="1800">
                <a:solidFill>
                  <a:srgbClr val="008000"/>
                </a:solidFill>
                <a:latin typeface="Calibri"/>
                <a:cs typeface="Calibri"/>
              </a:rPr>
              <a:t>=0.4</a:t>
            </a:r>
          </a:p>
        </p:txBody>
      </p:sp>
      <p:sp>
        <p:nvSpPr>
          <p:cNvPr id="324" name="Rectangle 990"/>
          <p:cNvSpPr>
            <a:spLocks noChangeArrowheads="1"/>
          </p:cNvSpPr>
          <p:nvPr/>
        </p:nvSpPr>
        <p:spPr bwMode="auto">
          <a:xfrm>
            <a:off x="2345021" y="3367275"/>
            <a:ext cx="2033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vertical perspective</a:t>
            </a:r>
          </a:p>
        </p:txBody>
      </p:sp>
      <p:sp>
        <p:nvSpPr>
          <p:cNvPr id="325" name="Rectangle 990"/>
          <p:cNvSpPr>
            <a:spLocks noChangeArrowheads="1"/>
          </p:cNvSpPr>
          <p:nvPr/>
        </p:nvSpPr>
        <p:spPr bwMode="auto">
          <a:xfrm>
            <a:off x="6781087" y="3367275"/>
            <a:ext cx="23244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8000"/>
                </a:solidFill>
                <a:latin typeface="Calibri"/>
                <a:ea typeface="+mn-ea"/>
                <a:cs typeface="Calibri"/>
              </a:rPr>
              <a:t>horizontal perspective</a:t>
            </a:r>
          </a:p>
        </p:txBody>
      </p:sp>
      <p:sp>
        <p:nvSpPr>
          <p:cNvPr id="118" name="Up Arrow 117"/>
          <p:cNvSpPr/>
          <p:nvPr/>
        </p:nvSpPr>
        <p:spPr>
          <a:xfrm rot="5400000">
            <a:off x="7317231" y="1709696"/>
            <a:ext cx="161041" cy="546098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Up Arrow 118"/>
          <p:cNvSpPr/>
          <p:nvPr/>
        </p:nvSpPr>
        <p:spPr>
          <a:xfrm>
            <a:off x="1088425" y="1572399"/>
            <a:ext cx="188511" cy="772673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928751" y="2731146"/>
            <a:ext cx="342667" cy="24237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1" name="Rectangle 990"/>
          <p:cNvSpPr>
            <a:spLocks noChangeArrowheads="1"/>
          </p:cNvSpPr>
          <p:nvPr/>
        </p:nvSpPr>
        <p:spPr bwMode="auto">
          <a:xfrm>
            <a:off x="3746219" y="2979567"/>
            <a:ext cx="599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GB" sz="2000" baseline="-25000">
                <a:solidFill>
                  <a:srgbClr val="FF0000"/>
                </a:solidFill>
                <a:latin typeface="Calibri"/>
                <a:cs typeface="Calibri"/>
              </a:rPr>
              <a:t>3-6</a:t>
            </a:r>
            <a:r>
              <a:rPr lang="en-GB" sz="2000">
                <a:solidFill>
                  <a:srgbClr val="FF0000"/>
                </a:solidFill>
                <a:latin typeface="Calibri"/>
                <a:cs typeface="Calibri"/>
              </a:rPr>
              <a:t>=3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2669" y="2731146"/>
            <a:ext cx="755694" cy="24237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3" name="Up Arrow 122"/>
          <p:cNvSpPr/>
          <p:nvPr/>
        </p:nvSpPr>
        <p:spPr>
          <a:xfrm rot="5400000">
            <a:off x="6339653" y="3271209"/>
            <a:ext cx="161041" cy="546098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4" name="Up Arrow 123"/>
          <p:cNvSpPr/>
          <p:nvPr/>
        </p:nvSpPr>
        <p:spPr>
          <a:xfrm>
            <a:off x="2038968" y="3286125"/>
            <a:ext cx="188511" cy="439299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5" name="Rectangle 124"/>
          <p:cNvSpPr/>
          <p:nvPr/>
        </p:nvSpPr>
        <p:spPr bwMode="auto">
          <a:xfrm>
            <a:off x="7889443" y="2732416"/>
            <a:ext cx="344891" cy="242374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126" name="Up Arrow 125"/>
          <p:cNvSpPr/>
          <p:nvPr/>
        </p:nvSpPr>
        <p:spPr>
          <a:xfrm>
            <a:off x="3751246" y="1572399"/>
            <a:ext cx="188511" cy="772673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 bwMode="auto">
          <a:xfrm rot="16200000">
            <a:off x="1013786" y="1245614"/>
            <a:ext cx="93317" cy="546334"/>
          </a:xfrm>
          <a:prstGeom prst="rightBrac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990"/>
          <p:cNvSpPr>
            <a:spLocks noChangeArrowheads="1"/>
          </p:cNvSpPr>
          <p:nvPr/>
        </p:nvSpPr>
        <p:spPr bwMode="auto">
          <a:xfrm>
            <a:off x="3435824" y="1207919"/>
            <a:ext cx="630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8000"/>
                </a:solidFill>
                <a:latin typeface="Calibri"/>
                <a:cs typeface="Calibri"/>
              </a:rPr>
              <a:t>3</a:t>
            </a:r>
            <a:r>
              <a:rPr lang="en-GB" sz="1800">
                <a:solidFill>
                  <a:srgbClr val="008000"/>
                </a:solidFill>
                <a:latin typeface="Calibri"/>
                <a:cs typeface="Calibri"/>
              </a:rPr>
              <a:t>=0.4</a:t>
            </a:r>
          </a:p>
        </p:txBody>
      </p:sp>
      <p:sp>
        <p:nvSpPr>
          <p:cNvPr id="129" name="Right Brace 128"/>
          <p:cNvSpPr/>
          <p:nvPr/>
        </p:nvSpPr>
        <p:spPr bwMode="auto">
          <a:xfrm rot="16200000">
            <a:off x="3645290" y="1245614"/>
            <a:ext cx="93317" cy="546334"/>
          </a:xfrm>
          <a:prstGeom prst="rightBrac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990"/>
          <p:cNvSpPr>
            <a:spLocks noChangeArrowheads="1"/>
          </p:cNvSpPr>
          <p:nvPr/>
        </p:nvSpPr>
        <p:spPr bwMode="auto">
          <a:xfrm>
            <a:off x="7138904" y="1207919"/>
            <a:ext cx="630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8000"/>
                </a:solidFill>
                <a:latin typeface="Calibri"/>
                <a:cs typeface="Calibri"/>
              </a:rPr>
              <a:t>3</a:t>
            </a:r>
            <a:r>
              <a:rPr lang="en-GB" sz="1800">
                <a:solidFill>
                  <a:srgbClr val="008000"/>
                </a:solidFill>
                <a:latin typeface="Calibri"/>
                <a:cs typeface="Calibri"/>
              </a:rPr>
              <a:t>=0.4</a:t>
            </a:r>
          </a:p>
        </p:txBody>
      </p:sp>
      <p:sp>
        <p:nvSpPr>
          <p:cNvPr id="131" name="Right Brace 130"/>
          <p:cNvSpPr/>
          <p:nvPr/>
        </p:nvSpPr>
        <p:spPr bwMode="auto">
          <a:xfrm rot="16200000">
            <a:off x="7348370" y="1245614"/>
            <a:ext cx="93317" cy="546334"/>
          </a:xfrm>
          <a:prstGeom prst="rightBrac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utoShape 12"/>
          <p:cNvSpPr>
            <a:spLocks noChangeArrowheads="1"/>
          </p:cNvSpPr>
          <p:nvPr/>
        </p:nvSpPr>
        <p:spPr bwMode="gray">
          <a:xfrm rot="5400000">
            <a:off x="2882988" y="3218414"/>
            <a:ext cx="5587824" cy="465665"/>
          </a:xfrm>
          <a:prstGeom prst="triangle">
            <a:avLst>
              <a:gd name="adj" fmla="val 49789"/>
            </a:avLst>
          </a:prstGeom>
          <a:solidFill>
            <a:srgbClr val="FFFFFF"/>
          </a:solidFill>
          <a:ln>
            <a:solidFill>
              <a:schemeClr val="tx1"/>
            </a:solidFill>
          </a:ln>
          <a:extLst/>
        </p:spPr>
        <p:txBody>
          <a:bodyPr rot="10800000" vert="eaVert" wrap="none" lIns="93266" tIns="46633" rIns="93266" bIns="46633" anchor="ctr"/>
          <a:lstStyle/>
          <a:p>
            <a:pPr eaLnBrk="0" hangingPunct="0"/>
            <a:r>
              <a:rPr lang="de-AT" sz="2800">
                <a:latin typeface="Calibri"/>
                <a:cs typeface="Calibri"/>
              </a:rPr>
              <a:t>...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32249" y="5035950"/>
            <a:ext cx="4497354" cy="1088628"/>
          </a:xfrm>
          <a:prstGeom prst="roundRect">
            <a:avLst/>
          </a:prstGeom>
          <a:solidFill>
            <a:srgbClr val="FCC4C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 bwMode="auto">
          <a:xfrm>
            <a:off x="5697065" y="5035950"/>
            <a:ext cx="3367564" cy="10886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646" y="5342745"/>
            <a:ext cx="31242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47" y="5164945"/>
            <a:ext cx="4140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/>
      <p:bldP spid="249" grpId="0"/>
      <p:bldP spid="250" grpId="0"/>
      <p:bldP spid="251" grpId="0"/>
      <p:bldP spid="252" grpId="0"/>
      <p:bldP spid="254" grpId="0"/>
      <p:bldP spid="270" grpId="0" animBg="1"/>
      <p:bldP spid="271" grpId="0" animBg="1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90" grpId="0" animBg="1"/>
      <p:bldP spid="292" grpId="0" animBg="1"/>
      <p:bldP spid="294" grpId="0" animBg="1"/>
      <p:bldP spid="299" grpId="0" animBg="1"/>
      <p:bldP spid="304" grpId="0"/>
      <p:bldP spid="305" grpId="0"/>
      <p:bldP spid="307" grpId="0"/>
      <p:bldP spid="314" grpId="0"/>
      <p:bldP spid="324" grpId="0"/>
      <p:bldP spid="325" grpId="0"/>
      <p:bldP spid="118" grpId="0" animBg="1"/>
      <p:bldP spid="119" grpId="0" animBg="1"/>
      <p:bldP spid="2" grpId="0" animBg="1"/>
      <p:bldP spid="121" grpId="0"/>
      <p:bldP spid="122" grpId="0" animBg="1"/>
      <p:bldP spid="123" grpId="0" animBg="1"/>
      <p:bldP spid="124" grpId="0" animBg="1"/>
      <p:bldP spid="125" grpId="0" animBg="1"/>
      <p:bldP spid="126" grpId="0" animBg="1"/>
      <p:bldP spid="3" grpId="0" animBg="1"/>
      <p:bldP spid="128" grpId="0"/>
      <p:bldP spid="129" grpId="0" animBg="1"/>
      <p:bldP spid="130" grpId="0"/>
      <p:bldP spid="131" grpId="0" animBg="1"/>
      <p:bldP spid="132" grpId="0" animBg="1"/>
      <p:bldP spid="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5128474" y="4149640"/>
            <a:ext cx="3134993" cy="85179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5128474" y="2368024"/>
            <a:ext cx="3134993" cy="703977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6860853" cy="492443"/>
          </a:xfrm>
        </p:spPr>
        <p:txBody>
          <a:bodyPr/>
          <a:lstStyle/>
          <a:p>
            <a:pPr eaLnBrk="1" hangingPunct="1"/>
            <a:r>
              <a:rPr lang="en-US"/>
              <a:t>The Intuition for constant redundancy  k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4380" y="3234908"/>
            <a:ext cx="337734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2084380" y="3782183"/>
            <a:ext cx="1275646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2084380" y="4329457"/>
            <a:ext cx="2229043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 rot="16200000">
            <a:off x="3087751" y="3326288"/>
            <a:ext cx="548640" cy="2555380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4380" y="3234908"/>
            <a:ext cx="2555596" cy="16433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29"/>
          <p:cNvSpPr>
            <a:spLocks noChangeArrowheads="1"/>
          </p:cNvSpPr>
          <p:nvPr/>
        </p:nvSpPr>
        <p:spPr bwMode="auto">
          <a:xfrm rot="16200000">
            <a:off x="3087750" y="2231541"/>
            <a:ext cx="548640" cy="255537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120" name="Rectangle 1418"/>
          <p:cNvSpPr>
            <a:spLocks noChangeArrowheads="1"/>
          </p:cNvSpPr>
          <p:nvPr/>
        </p:nvSpPr>
        <p:spPr bwMode="auto">
          <a:xfrm>
            <a:off x="2019385" y="4926020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0</a:t>
            </a:r>
          </a:p>
        </p:txBody>
      </p:sp>
      <p:sp>
        <p:nvSpPr>
          <p:cNvPr id="121" name="Rectangle 1418"/>
          <p:cNvSpPr>
            <a:spLocks noChangeArrowheads="1"/>
          </p:cNvSpPr>
          <p:nvPr/>
        </p:nvSpPr>
        <p:spPr bwMode="auto">
          <a:xfrm>
            <a:off x="4576561" y="4926020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1</a:t>
            </a:r>
          </a:p>
        </p:txBody>
      </p:sp>
      <p:sp>
        <p:nvSpPr>
          <p:cNvPr id="122" name="Rectangle 1417"/>
          <p:cNvSpPr>
            <a:spLocks noChangeArrowheads="1"/>
          </p:cNvSpPr>
          <p:nvPr/>
        </p:nvSpPr>
        <p:spPr bwMode="auto">
          <a:xfrm>
            <a:off x="2687420" y="6023679"/>
            <a:ext cx="2119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lang="en-GB" sz="20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 = 1-(1-0.5)</a:t>
            </a:r>
            <a:r>
              <a:rPr lang="en-GB" sz="2000" baseline="3000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=0.875</a:t>
            </a:r>
            <a:endParaRPr lang="en-GB" sz="2000" baseline="3000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25" name="Straight Arrow Connector 124"/>
          <p:cNvCxnSpPr/>
          <p:nvPr/>
        </p:nvCxnSpPr>
        <p:spPr bwMode="auto">
          <a:xfrm flipV="1">
            <a:off x="3841366" y="5254733"/>
            <a:ext cx="391782" cy="78062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Rectangle 1418"/>
          <p:cNvSpPr>
            <a:spLocks noChangeArrowheads="1"/>
          </p:cNvSpPr>
          <p:nvPr/>
        </p:nvSpPr>
        <p:spPr bwMode="auto">
          <a:xfrm>
            <a:off x="4171469" y="4874708"/>
            <a:ext cx="215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240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GB" sz="2400" baseline="-2500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endParaRPr lang="en-GB" sz="240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38" name="Rectangle 1418"/>
          <p:cNvSpPr>
            <a:spLocks noChangeArrowheads="1"/>
          </p:cNvSpPr>
          <p:nvPr/>
        </p:nvSpPr>
        <p:spPr bwMode="auto">
          <a:xfrm>
            <a:off x="1895891" y="4424313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1</a:t>
            </a:r>
          </a:p>
        </p:txBody>
      </p:sp>
      <p:sp>
        <p:nvSpPr>
          <p:cNvPr id="146" name="Rectangle 1418"/>
          <p:cNvSpPr>
            <a:spLocks noChangeArrowheads="1"/>
          </p:cNvSpPr>
          <p:nvPr/>
        </p:nvSpPr>
        <p:spPr bwMode="auto">
          <a:xfrm>
            <a:off x="1895891" y="3879727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2</a:t>
            </a:r>
          </a:p>
        </p:txBody>
      </p:sp>
      <p:sp>
        <p:nvSpPr>
          <p:cNvPr id="164" name="Rectangle 1418"/>
          <p:cNvSpPr>
            <a:spLocks noChangeArrowheads="1"/>
          </p:cNvSpPr>
          <p:nvPr/>
        </p:nvSpPr>
        <p:spPr bwMode="auto">
          <a:xfrm>
            <a:off x="1895891" y="3335140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3</a:t>
            </a:r>
          </a:p>
        </p:txBody>
      </p:sp>
      <p:sp>
        <p:nvSpPr>
          <p:cNvPr id="165" name="Rectangle 990"/>
          <p:cNvSpPr>
            <a:spLocks noChangeArrowheads="1"/>
          </p:cNvSpPr>
          <p:nvPr/>
        </p:nvSpPr>
        <p:spPr bwMode="auto">
          <a:xfrm>
            <a:off x="2828804" y="2804587"/>
            <a:ext cx="1066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k=const=3</a:t>
            </a:r>
          </a:p>
        </p:txBody>
      </p:sp>
      <p:sp>
        <p:nvSpPr>
          <p:cNvPr id="169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6" name="Rectangle 1417"/>
          <p:cNvSpPr>
            <a:spLocks noChangeArrowheads="1"/>
          </p:cNvSpPr>
          <p:nvPr/>
        </p:nvSpPr>
        <p:spPr bwMode="auto">
          <a:xfrm>
            <a:off x="4940300" y="1965504"/>
            <a:ext cx="1655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alibri"/>
                <a:cs typeface="Calibri"/>
              </a:rPr>
              <a:t>Unique recall</a:t>
            </a:r>
            <a:endParaRPr lang="en-GB" sz="2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Rectangle 990"/>
          <p:cNvSpPr>
            <a:spLocks noChangeArrowheads="1"/>
          </p:cNvSpPr>
          <p:nvPr/>
        </p:nvSpPr>
        <p:spPr bwMode="auto">
          <a:xfrm>
            <a:off x="2779718" y="3299575"/>
            <a:ext cx="302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US" sz="2400">
                <a:solidFill>
                  <a:srgbClr val="008000"/>
                </a:solidFill>
                <a:sym typeface="Symbol"/>
              </a:rPr>
              <a:t></a:t>
            </a:r>
            <a:r>
              <a:rPr lang="en-US" sz="2400" baseline="-25000">
                <a:solidFill>
                  <a:srgbClr val="008000"/>
                </a:solidFill>
                <a:effectLst/>
              </a:rPr>
              <a:t>2</a:t>
            </a:r>
            <a:endParaRPr lang="en-GB" sz="2400" baseline="-2500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9" name="Right Brace 28"/>
          <p:cNvSpPr/>
          <p:nvPr/>
        </p:nvSpPr>
        <p:spPr bwMode="auto">
          <a:xfrm rot="16200000">
            <a:off x="2825902" y="3239129"/>
            <a:ext cx="130337" cy="937912"/>
          </a:xfrm>
          <a:prstGeom prst="rightBrac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17"/>
          <p:cNvSpPr>
            <a:spLocks noChangeArrowheads="1"/>
          </p:cNvSpPr>
          <p:nvPr/>
        </p:nvSpPr>
        <p:spPr bwMode="auto">
          <a:xfrm>
            <a:off x="4940300" y="3720959"/>
            <a:ext cx="36374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alibri"/>
                <a:cs typeface="Calibri"/>
              </a:rPr>
              <a:t>Expected sample distribution</a:t>
            </a:r>
            <a:endParaRPr lang="en-GB" sz="2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Rectangle 1417"/>
          <p:cNvSpPr>
            <a:spLocks noChangeArrowheads="1"/>
          </p:cNvSpPr>
          <p:nvPr/>
        </p:nvSpPr>
        <p:spPr bwMode="auto">
          <a:xfrm>
            <a:off x="352824" y="5382295"/>
            <a:ext cx="3543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US" sz="2000">
                <a:solidFill>
                  <a:srgbClr val="0000FF"/>
                </a:solidFill>
                <a:sym typeface="Symbol"/>
              </a:rPr>
              <a:t></a:t>
            </a:r>
            <a:r>
              <a:rPr lang="en-GB" sz="2000" baseline="-2500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=(3 choose 2)0.5</a:t>
            </a:r>
            <a:r>
              <a:rPr lang="en-GB" sz="2000" baseline="3000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(1-0.5)</a:t>
            </a:r>
            <a:r>
              <a:rPr lang="en-GB" sz="2000" baseline="3000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=0.375</a:t>
            </a:r>
            <a:endParaRPr lang="en-GB" sz="2000" baseline="3000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 bwMode="auto">
          <a:xfrm flipV="1">
            <a:off x="2124706" y="3879728"/>
            <a:ext cx="770229" cy="15025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 1417"/>
          <p:cNvSpPr>
            <a:spLocks noChangeArrowheads="1"/>
          </p:cNvSpPr>
          <p:nvPr/>
        </p:nvSpPr>
        <p:spPr bwMode="auto">
          <a:xfrm>
            <a:off x="5128474" y="5047423"/>
            <a:ext cx="2857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 </a:t>
            </a:r>
            <a:r>
              <a:rPr lang="en-GB" sz="2400">
                <a:solidFill>
                  <a:srgbClr val="FF0000"/>
                </a:solidFill>
                <a:latin typeface="Calibri"/>
                <a:cs typeface="Calibri"/>
              </a:rPr>
              <a:t>Binomial distribution</a:t>
            </a:r>
            <a:endParaRPr lang="en-GB" sz="2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6" name="Rectangle 1417"/>
          <p:cNvSpPr>
            <a:spLocks noChangeArrowheads="1"/>
          </p:cNvSpPr>
          <p:nvPr/>
        </p:nvSpPr>
        <p:spPr bwMode="auto">
          <a:xfrm>
            <a:off x="5128474" y="3120168"/>
            <a:ext cx="3334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 Indep. </a:t>
            </a:r>
            <a:r>
              <a:rPr lang="en-GB" sz="2400">
                <a:solidFill>
                  <a:srgbClr val="FF0000"/>
                </a:solidFill>
                <a:latin typeface="Calibri"/>
                <a:cs typeface="Calibri"/>
              </a:rPr>
              <a:t>sampling with p=r</a:t>
            </a:r>
            <a:endParaRPr lang="en-GB" sz="280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610" y="2520952"/>
            <a:ext cx="23495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543" y="4201194"/>
            <a:ext cx="2705100" cy="7493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722932" y="1329862"/>
            <a:ext cx="475791" cy="461209"/>
            <a:chOff x="7485891" y="680934"/>
            <a:chExt cx="475791" cy="461209"/>
          </a:xfrm>
        </p:grpSpPr>
        <p:sp>
          <p:nvSpPr>
            <p:cNvPr id="46" name="Rectangle 1417"/>
            <p:cNvSpPr>
              <a:spLocks noChangeArrowheads="1"/>
            </p:cNvSpPr>
            <p:nvPr/>
          </p:nvSpPr>
          <p:spPr bwMode="auto">
            <a:xfrm>
              <a:off x="7562484" y="680934"/>
              <a:ext cx="3226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defRPr/>
              </a:pPr>
              <a:r>
                <a:rPr lang="en-GB" sz="2000">
                  <a:solidFill>
                    <a:srgbClr val="0000FF"/>
                  </a:solidFill>
                  <a:latin typeface="Calibri"/>
                  <a:cs typeface="Calibri"/>
                </a:rPr>
                <a:t>lim</a:t>
              </a:r>
              <a:endParaRPr lang="en-GB" sz="2000" baseline="-2500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Rectangle 1417"/>
            <p:cNvSpPr>
              <a:spLocks noChangeArrowheads="1"/>
            </p:cNvSpPr>
            <p:nvPr/>
          </p:nvSpPr>
          <p:spPr bwMode="auto">
            <a:xfrm>
              <a:off x="7485891" y="895922"/>
              <a:ext cx="47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defRPr/>
              </a:pPr>
              <a:r>
                <a:rPr lang="en-GB" sz="160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16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</a:t>
              </a:r>
              <a:r>
                <a:rPr lang="en-US" sz="1600">
                  <a:solidFill>
                    <a:srgbClr val="0000FF"/>
                  </a:solidFill>
                  <a:latin typeface="Calibri"/>
                  <a:cs typeface="Calibri"/>
                </a:rPr>
                <a:t>∞</a:t>
              </a:r>
              <a:endParaRPr lang="en-GB" sz="1600" baseline="-2500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8" name="Rectangle 1417"/>
          <p:cNvSpPr>
            <a:spLocks noChangeArrowheads="1"/>
          </p:cNvSpPr>
          <p:nvPr/>
        </p:nvSpPr>
        <p:spPr bwMode="auto">
          <a:xfrm>
            <a:off x="3641144" y="1314763"/>
            <a:ext cx="541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r=0.5</a:t>
            </a:r>
            <a:endParaRPr lang="en-GB" sz="20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4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4" grpId="0" animBg="1"/>
      <p:bldP spid="5" grpId="0" animBg="1"/>
      <p:bldP spid="122" grpId="0"/>
      <p:bldP spid="126" grpId="0"/>
      <p:bldP spid="28" grpId="0"/>
      <p:bldP spid="29" grpId="0" animBg="1"/>
      <p:bldP spid="30" grpId="0"/>
      <p:bldP spid="31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4994376" y="2227119"/>
            <a:ext cx="3947296" cy="88814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 bwMode="auto">
          <a:xfrm>
            <a:off x="4994376" y="1241771"/>
            <a:ext cx="3359194" cy="85179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84380" y="3782183"/>
            <a:ext cx="1275646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28" name="Titel 1"/>
          <p:cNvSpPr>
            <a:spLocks noGrp="1"/>
          </p:cNvSpPr>
          <p:nvPr>
            <p:ph type="title"/>
          </p:nvPr>
        </p:nvSpPr>
        <p:spPr>
          <a:xfrm>
            <a:off x="177801" y="13729"/>
            <a:ext cx="8745583" cy="492443"/>
          </a:xfrm>
        </p:spPr>
        <p:txBody>
          <a:bodyPr/>
          <a:lstStyle/>
          <a:p>
            <a:pPr eaLnBrk="1" hangingPunct="1"/>
            <a:r>
              <a:rPr lang="en-US"/>
              <a:t>The Intuition for arbitrary redundancy distributions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4380" y="3234908"/>
            <a:ext cx="337734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2084380" y="4329457"/>
            <a:ext cx="2229043" cy="5488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23091" y="4327456"/>
            <a:ext cx="658581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9756" y="3781018"/>
            <a:ext cx="35462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4639756" y="4329658"/>
            <a:ext cx="996315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006" y="4329658"/>
            <a:ext cx="1249615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03006" y="3780953"/>
            <a:ext cx="1152516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03006" y="3232448"/>
            <a:ext cx="840113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03006" y="2683943"/>
            <a:ext cx="447497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03006" y="2135438"/>
            <a:ext cx="13087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03006" y="1586458"/>
            <a:ext cx="36473" cy="5491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ine 1412"/>
          <p:cNvSpPr>
            <a:spLocks noChangeShapeType="1"/>
          </p:cNvSpPr>
          <p:nvPr/>
        </p:nvSpPr>
        <p:spPr bwMode="auto">
          <a:xfrm>
            <a:off x="803006" y="4878298"/>
            <a:ext cx="7114809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endParaRPr lang="en-US" sz="1800">
              <a:latin typeface="Calibri"/>
              <a:ea typeface="+mn-ea"/>
              <a:cs typeface="Calibri"/>
            </a:endParaRPr>
          </a:p>
        </p:txBody>
      </p:sp>
      <p:sp>
        <p:nvSpPr>
          <p:cNvPr id="60" name="Line 1414"/>
          <p:cNvSpPr>
            <a:spLocks noChangeShapeType="1"/>
          </p:cNvSpPr>
          <p:nvPr/>
        </p:nvSpPr>
        <p:spPr bwMode="auto">
          <a:xfrm rot="16200000">
            <a:off x="-1045523" y="3029768"/>
            <a:ext cx="369706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1600">
              <a:latin typeface="Calibri"/>
              <a:ea typeface="+mn-ea"/>
              <a:cs typeface="Calibri"/>
            </a:endParaRPr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 rot="16200000">
            <a:off x="3729932" y="1403947"/>
            <a:ext cx="548640" cy="6400062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92" name="Rectangle 990"/>
          <p:cNvSpPr>
            <a:spLocks noChangeArrowheads="1"/>
          </p:cNvSpPr>
          <p:nvPr/>
        </p:nvSpPr>
        <p:spPr bwMode="auto">
          <a:xfrm>
            <a:off x="3009518" y="2855386"/>
            <a:ext cx="705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Symbol" pitchFamily="18" charset="2"/>
              </a:rPr>
              <a:t>a</a:t>
            </a:r>
            <a:r>
              <a:rPr lang="en-GB" sz="2000" baseline="-25000">
                <a:latin typeface="Calibri"/>
                <a:cs typeface="Calibri"/>
              </a:rPr>
              <a:t>3</a:t>
            </a:r>
            <a:r>
              <a:rPr lang="en-GB" sz="2000">
                <a:latin typeface="Calibri"/>
                <a:cs typeface="Calibri"/>
              </a:rPr>
              <a:t>=0.4</a:t>
            </a:r>
          </a:p>
        </p:txBody>
      </p:sp>
      <p:sp>
        <p:nvSpPr>
          <p:cNvPr id="93" name="Rectangle 990"/>
          <p:cNvSpPr>
            <a:spLocks noChangeArrowheads="1"/>
          </p:cNvSpPr>
          <p:nvPr/>
        </p:nvSpPr>
        <p:spPr bwMode="auto">
          <a:xfrm>
            <a:off x="1064840" y="1181238"/>
            <a:ext cx="7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Symbol" pitchFamily="18" charset="2"/>
              </a:rPr>
              <a:t>a</a:t>
            </a:r>
            <a:r>
              <a:rPr lang="en-GB" sz="2000" baseline="-25000">
                <a:latin typeface="Calibri"/>
                <a:cs typeface="Calibri"/>
              </a:rPr>
              <a:t>6</a:t>
            </a:r>
            <a:r>
              <a:rPr lang="en-GB" sz="2000">
                <a:latin typeface="Calibri"/>
                <a:cs typeface="Calibri"/>
              </a:rPr>
              <a:t>= 0.2</a:t>
            </a:r>
          </a:p>
        </p:txBody>
      </p:sp>
      <p:sp>
        <p:nvSpPr>
          <p:cNvPr id="95" name="Rectangle 990"/>
          <p:cNvSpPr>
            <a:spLocks noChangeArrowheads="1"/>
          </p:cNvSpPr>
          <p:nvPr/>
        </p:nvSpPr>
        <p:spPr bwMode="auto">
          <a:xfrm>
            <a:off x="4911018" y="3406585"/>
            <a:ext cx="7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Symbol" pitchFamily="18" charset="2"/>
              </a:rPr>
              <a:t>a</a:t>
            </a:r>
            <a:r>
              <a:rPr lang="en-GB" sz="2000" baseline="-25000">
                <a:latin typeface="Calibri"/>
                <a:cs typeface="Calibri"/>
              </a:rPr>
              <a:t>2</a:t>
            </a:r>
            <a:r>
              <a:rPr lang="en-GB" sz="2000">
                <a:latin typeface="Calibri"/>
                <a:cs typeface="Calibri"/>
              </a:rPr>
              <a:t>= 0.2</a:t>
            </a:r>
          </a:p>
        </p:txBody>
      </p:sp>
      <p:sp>
        <p:nvSpPr>
          <p:cNvPr id="96" name="Rectangle 990"/>
          <p:cNvSpPr>
            <a:spLocks noChangeArrowheads="1"/>
          </p:cNvSpPr>
          <p:nvPr/>
        </p:nvSpPr>
        <p:spPr bwMode="auto">
          <a:xfrm>
            <a:off x="6185277" y="3964655"/>
            <a:ext cx="7589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Symbol" pitchFamily="18" charset="2"/>
              </a:rPr>
              <a:t>a</a:t>
            </a:r>
            <a:r>
              <a:rPr lang="en-GB" sz="2000" baseline="-25000">
                <a:latin typeface="Calibri"/>
                <a:cs typeface="Calibri"/>
              </a:rPr>
              <a:t>1</a:t>
            </a:r>
            <a:r>
              <a:rPr lang="en-GB" sz="2000">
                <a:latin typeface="Calibri"/>
                <a:cs typeface="Calibri"/>
              </a:rPr>
              <a:t>= 0.2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4380" y="3234908"/>
            <a:ext cx="2555596" cy="16433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923091" y="4327456"/>
            <a:ext cx="1280160" cy="5486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639756" y="3781018"/>
            <a:ext cx="1280160" cy="109728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04220" y="1586458"/>
            <a:ext cx="1280160" cy="329184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29"/>
          <p:cNvSpPr>
            <a:spLocks noChangeArrowheads="1"/>
          </p:cNvSpPr>
          <p:nvPr/>
        </p:nvSpPr>
        <p:spPr bwMode="auto">
          <a:xfrm rot="16200000">
            <a:off x="2447669" y="1591461"/>
            <a:ext cx="548640" cy="383553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105" name="Rectangle 29"/>
          <p:cNvSpPr>
            <a:spLocks noChangeArrowheads="1"/>
          </p:cNvSpPr>
          <p:nvPr/>
        </p:nvSpPr>
        <p:spPr bwMode="auto">
          <a:xfrm rot="16200000">
            <a:off x="1169981" y="1785133"/>
            <a:ext cx="548640" cy="1280159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de-AT" sz="1400">
              <a:latin typeface="+mj-lt"/>
              <a:ea typeface="+mn-ea"/>
            </a:endParaRPr>
          </a:p>
        </p:txBody>
      </p:sp>
      <p:sp>
        <p:nvSpPr>
          <p:cNvPr id="32" name="Rectangle 1418"/>
          <p:cNvSpPr>
            <a:spLocks noChangeArrowheads="1"/>
          </p:cNvSpPr>
          <p:nvPr/>
        </p:nvSpPr>
        <p:spPr bwMode="auto">
          <a:xfrm>
            <a:off x="570603" y="4424313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1</a:t>
            </a:r>
          </a:p>
        </p:txBody>
      </p:sp>
      <p:sp>
        <p:nvSpPr>
          <p:cNvPr id="33" name="Rectangle 1418"/>
          <p:cNvSpPr>
            <a:spLocks noChangeArrowheads="1"/>
          </p:cNvSpPr>
          <p:nvPr/>
        </p:nvSpPr>
        <p:spPr bwMode="auto">
          <a:xfrm>
            <a:off x="570603" y="3879727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2</a:t>
            </a:r>
          </a:p>
        </p:txBody>
      </p:sp>
      <p:sp>
        <p:nvSpPr>
          <p:cNvPr id="34" name="Rectangle 1418"/>
          <p:cNvSpPr>
            <a:spLocks noChangeArrowheads="1"/>
          </p:cNvSpPr>
          <p:nvPr/>
        </p:nvSpPr>
        <p:spPr bwMode="auto">
          <a:xfrm>
            <a:off x="570603" y="3335140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3</a:t>
            </a:r>
          </a:p>
        </p:txBody>
      </p:sp>
      <p:sp>
        <p:nvSpPr>
          <p:cNvPr id="35" name="Rectangle 1418"/>
          <p:cNvSpPr>
            <a:spLocks noChangeArrowheads="1"/>
          </p:cNvSpPr>
          <p:nvPr/>
        </p:nvSpPr>
        <p:spPr bwMode="auto">
          <a:xfrm>
            <a:off x="570603" y="2245966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5</a:t>
            </a:r>
          </a:p>
        </p:txBody>
      </p:sp>
      <p:sp>
        <p:nvSpPr>
          <p:cNvPr id="36" name="Rectangle 1418"/>
          <p:cNvSpPr>
            <a:spLocks noChangeArrowheads="1"/>
          </p:cNvSpPr>
          <p:nvPr/>
        </p:nvSpPr>
        <p:spPr bwMode="auto">
          <a:xfrm>
            <a:off x="570603" y="1701379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6</a:t>
            </a:r>
          </a:p>
        </p:txBody>
      </p:sp>
      <p:sp>
        <p:nvSpPr>
          <p:cNvPr id="37" name="Rectangle 1418"/>
          <p:cNvSpPr>
            <a:spLocks noChangeArrowheads="1"/>
          </p:cNvSpPr>
          <p:nvPr/>
        </p:nvSpPr>
        <p:spPr bwMode="auto">
          <a:xfrm>
            <a:off x="570603" y="2790553"/>
            <a:ext cx="12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4</a:t>
            </a:r>
          </a:p>
        </p:txBody>
      </p:sp>
      <p:sp>
        <p:nvSpPr>
          <p:cNvPr id="38" name="Rectangle 1417"/>
          <p:cNvSpPr>
            <a:spLocks noChangeArrowheads="1"/>
          </p:cNvSpPr>
          <p:nvPr/>
        </p:nvSpPr>
        <p:spPr bwMode="auto">
          <a:xfrm>
            <a:off x="177800" y="847502"/>
            <a:ext cx="1777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latin typeface="Calibri"/>
                <a:cs typeface="Calibri"/>
              </a:rPr>
              <a:t>Redundancy  k</a:t>
            </a:r>
            <a:endParaRPr lang="en-GB" sz="2000" baseline="-25000">
              <a:latin typeface="Calibri"/>
              <a:cs typeface="Calibri"/>
            </a:endParaRPr>
          </a:p>
        </p:txBody>
      </p:sp>
      <p:sp>
        <p:nvSpPr>
          <p:cNvPr id="39" name="Rectangle 1418"/>
          <p:cNvSpPr>
            <a:spLocks noChangeArrowheads="1"/>
          </p:cNvSpPr>
          <p:nvPr/>
        </p:nvSpPr>
        <p:spPr bwMode="auto">
          <a:xfrm>
            <a:off x="1938252" y="4926020"/>
            <a:ext cx="292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0.2</a:t>
            </a:r>
          </a:p>
        </p:txBody>
      </p:sp>
      <p:sp>
        <p:nvSpPr>
          <p:cNvPr id="40" name="Rectangle 1418"/>
          <p:cNvSpPr>
            <a:spLocks noChangeArrowheads="1"/>
          </p:cNvSpPr>
          <p:nvPr/>
        </p:nvSpPr>
        <p:spPr bwMode="auto">
          <a:xfrm>
            <a:off x="4495428" y="4926020"/>
            <a:ext cx="292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0.6</a:t>
            </a:r>
          </a:p>
        </p:txBody>
      </p:sp>
      <p:sp>
        <p:nvSpPr>
          <p:cNvPr id="41" name="Rectangle 1418"/>
          <p:cNvSpPr>
            <a:spLocks noChangeArrowheads="1"/>
          </p:cNvSpPr>
          <p:nvPr/>
        </p:nvSpPr>
        <p:spPr bwMode="auto">
          <a:xfrm>
            <a:off x="745724" y="4926020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0</a:t>
            </a:r>
          </a:p>
        </p:txBody>
      </p:sp>
      <p:sp>
        <p:nvSpPr>
          <p:cNvPr id="42" name="Rectangle 1418"/>
          <p:cNvSpPr>
            <a:spLocks noChangeArrowheads="1"/>
          </p:cNvSpPr>
          <p:nvPr/>
        </p:nvSpPr>
        <p:spPr bwMode="auto">
          <a:xfrm>
            <a:off x="5772439" y="4926020"/>
            <a:ext cx="29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0.8</a:t>
            </a:r>
          </a:p>
        </p:txBody>
      </p:sp>
      <p:sp>
        <p:nvSpPr>
          <p:cNvPr id="43" name="Rectangle 1418"/>
          <p:cNvSpPr>
            <a:spLocks noChangeArrowheads="1"/>
          </p:cNvSpPr>
          <p:nvPr/>
        </p:nvSpPr>
        <p:spPr bwMode="auto">
          <a:xfrm>
            <a:off x="7144754" y="4926020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2656912" eaLnBrk="0" hangingPunct="0">
              <a:spcAft>
                <a:spcPct val="20000"/>
              </a:spcAft>
              <a:defRPr/>
            </a:pPr>
            <a:r>
              <a:rPr lang="en-GB" sz="1800">
                <a:latin typeface="Calibri"/>
                <a:cs typeface="Calibri"/>
              </a:rPr>
              <a:t>1</a:t>
            </a:r>
          </a:p>
        </p:txBody>
      </p:sp>
      <p:sp>
        <p:nvSpPr>
          <p:cNvPr id="47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0" name="Rectangle 1417"/>
          <p:cNvSpPr>
            <a:spLocks noChangeArrowheads="1"/>
          </p:cNvSpPr>
          <p:nvPr/>
        </p:nvSpPr>
        <p:spPr bwMode="auto">
          <a:xfrm>
            <a:off x="374493" y="5430317"/>
            <a:ext cx="70289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  </a:t>
            </a:r>
            <a:r>
              <a:rPr lang="en-GB" sz="180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1-(1-r)</a:t>
            </a:r>
            <a:r>
              <a:rPr lang="en-GB" sz="1800" baseline="3000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 + </a:t>
            </a:r>
            <a:r>
              <a:rPr lang="en-GB" sz="180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1-(1-r)</a:t>
            </a:r>
            <a:r>
              <a:rPr lang="en-GB" sz="1800" baseline="3000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                       + </a:t>
            </a:r>
            <a:r>
              <a:rPr lang="en-GB" sz="180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1-(1-r)</a:t>
            </a:r>
            <a:r>
              <a:rPr lang="en-GB" sz="1800" baseline="3000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+ </a:t>
            </a:r>
            <a:r>
              <a:rPr lang="en-GB" sz="180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[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1-(1-r)</a:t>
            </a:r>
            <a:r>
              <a:rPr lang="en-GB" sz="1800" baseline="3000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]</a:t>
            </a:r>
            <a:endParaRPr lang="en-GB" sz="1800" baseline="30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6" name="Rectangle 1417"/>
          <p:cNvSpPr>
            <a:spLocks noChangeArrowheads="1"/>
          </p:cNvSpPr>
          <p:nvPr/>
        </p:nvSpPr>
        <p:spPr bwMode="auto">
          <a:xfrm>
            <a:off x="5008032" y="776463"/>
            <a:ext cx="2341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400">
                <a:solidFill>
                  <a:srgbClr val="FF0000"/>
                </a:solidFill>
                <a:latin typeface="Calibri"/>
                <a:cs typeface="Calibri"/>
              </a:rPr>
              <a:t>Stratified sampling</a:t>
            </a:r>
            <a:endParaRPr lang="en-GB" sz="28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722932" y="1329862"/>
            <a:ext cx="475791" cy="461209"/>
            <a:chOff x="7485891" y="680934"/>
            <a:chExt cx="475791" cy="461209"/>
          </a:xfrm>
        </p:grpSpPr>
        <p:sp>
          <p:nvSpPr>
            <p:cNvPr id="49" name="Rectangle 1417"/>
            <p:cNvSpPr>
              <a:spLocks noChangeArrowheads="1"/>
            </p:cNvSpPr>
            <p:nvPr/>
          </p:nvSpPr>
          <p:spPr bwMode="auto">
            <a:xfrm>
              <a:off x="7562484" y="680934"/>
              <a:ext cx="3226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defRPr/>
              </a:pPr>
              <a:r>
                <a:rPr lang="en-GB" sz="2000">
                  <a:solidFill>
                    <a:srgbClr val="0000FF"/>
                  </a:solidFill>
                  <a:latin typeface="Calibri"/>
                  <a:cs typeface="Calibri"/>
                </a:rPr>
                <a:t>lim</a:t>
              </a:r>
              <a:endParaRPr lang="en-GB" sz="2000" baseline="-2500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Rectangle 1417"/>
            <p:cNvSpPr>
              <a:spLocks noChangeArrowheads="1"/>
            </p:cNvSpPr>
            <p:nvPr/>
          </p:nvSpPr>
          <p:spPr bwMode="auto">
            <a:xfrm>
              <a:off x="7485891" y="895922"/>
              <a:ext cx="4757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2656912" eaLnBrk="0" hangingPunct="0">
                <a:spcAft>
                  <a:spcPct val="20000"/>
                </a:spcAft>
                <a:defRPr/>
              </a:pPr>
              <a:r>
                <a:rPr lang="en-GB" sz="160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16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</a:t>
              </a:r>
              <a:r>
                <a:rPr lang="en-US" sz="1600">
                  <a:solidFill>
                    <a:srgbClr val="0000FF"/>
                  </a:solidFill>
                  <a:latin typeface="Calibri"/>
                  <a:cs typeface="Calibri"/>
                </a:rPr>
                <a:t>∞</a:t>
              </a:r>
              <a:endParaRPr lang="en-GB" sz="1600" baseline="-2500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2" name="Rectangle 1417"/>
          <p:cNvSpPr>
            <a:spLocks noChangeArrowheads="1"/>
          </p:cNvSpPr>
          <p:nvPr/>
        </p:nvSpPr>
        <p:spPr bwMode="auto">
          <a:xfrm>
            <a:off x="3641144" y="1314763"/>
            <a:ext cx="541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2000">
                <a:solidFill>
                  <a:srgbClr val="0000FF"/>
                </a:solidFill>
                <a:latin typeface="Calibri"/>
                <a:cs typeface="Calibri"/>
              </a:rPr>
              <a:t>r=0.5</a:t>
            </a:r>
            <a:endParaRPr lang="en-GB" sz="20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80" y="1368697"/>
            <a:ext cx="3124200" cy="67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80" y="2263696"/>
            <a:ext cx="3733754" cy="802383"/>
          </a:xfrm>
          <a:prstGeom prst="rect">
            <a:avLst/>
          </a:prstGeom>
        </p:spPr>
      </p:pic>
      <p:sp>
        <p:nvSpPr>
          <p:cNvPr id="56" name="Up Arrow 55"/>
          <p:cNvSpPr/>
          <p:nvPr/>
        </p:nvSpPr>
        <p:spPr>
          <a:xfrm rot="5400000">
            <a:off x="1285397" y="3483043"/>
            <a:ext cx="188511" cy="1151736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 rot="5400000">
            <a:off x="2636707" y="3429850"/>
            <a:ext cx="188511" cy="1258126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 rot="5400000">
            <a:off x="4729750" y="3874887"/>
            <a:ext cx="188510" cy="368054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990"/>
          <p:cNvSpPr>
            <a:spLocks noChangeArrowheads="1"/>
          </p:cNvSpPr>
          <p:nvPr/>
        </p:nvSpPr>
        <p:spPr bwMode="auto">
          <a:xfrm>
            <a:off x="150832" y="3798045"/>
            <a:ext cx="325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US" sz="2400">
                <a:solidFill>
                  <a:srgbClr val="008000"/>
                </a:solidFill>
                <a:sym typeface="Symbol"/>
              </a:rPr>
              <a:t></a:t>
            </a:r>
            <a:r>
              <a:rPr lang="en-US" sz="2400" baseline="-25000">
                <a:solidFill>
                  <a:srgbClr val="008000"/>
                </a:solidFill>
                <a:effectLst/>
              </a:rPr>
              <a:t>2</a:t>
            </a:r>
            <a:endParaRPr lang="en-GB" sz="2400" baseline="-2500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2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7" grpId="0" animBg="1"/>
      <p:bldP spid="58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_Evolution_of_Example_Distribution_inkl_Comb_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0" y="832417"/>
            <a:ext cx="3579268" cy="2475778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6584134" cy="492443"/>
          </a:xfrm>
        </p:spPr>
        <p:txBody>
          <a:bodyPr/>
          <a:lstStyle/>
          <a:p>
            <a:pPr eaLnBrk="1" hangingPunct="1"/>
            <a:r>
              <a:rPr lang="en-US" smtClean="0"/>
              <a:t>A horizontal Perspective for Sampling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853534" y="6594475"/>
            <a:ext cx="211095" cy="215444"/>
          </a:xfrm>
          <a:noFill/>
        </p:spPr>
        <p:txBody>
          <a:bodyPr/>
          <a:lstStyle/>
          <a:p>
            <a:fld id="{92C49696-6A8A-402F-B509-39A084CF48C2}" type="slidenum">
              <a:rPr lang="de-DE" smtClean="0"/>
              <a:pPr/>
              <a:t>9</a:t>
            </a:fld>
            <a:endParaRPr lang="de-DE" smtClean="0"/>
          </a:p>
        </p:txBody>
      </p:sp>
      <p:pic>
        <p:nvPicPr>
          <p:cNvPr id="3" name="Picture 2" descr="Fig_Evolution_of_Example_Distribution_inkl_Comb_2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7" y="817310"/>
            <a:ext cx="3368806" cy="2255387"/>
          </a:xfrm>
          <a:prstGeom prst="rect">
            <a:avLst/>
          </a:prstGeom>
        </p:spPr>
      </p:pic>
      <p:pic>
        <p:nvPicPr>
          <p:cNvPr id="4" name="Picture 3" descr="Fig_Evolution_of_Example_Distribution_inkl_Comb_10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1" y="3503877"/>
            <a:ext cx="3368806" cy="2255387"/>
          </a:xfrm>
          <a:prstGeom prst="rect">
            <a:avLst/>
          </a:prstGeom>
        </p:spPr>
      </p:pic>
      <p:pic>
        <p:nvPicPr>
          <p:cNvPr id="9" name="Picture 8" descr="Fig_Evolution_of_Example_Distribution_inkl_Comb_100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7" y="3503877"/>
            <a:ext cx="3368806" cy="2255387"/>
          </a:xfrm>
          <a:prstGeom prst="rect">
            <a:avLst/>
          </a:prstGeom>
        </p:spPr>
      </p:pic>
      <p:sp>
        <p:nvSpPr>
          <p:cNvPr id="12" name="Rectangle 1417"/>
          <p:cNvSpPr>
            <a:spLocks noChangeArrowheads="1"/>
          </p:cNvSpPr>
          <p:nvPr/>
        </p:nvSpPr>
        <p:spPr bwMode="auto">
          <a:xfrm>
            <a:off x="3710610" y="3036276"/>
            <a:ext cx="4233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=5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092328" y="1656267"/>
            <a:ext cx="895221" cy="787375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6002889" y="4134704"/>
            <a:ext cx="188511" cy="2503841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1417"/>
          <p:cNvSpPr>
            <a:spLocks noChangeArrowheads="1"/>
          </p:cNvSpPr>
          <p:nvPr/>
        </p:nvSpPr>
        <p:spPr bwMode="auto">
          <a:xfrm>
            <a:off x="7788945" y="3036276"/>
            <a:ext cx="540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=20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2" name="Rectangle 1417"/>
          <p:cNvSpPr>
            <a:spLocks noChangeArrowheads="1"/>
          </p:cNvSpPr>
          <p:nvPr/>
        </p:nvSpPr>
        <p:spPr bwMode="auto">
          <a:xfrm>
            <a:off x="3738550" y="5721601"/>
            <a:ext cx="6573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=100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3" name="Rectangle 1417"/>
          <p:cNvSpPr>
            <a:spLocks noChangeArrowheads="1"/>
          </p:cNvSpPr>
          <p:nvPr/>
        </p:nvSpPr>
        <p:spPr bwMode="auto">
          <a:xfrm>
            <a:off x="7791485" y="5721601"/>
            <a:ext cx="774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=1000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4" name="Rectangle 990"/>
          <p:cNvSpPr>
            <a:spLocks noChangeArrowheads="1"/>
          </p:cNvSpPr>
          <p:nvPr/>
        </p:nvSpPr>
        <p:spPr bwMode="auto">
          <a:xfrm>
            <a:off x="6313904" y="3875460"/>
            <a:ext cx="1810141" cy="4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1800">
                <a:solidFill>
                  <a:srgbClr val="008000"/>
                </a:solidFill>
                <a:latin typeface="Calibri"/>
                <a:cs typeface="Calibri"/>
              </a:rPr>
              <a:t>H</a:t>
            </a:r>
            <a:r>
              <a:rPr lang="en-GB" sz="1800">
                <a:solidFill>
                  <a:srgbClr val="008000"/>
                </a:solidFill>
                <a:latin typeface="Calibri"/>
                <a:ea typeface="+mn-ea"/>
                <a:cs typeface="Calibri"/>
              </a:rPr>
              <a:t>orizontal layer of </a:t>
            </a:r>
            <a:br>
              <a:rPr lang="en-GB" sz="1800">
                <a:solidFill>
                  <a:srgbClr val="008000"/>
                </a:solidFill>
                <a:latin typeface="Calibri"/>
                <a:ea typeface="+mn-ea"/>
                <a:cs typeface="Calibri"/>
              </a:rPr>
            </a:br>
            <a:r>
              <a:rPr lang="en-GB" sz="1800">
                <a:solidFill>
                  <a:srgbClr val="008000"/>
                </a:solidFill>
                <a:latin typeface="Calibri"/>
                <a:ea typeface="+mn-ea"/>
                <a:cs typeface="Calibri"/>
              </a:rPr>
              <a:t>redundancy</a:t>
            </a:r>
            <a:r>
              <a:rPr lang="en-GB" sz="180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1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</a:t>
            </a:r>
            <a:r>
              <a:rPr lang="en-GB" sz="1800" baseline="-2500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1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=0.8</a:t>
            </a:r>
            <a:r>
              <a:rPr lang="en-US" sz="1800">
                <a:effectLst/>
              </a:rPr>
              <a:t> </a:t>
            </a:r>
            <a:endParaRPr lang="en-GB" sz="1800" baseline="-25000">
              <a:solidFill>
                <a:srgbClr val="008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590422" y="4378514"/>
            <a:ext cx="622300" cy="1011055"/>
          </a:xfrm>
          <a:custGeom>
            <a:avLst/>
            <a:gdLst>
              <a:gd name="connsiteX0" fmla="*/ 0 w 622300"/>
              <a:gd name="connsiteY0" fmla="*/ 736600 h 736600"/>
              <a:gd name="connsiteX1" fmla="*/ 520700 w 622300"/>
              <a:gd name="connsiteY1" fmla="*/ 4191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68300 w 622300"/>
              <a:gd name="connsiteY1" fmla="*/ 4318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533400 w 622300"/>
              <a:gd name="connsiteY2" fmla="*/ 190500 h 736600"/>
              <a:gd name="connsiteX3" fmla="*/ 622300 w 622300"/>
              <a:gd name="connsiteY3" fmla="*/ 0 h 736600"/>
              <a:gd name="connsiteX0" fmla="*/ 0 w 622300"/>
              <a:gd name="connsiteY0" fmla="*/ 736600 h 736600"/>
              <a:gd name="connsiteX1" fmla="*/ 304800 w 622300"/>
              <a:gd name="connsiteY1" fmla="*/ 495300 h 736600"/>
              <a:gd name="connsiteX2" fmla="*/ 488950 w 622300"/>
              <a:gd name="connsiteY2" fmla="*/ 190500 h 736600"/>
              <a:gd name="connsiteX3" fmla="*/ 622300 w 622300"/>
              <a:gd name="connsiteY3" fmla="*/ 0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736600">
                <a:moveTo>
                  <a:pt x="0" y="736600"/>
                </a:moveTo>
                <a:cubicBezTo>
                  <a:pt x="215900" y="623358"/>
                  <a:pt x="223308" y="586317"/>
                  <a:pt x="304800" y="495300"/>
                </a:cubicBezTo>
                <a:cubicBezTo>
                  <a:pt x="386292" y="404283"/>
                  <a:pt x="436033" y="273050"/>
                  <a:pt x="488950" y="190500"/>
                </a:cubicBezTo>
                <a:cubicBezTo>
                  <a:pt x="541867" y="107950"/>
                  <a:pt x="622300" y="0"/>
                  <a:pt x="622300" y="0"/>
                </a:cubicBezTo>
              </a:path>
            </a:pathLst>
          </a:custGeom>
          <a:ln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1057407" y="1931738"/>
            <a:ext cx="188511" cy="951699"/>
          </a:xfrm>
          <a:prstGeom prst="upArrow">
            <a:avLst>
              <a:gd name="adj1" fmla="val 63043"/>
              <a:gd name="adj2" fmla="val 82609"/>
            </a:avLst>
          </a:prstGeom>
          <a:solidFill>
            <a:srgbClr val="FF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990"/>
          <p:cNvSpPr>
            <a:spLocks noChangeArrowheads="1"/>
          </p:cNvSpPr>
          <p:nvPr/>
        </p:nvSpPr>
        <p:spPr bwMode="auto">
          <a:xfrm>
            <a:off x="1704169" y="1123044"/>
            <a:ext cx="1633635" cy="53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>
            <a:spAutoFit/>
          </a:bodyPr>
          <a:lstStyle/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180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GB" sz="18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xpected sample</a:t>
            </a:r>
          </a:p>
          <a:p>
            <a:pPr defTabSz="2656912" eaLnBrk="0" hangingPunct="0">
              <a:lnSpc>
                <a:spcPct val="85000"/>
              </a:lnSpc>
              <a:spcAft>
                <a:spcPct val="20000"/>
              </a:spcAft>
              <a:defRPr/>
            </a:pPr>
            <a:r>
              <a:rPr lang="en-GB" sz="180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redundancy  </a:t>
            </a:r>
            <a:r>
              <a:rPr lang="en-GB" sz="180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k</a:t>
            </a:r>
            <a:r>
              <a:rPr lang="en-GB" sz="1800" baseline="-25000">
                <a:solidFill>
                  <a:srgbClr val="0000FF"/>
                </a:solidFill>
                <a:latin typeface="Calibri"/>
                <a:ea typeface="+mn-ea"/>
                <a:cs typeface="Calibri"/>
              </a:rPr>
              <a:t>1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=3</a:t>
            </a:r>
            <a:endParaRPr lang="en-GB" sz="1800" baseline="-2500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98084" y="1378944"/>
            <a:ext cx="140516" cy="45718"/>
            <a:chOff x="3487317" y="948271"/>
            <a:chExt cx="480745" cy="165770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3713652" y="948271"/>
              <a:ext cx="254410" cy="16086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3487317" y="953174"/>
              <a:ext cx="254408" cy="16086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8" name="Rectangle 1417"/>
          <p:cNvSpPr>
            <a:spLocks noChangeArrowheads="1"/>
          </p:cNvSpPr>
          <p:nvPr/>
        </p:nvSpPr>
        <p:spPr bwMode="auto">
          <a:xfrm>
            <a:off x="7841619" y="221911"/>
            <a:ext cx="4877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r=0.5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2" name="Rectangle 1417"/>
          <p:cNvSpPr>
            <a:spLocks noChangeArrowheads="1"/>
          </p:cNvSpPr>
          <p:nvPr/>
        </p:nvSpPr>
        <p:spPr bwMode="auto">
          <a:xfrm>
            <a:off x="7027855" y="5909260"/>
            <a:ext cx="6680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2656912" eaLnBrk="0" hangingPunct="0">
              <a:spcAft>
                <a:spcPct val="20000"/>
              </a:spcAft>
              <a:defRPr/>
            </a:pP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lang="en-GB" sz="1800" baseline="-2500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GB" sz="1800">
                <a:solidFill>
                  <a:srgbClr val="0000FF"/>
                </a:solidFill>
                <a:latin typeface="Calibri"/>
                <a:cs typeface="Calibri"/>
              </a:rPr>
              <a:t>=800</a:t>
            </a:r>
            <a:endParaRPr lang="en-GB" sz="1800" baseline="-2500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11099" y="5909760"/>
            <a:ext cx="140516" cy="45718"/>
            <a:chOff x="3487317" y="948271"/>
            <a:chExt cx="480745" cy="165770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713652" y="948271"/>
              <a:ext cx="254410" cy="16086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3487317" y="953174"/>
              <a:ext cx="254408" cy="16086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5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21.125"/>
  <p:tag name="LLEFT" val=" 76.375"/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121.125"/>
  <p:tag name="LLEFT" val=" 76.375"/>
  <p:tag name="NAME" val="SingleBoatShape"/>
</p:tagLst>
</file>

<file path=ppt/theme/theme1.xml><?xml version="1.0" encoding="utf-8"?>
<a:theme xmlns:a="http://schemas.openxmlformats.org/drawingml/2006/main" name="WolfDesign3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676767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6600FF"/>
      </a:accent6>
      <a:hlink>
        <a:srgbClr val="000000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143525</TotalTime>
  <Words>1321</Words>
  <Application>Microsoft Macintosh PowerPoint</Application>
  <PresentationFormat>Letter Paper (8.5x11 in)</PresentationFormat>
  <Paragraphs>363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WolfDesign3</vt:lpstr>
      <vt:lpstr>Rules of Thumb  for Information Acquisition from Large and Redundant Data</vt:lpstr>
      <vt:lpstr>Information Acquisition from Redundant Data</vt:lpstr>
      <vt:lpstr>Information Acquisition from Redundant Data</vt:lpstr>
      <vt:lpstr>Outline</vt:lpstr>
      <vt:lpstr>A Simple Balls-and-Urn Sampling Model</vt:lpstr>
      <vt:lpstr>A model for sampling in the Limit of large data sets</vt:lpstr>
      <vt:lpstr>The Intuition for constant redundancy  k</vt:lpstr>
      <vt:lpstr>The Intuition for arbitrary redundancy distributions</vt:lpstr>
      <vt:lpstr>A horizontal Perspective for Sampling</vt:lpstr>
      <vt:lpstr>Unique Recall for arbitrary redundancy distributions</vt:lpstr>
      <vt:lpstr>Outline</vt:lpstr>
      <vt:lpstr>Three formulations of Power law distributions</vt:lpstr>
      <vt:lpstr>Unique Recall with Power laws</vt:lpstr>
      <vt:lpstr>Unique Recall with Power laws</vt:lpstr>
      <vt:lpstr>Invariants under Sampling</vt:lpstr>
      <vt:lpstr>Invariant is a power-law! Hence, the tail of all power laws remains invariant under sampling</vt:lpstr>
      <vt:lpstr>Also, the power law tail breaks in</vt:lpstr>
      <vt:lpstr>Outline</vt:lpstr>
      <vt:lpstr>Sampling from Real Data</vt:lpstr>
      <vt:lpstr>Theory on Sampling from Power-Laws</vt:lpstr>
      <vt:lpstr>Some other related work</vt:lpstr>
      <vt:lpstr>Summary 1/2</vt:lpstr>
      <vt:lpstr>Summary 2/2</vt:lpstr>
      <vt:lpstr>PowerPoint Presentation</vt:lpstr>
      <vt:lpstr>Geometric interpretation of k(, k, r)</vt:lpstr>
      <vt:lpstr>Information Acquisition from Redundant Data</vt:lpstr>
    </vt:vector>
  </TitlesOfParts>
  <Manager/>
  <Company/>
  <LinksUpToDate>false</LinksUpToDate>
  <SharedDoc>false</SharedDoc>
  <HyperlinkBase>http://gatterbauer.name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Thumb for Information Acquisition from Large and Redundant Data</dc:title>
  <dc:subject/>
  <dc:creator>Wolfgang Gatterbauer</dc:creator>
  <cp:keywords>Recall, Sampling without replacement, Power laws, Zipf distribution</cp:keywords>
  <dc:description/>
  <cp:lastModifiedBy>wolf</cp:lastModifiedBy>
  <cp:revision>1764</cp:revision>
  <cp:lastPrinted>2011-04-15T01:25:29Z</cp:lastPrinted>
  <dcterms:created xsi:type="dcterms:W3CDTF">2010-04-07T23:07:54Z</dcterms:created>
  <dcterms:modified xsi:type="dcterms:W3CDTF">2011-07-09T18:05:53Z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