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8" r:id="rId1"/>
  </p:sldMasterIdLst>
  <p:notesMasterIdLst>
    <p:notesMasterId r:id="rId20"/>
  </p:notesMasterIdLst>
  <p:sldIdLst>
    <p:sldId id="256" r:id="rId2"/>
    <p:sldId id="309" r:id="rId3"/>
    <p:sldId id="313" r:id="rId4"/>
    <p:sldId id="314" r:id="rId5"/>
    <p:sldId id="315" r:id="rId6"/>
    <p:sldId id="311" r:id="rId7"/>
    <p:sldId id="264" r:id="rId8"/>
    <p:sldId id="296" r:id="rId9"/>
    <p:sldId id="269" r:id="rId10"/>
    <p:sldId id="297" r:id="rId11"/>
    <p:sldId id="271" r:id="rId12"/>
    <p:sldId id="305" r:id="rId13"/>
    <p:sldId id="306" r:id="rId14"/>
    <p:sldId id="307" r:id="rId15"/>
    <p:sldId id="308" r:id="rId16"/>
    <p:sldId id="277" r:id="rId17"/>
    <p:sldId id="303" r:id="rId18"/>
    <p:sldId id="28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CD5"/>
    <a:srgbClr val="FDB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81"/>
    <p:restoredTop sz="94626"/>
  </p:normalViewPr>
  <p:slideViewPr>
    <p:cSldViewPr snapToGrid="0" snapToObjects="1">
      <p:cViewPr varScale="1">
        <p:scale>
          <a:sx n="116" d="100"/>
          <a:sy n="116" d="100"/>
        </p:scale>
        <p:origin x="5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92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C1B50-96CB-FE4C-BBF5-E38B52EAB101}" type="datetimeFigureOut">
              <a:rPr lang="en-US" smtClean="0"/>
              <a:t>6/13/20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635F8-2AE6-384F-B6EC-58BE48C8F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22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635F8-2AE6-384F-B6EC-58BE48C8FA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73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635F8-2AE6-384F-B6EC-58BE48C8FA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78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635F8-2AE6-384F-B6EC-58BE48C8FA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1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635F8-2AE6-384F-B6EC-58BE48C8FA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83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635F8-2AE6-384F-B6EC-58BE48C8FA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70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FD69-CF0C-5B40-AABE-FACEFF9BBCC0}" type="datetime1">
              <a:rPr lang="en-US" smtClean="0"/>
              <a:t>6/13/20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3BB2-6234-1542-8267-46A913418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23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0C8D-D6F4-4543-AEB8-A2F7333B96C3}" type="datetime1">
              <a:rPr lang="en-US" smtClean="0"/>
              <a:t>6/13/20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3BB2-6234-1542-8267-46A913418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6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CD36-C796-6F43-B75C-1BED9C25D41F}" type="datetime1">
              <a:rPr lang="en-US" smtClean="0"/>
              <a:t>6/13/20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3BB2-6234-1542-8267-46A913418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14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AA21-111E-C24E-A236-A36D859ED870}" type="datetime1">
              <a:rPr lang="en-US" smtClean="0"/>
              <a:t>6/13/20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3BB2-6234-1542-8267-46A913418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7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F2FD-67C3-294C-B3D0-F841AF8B209C}" type="datetime1">
              <a:rPr lang="en-US" smtClean="0"/>
              <a:t>6/13/20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3BB2-6234-1542-8267-46A913418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79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12B2-9704-E34C-B7CD-60E8DEFBBF24}" type="datetime1">
              <a:rPr lang="en-US" smtClean="0"/>
              <a:t>6/13/20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3BB2-6234-1542-8267-46A913418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03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A3A5-BC7E-1E4E-9EB5-E9255E9EE631}" type="datetime1">
              <a:rPr lang="en-US" smtClean="0"/>
              <a:t>6/13/20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3BB2-6234-1542-8267-46A913418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7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B7E8-2BD8-B745-8521-DADBFC5E74FB}" type="datetime1">
              <a:rPr lang="en-US" smtClean="0"/>
              <a:t>6/13/20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3BB2-6234-1542-8267-46A913418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9B5D-5588-CA44-8270-1C822E208976}" type="datetime1">
              <a:rPr lang="en-US" smtClean="0"/>
              <a:t>6/13/20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3BB2-6234-1542-8267-46A913418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4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C4F8-DBE9-424A-8F36-F8A84F6C2466}" type="datetime1">
              <a:rPr lang="en-US" smtClean="0"/>
              <a:t>6/13/20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3BB2-6234-1542-8267-46A913418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8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141B-9785-B746-972F-1BD369B5521D}" type="datetime1">
              <a:rPr lang="en-US" smtClean="0"/>
              <a:t>6/13/20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3BB2-6234-1542-8267-46A913418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0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648C9-FC7E-A940-941A-370EFD66769B}" type="datetime1">
              <a:rPr lang="en-US" smtClean="0"/>
              <a:t>6/13/20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F3BB2-6234-1542-8267-46A913418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19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7E0809-7202-9544-8FC7-68CF14B28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10506455" cy="2967208"/>
          </a:xfrm>
        </p:spPr>
        <p:txBody>
          <a:bodyPr>
            <a:normAutofit/>
          </a:bodyPr>
          <a:lstStyle/>
          <a:p>
            <a:pPr algn="l"/>
            <a:r>
              <a:rPr lang="en-US" sz="5600"/>
              <a:t>New Results for the Complexity of Resilience for Binary Conjunctive Queries with Self-Joins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D73FBE-1AB9-104B-B80F-AC615D848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0796" y="4619624"/>
            <a:ext cx="5136908" cy="1038225"/>
          </a:xfrm>
        </p:spPr>
        <p:txBody>
          <a:bodyPr>
            <a:noAutofit/>
          </a:bodyPr>
          <a:lstStyle/>
          <a:p>
            <a:pPr algn="r"/>
            <a:r>
              <a:rPr lang="en-US" sz="2500" u="sng" dirty="0"/>
              <a:t>Cibele Freire</a:t>
            </a:r>
            <a:r>
              <a:rPr lang="en-US" sz="2500" dirty="0"/>
              <a:t>, Wolfgang Gatterbauer, Neil Immerman, Alexandra Meliou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201FA8-12D8-A84F-A144-409255D1577E}"/>
              </a:ext>
            </a:extLst>
          </p:cNvPr>
          <p:cNvSpPr txBox="1"/>
          <p:nvPr/>
        </p:nvSpPr>
        <p:spPr>
          <a:xfrm>
            <a:off x="961901" y="4524498"/>
            <a:ext cx="25888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PODS – June 2020</a:t>
            </a:r>
          </a:p>
        </p:txBody>
      </p:sp>
    </p:spTree>
    <p:extLst>
      <p:ext uri="{BB962C8B-B14F-4D97-AF65-F5344CB8AC3E}">
        <p14:creationId xmlns:p14="http://schemas.microsoft.com/office/powerpoint/2010/main" val="2193419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2DD2E-6A5F-E843-8535-4709D3D1C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A661F-9FBA-3040-988F-5877C5CD4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03865"/>
            <a:ext cx="10515600" cy="1973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Theorem:</a:t>
            </a:r>
            <a:r>
              <a:rPr lang="en-US" dirty="0"/>
              <a:t> Let q be a single-self-join query. If q has a unary or binary path, then RES(q) is </a:t>
            </a:r>
            <a:r>
              <a:rPr lang="en-US" dirty="0">
                <a:solidFill>
                  <a:srgbClr val="C00000"/>
                </a:solidFill>
              </a:rPr>
              <a:t>NP-complete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i="1" dirty="0"/>
              <a:t>Proof:</a:t>
            </a:r>
            <a:r>
              <a:rPr lang="en-US" dirty="0"/>
              <a:t> Reduction from RES(</a:t>
            </a:r>
            <a:r>
              <a:rPr lang="en-US" dirty="0" err="1"/>
              <a:t>q</a:t>
            </a:r>
            <a:r>
              <a:rPr lang="en-US" baseline="-25000" dirty="0" err="1"/>
              <a:t>vc</a:t>
            </a:r>
            <a:r>
              <a:rPr lang="en-US" dirty="0"/>
              <a:t>).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4BE34C-3993-3B4E-AD3F-674071E79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622" y="1828799"/>
            <a:ext cx="4403505" cy="1471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EF0592-ACBA-E845-934F-9C5800EC2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886" y="2318052"/>
            <a:ext cx="4615544" cy="886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64E1FA-C293-C947-BD2A-8A86ED2CB87B}"/>
              </a:ext>
            </a:extLst>
          </p:cNvPr>
          <p:cNvSpPr txBox="1"/>
          <p:nvPr/>
        </p:nvSpPr>
        <p:spPr>
          <a:xfrm>
            <a:off x="2562411" y="3425803"/>
            <a:ext cx="14532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Unary Path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D40CEA-7109-AD4F-92D3-D39E4AC23C74}"/>
              </a:ext>
            </a:extLst>
          </p:cNvPr>
          <p:cNvSpPr txBox="1"/>
          <p:nvPr/>
        </p:nvSpPr>
        <p:spPr>
          <a:xfrm>
            <a:off x="8168467" y="3425803"/>
            <a:ext cx="14901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Binary Path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EA4852C-7C98-6048-84E4-017694E22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3BB2-6234-1542-8267-46A9134182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6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2DD2E-6A5F-E843-8535-4709D3D1C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triads, no paths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AB0D9-ED73-DB47-89F8-4E2FB791B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3BB2-6234-1542-8267-46A913418292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D55DFC-59AA-9D47-B554-344C85673E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"/>
          <a:stretch/>
        </p:blipFill>
        <p:spPr>
          <a:xfrm>
            <a:off x="1567542" y="1491755"/>
            <a:ext cx="9452759" cy="486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24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2DD2E-6A5F-E843-8535-4709D3D1C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2-chain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AB0D9-ED73-DB47-89F8-4E2FB791B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3BB2-6234-1542-8267-46A913418292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D55DFC-59AA-9D47-B554-344C85673E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"/>
          <a:stretch/>
        </p:blipFill>
        <p:spPr>
          <a:xfrm>
            <a:off x="1567542" y="1491755"/>
            <a:ext cx="9452759" cy="48645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6A75B4C-EC5C-D941-956B-5A794B49AAB0}"/>
              </a:ext>
            </a:extLst>
          </p:cNvPr>
          <p:cNvSpPr/>
          <p:nvPr/>
        </p:nvSpPr>
        <p:spPr>
          <a:xfrm>
            <a:off x="1401288" y="1928813"/>
            <a:ext cx="9714016" cy="98583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4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2DD2E-6A5F-E843-8535-4709D3D1C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2-confluence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AB0D9-ED73-DB47-89F8-4E2FB791B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3BB2-6234-1542-8267-46A913418292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D55DFC-59AA-9D47-B554-344C85673E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"/>
          <a:stretch/>
        </p:blipFill>
        <p:spPr>
          <a:xfrm>
            <a:off x="1567542" y="1491755"/>
            <a:ext cx="9452759" cy="48645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A38B8F-1307-D34D-8077-7B9B7E11E974}"/>
              </a:ext>
            </a:extLst>
          </p:cNvPr>
          <p:cNvSpPr/>
          <p:nvPr/>
        </p:nvSpPr>
        <p:spPr>
          <a:xfrm>
            <a:off x="1401288" y="2971813"/>
            <a:ext cx="9714016" cy="98583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17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2DD2E-6A5F-E843-8535-4709D3D1C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2-permutation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AB0D9-ED73-DB47-89F8-4E2FB791B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3BB2-6234-1542-8267-46A913418292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D55DFC-59AA-9D47-B554-344C85673E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"/>
          <a:stretch/>
        </p:blipFill>
        <p:spPr>
          <a:xfrm>
            <a:off x="1567542" y="1491755"/>
            <a:ext cx="9452759" cy="48645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B43FB8-BFC6-2C43-B0EB-B15FC38E3AFA}"/>
              </a:ext>
            </a:extLst>
          </p:cNvPr>
          <p:cNvSpPr/>
          <p:nvPr/>
        </p:nvSpPr>
        <p:spPr>
          <a:xfrm>
            <a:off x="1401288" y="4014801"/>
            <a:ext cx="9714016" cy="117156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23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2DD2E-6A5F-E843-8535-4709D3D1C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repetition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AB0D9-ED73-DB47-89F8-4E2FB791B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3BB2-6234-1542-8267-46A913418292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D55DFC-59AA-9D47-B554-344C85673E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"/>
          <a:stretch/>
        </p:blipFill>
        <p:spPr>
          <a:xfrm>
            <a:off x="1567542" y="1491755"/>
            <a:ext cx="9452759" cy="48645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B43FB8-BFC6-2C43-B0EB-B15FC38E3AFA}"/>
              </a:ext>
            </a:extLst>
          </p:cNvPr>
          <p:cNvSpPr/>
          <p:nvPr/>
        </p:nvSpPr>
        <p:spPr>
          <a:xfrm>
            <a:off x="1401288" y="5186387"/>
            <a:ext cx="9714016" cy="105725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598830-C96B-DE43-A5F5-4A75BBC2DF32}"/>
              </a:ext>
            </a:extLst>
          </p:cNvPr>
          <p:cNvSpPr/>
          <p:nvPr/>
        </p:nvSpPr>
        <p:spPr>
          <a:xfrm>
            <a:off x="3429000" y="1328739"/>
            <a:ext cx="4129087" cy="5392736"/>
          </a:xfrm>
          <a:prstGeom prst="rect">
            <a:avLst/>
          </a:prstGeom>
          <a:solidFill>
            <a:schemeClr val="accent6">
              <a:lumMod val="60000"/>
              <a:lumOff val="40000"/>
              <a:alpha val="37000"/>
            </a:schemeClr>
          </a:solidFill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E304A3-726E-BA4A-8E0F-951FE9AF19AA}"/>
              </a:ext>
            </a:extLst>
          </p:cNvPr>
          <p:cNvSpPr txBox="1"/>
          <p:nvPr/>
        </p:nvSpPr>
        <p:spPr>
          <a:xfrm>
            <a:off x="4106913" y="1971675"/>
            <a:ext cx="3127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Using network flow!</a:t>
            </a:r>
          </a:p>
        </p:txBody>
      </p:sp>
    </p:spTree>
    <p:extLst>
      <p:ext uri="{BB962C8B-B14F-4D97-AF65-F5344CB8AC3E}">
        <p14:creationId xmlns:p14="http://schemas.microsoft.com/office/powerpoint/2010/main" val="156162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2DD2E-6A5F-E843-8535-4709D3D1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77749" cy="1325563"/>
          </a:xfrm>
        </p:spPr>
        <p:txBody>
          <a:bodyPr/>
          <a:lstStyle/>
          <a:p>
            <a:r>
              <a:rPr lang="en-US" dirty="0"/>
              <a:t>Dichotomy for </a:t>
            </a:r>
            <a:r>
              <a:rPr lang="en-US" dirty="0" err="1"/>
              <a:t>ssj</a:t>
            </a:r>
            <a:r>
              <a:rPr lang="en-US" dirty="0"/>
              <a:t>-CQ with 2 R-atoms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A661F-9FBA-3040-988F-5877C5CD4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Theorem:</a:t>
            </a:r>
            <a:r>
              <a:rPr lang="en-US" dirty="0"/>
              <a:t> Consider q an </a:t>
            </a:r>
            <a:r>
              <a:rPr lang="en-US" dirty="0" err="1"/>
              <a:t>ssj</a:t>
            </a:r>
            <a:r>
              <a:rPr lang="en-US" dirty="0"/>
              <a:t>-CQ, with at most two occurrences of the self-join relation. If q has any of the following</a:t>
            </a:r>
          </a:p>
          <a:p>
            <a:r>
              <a:rPr lang="en-US" dirty="0"/>
              <a:t>triad</a:t>
            </a:r>
          </a:p>
          <a:p>
            <a:r>
              <a:rPr lang="en-US" dirty="0"/>
              <a:t>path</a:t>
            </a:r>
          </a:p>
          <a:p>
            <a:r>
              <a:rPr lang="en-US" dirty="0"/>
              <a:t>chain</a:t>
            </a:r>
          </a:p>
          <a:p>
            <a:r>
              <a:rPr lang="en-US" dirty="0"/>
              <a:t>confluence with exogenous path</a:t>
            </a:r>
          </a:p>
          <a:p>
            <a:r>
              <a:rPr lang="en-US" dirty="0"/>
              <a:t>bounded permutation</a:t>
            </a:r>
          </a:p>
          <a:p>
            <a:pPr marL="0" indent="0">
              <a:buNone/>
            </a:pPr>
            <a:r>
              <a:rPr lang="en-US" dirty="0"/>
              <a:t>then RES(q) is </a:t>
            </a:r>
            <a:r>
              <a:rPr lang="en-US" dirty="0">
                <a:solidFill>
                  <a:srgbClr val="C00000"/>
                </a:solidFill>
              </a:rPr>
              <a:t>NP-complete</a:t>
            </a:r>
            <a:r>
              <a:rPr lang="en-US" dirty="0"/>
              <a:t>. Otherwise, RES(q) is in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A1A99-2402-DF46-9B70-09B655D8D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3BB2-6234-1542-8267-46A9134182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47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2DD2E-6A5F-E843-8535-4709D3D1C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Unifying hardness criterion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A661F-9FBA-3040-988F-5877C5CD4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Many cases to consider even in very restrictive settings. However:</a:t>
            </a:r>
          </a:p>
          <a:p>
            <a:r>
              <a:rPr lang="en-US" dirty="0"/>
              <a:t>all polynomial cases are solved with a reduction to network flow</a:t>
            </a:r>
          </a:p>
          <a:p>
            <a:r>
              <a:rPr lang="en-US" dirty="0"/>
              <a:t>there are common patterns in the different reductions we defined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u="sng" dirty="0"/>
              <a:t>Independent Join Paths:</a:t>
            </a:r>
            <a:r>
              <a:rPr lang="en-US" dirty="0"/>
              <a:t> property of a database with relation to a query. If a query admits such database, we conjecture that RES(q) is NP-complete.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0757B-D413-3540-927E-938764DBC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3BB2-6234-1542-8267-46A9134182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9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5D3C1D-A6AE-4FCA-BB76-A4748CE5D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2DD2E-6A5F-E843-8535-4709D3D1C9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8210" y="1365472"/>
            <a:ext cx="10978470" cy="35646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Thanks! </a:t>
            </a:r>
            <a:br>
              <a:rPr lang="en-US" sz="6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5BF818-2283-4CC9-A120-9225CEDFA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3350"/>
            <a:ext cx="128016" cy="2468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3A42EF-20CC-4BCC-9D0B-222CF3AAE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945" y="5831269"/>
            <a:ext cx="109270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2D71CE-D3C2-F245-892F-7FF4D9CEC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3BB2-6234-1542-8267-46A91341829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27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B5782-5F08-C84A-AA73-EDE62182F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Resilience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0E4172-AB4A-7C4F-BD84-4E347DA7E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3BB2-6234-1542-8267-46A913418292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5B882E-07C1-6545-A528-67F153E653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17599"/>
          <a:stretch/>
        </p:blipFill>
        <p:spPr>
          <a:xfrm>
            <a:off x="660888" y="2432304"/>
            <a:ext cx="3488185" cy="19933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5ED85E-C8F2-3C48-8768-D5E8A6350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90688"/>
            <a:ext cx="3133563" cy="5852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5CAFD8-8EED-1542-B4D1-0D60232AE793}"/>
              </a:ext>
            </a:extLst>
          </p:cNvPr>
          <p:cNvSpPr txBox="1"/>
          <p:nvPr/>
        </p:nvSpPr>
        <p:spPr>
          <a:xfrm>
            <a:off x="4586287" y="1721686"/>
            <a:ext cx="960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TRUE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F1B40A-777C-D146-B3B2-BF217B401900}"/>
              </a:ext>
            </a:extLst>
          </p:cNvPr>
          <p:cNvSpPr txBox="1"/>
          <p:nvPr/>
        </p:nvSpPr>
        <p:spPr>
          <a:xfrm>
            <a:off x="5800329" y="1721686"/>
            <a:ext cx="1028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FALSE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0AC91B8-5C6F-274F-B70C-08EE97B33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888" y="4843462"/>
            <a:ext cx="11307435" cy="1861343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Closely related to </a:t>
            </a:r>
            <a:r>
              <a:rPr lang="en-US" i="1" dirty="0"/>
              <a:t>Deletion propagation with source-side effects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u="sng" dirty="0"/>
              <a:t>Data complexity</a:t>
            </a:r>
            <a:r>
              <a:rPr lang="en-US" dirty="0"/>
              <a:t> of Resilience for conjunctive queries.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861030-E5A3-CD4A-94EA-862D42CCCD42}"/>
              </a:ext>
            </a:extLst>
          </p:cNvPr>
          <p:cNvCxnSpPr/>
          <p:nvPr/>
        </p:nvCxnSpPr>
        <p:spPr>
          <a:xfrm>
            <a:off x="4517352" y="1960076"/>
            <a:ext cx="10294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237DA5D-0419-8447-969E-949CDEBBDEDB}"/>
              </a:ext>
            </a:extLst>
          </p:cNvPr>
          <p:cNvCxnSpPr>
            <a:cxnSpLocks/>
          </p:cNvCxnSpPr>
          <p:nvPr/>
        </p:nvCxnSpPr>
        <p:spPr>
          <a:xfrm>
            <a:off x="561578" y="3375992"/>
            <a:ext cx="16912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9F33B9A-02A6-0246-AE73-1DC312913449}"/>
              </a:ext>
            </a:extLst>
          </p:cNvPr>
          <p:cNvCxnSpPr>
            <a:cxnSpLocks/>
          </p:cNvCxnSpPr>
          <p:nvPr/>
        </p:nvCxnSpPr>
        <p:spPr>
          <a:xfrm>
            <a:off x="2578645" y="3375992"/>
            <a:ext cx="16912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08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BDA4FF-AC48-724D-9E3D-BD72846A2A63}"/>
              </a:ext>
            </a:extLst>
          </p:cNvPr>
          <p:cNvSpPr/>
          <p:nvPr/>
        </p:nvSpPr>
        <p:spPr>
          <a:xfrm>
            <a:off x="328819" y="1384643"/>
            <a:ext cx="5764696" cy="50824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29FE39-EC42-6B46-8F27-EE5FD3F817E7}"/>
              </a:ext>
            </a:extLst>
          </p:cNvPr>
          <p:cNvSpPr/>
          <p:nvPr/>
        </p:nvSpPr>
        <p:spPr>
          <a:xfrm>
            <a:off x="6091030" y="1384643"/>
            <a:ext cx="5764696" cy="50824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1EDEA5-5979-7F4C-B5E9-E4B75B408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2765"/>
            <a:ext cx="10691191" cy="129187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Self-join-free CQ </a:t>
            </a:r>
            <a:br>
              <a:rPr lang="en-US" dirty="0"/>
            </a:br>
            <a:r>
              <a:rPr lang="en-US" sz="2400" dirty="0"/>
              <a:t>(prior results [PVLDB 2015])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2F01E-E777-5A44-A36E-6407E340A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3BB2-6234-1542-8267-46A913418292}" type="slidenum">
              <a:rPr lang="en-US" smtClean="0"/>
              <a:t>3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930254-E93F-844F-96B0-D83074FD0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386" y="2278932"/>
            <a:ext cx="3133563" cy="5852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AA8AF29-9464-0245-B473-25522C651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923" y="2991680"/>
            <a:ext cx="3392488" cy="12568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FBAB274-4787-584E-B971-6B94EA4DC3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7750" y="2991680"/>
            <a:ext cx="2831257" cy="26609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25F78D9-46D5-E748-9C2E-4A0A662E3C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2147" y="2278932"/>
            <a:ext cx="4462463" cy="68082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5A17BA0-A168-4A41-8635-715464D01073}"/>
              </a:ext>
            </a:extLst>
          </p:cNvPr>
          <p:cNvSpPr/>
          <p:nvPr/>
        </p:nvSpPr>
        <p:spPr>
          <a:xfrm>
            <a:off x="291675" y="4778386"/>
            <a:ext cx="6381386" cy="1815882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/>
              <a:t>Definition (triad):</a:t>
            </a:r>
            <a:r>
              <a:rPr lang="en-US" sz="2800" dirty="0"/>
              <a:t> A set of three atoms, {S</a:t>
            </a:r>
            <a:r>
              <a:rPr lang="en-US" sz="2800" baseline="-25000" dirty="0"/>
              <a:t>0</a:t>
            </a:r>
            <a:r>
              <a:rPr lang="en-US" sz="2800" dirty="0"/>
              <a:t>; S</a:t>
            </a:r>
            <a:r>
              <a:rPr lang="en-US" sz="2800" baseline="-25000" dirty="0"/>
              <a:t>1</a:t>
            </a:r>
            <a:r>
              <a:rPr lang="en-US" sz="2800" dirty="0"/>
              <a:t>;</a:t>
            </a:r>
            <a:r>
              <a:rPr lang="en-US" sz="2800" baseline="-25000" dirty="0"/>
              <a:t> </a:t>
            </a:r>
            <a:r>
              <a:rPr lang="en-US" sz="2800" dirty="0"/>
              <a:t>S</a:t>
            </a:r>
            <a:r>
              <a:rPr lang="en-US" sz="2800" baseline="-25000" dirty="0"/>
              <a:t>2</a:t>
            </a:r>
            <a:r>
              <a:rPr lang="en-US" sz="2800" dirty="0"/>
              <a:t>} such that for every pair </a:t>
            </a:r>
            <a:r>
              <a:rPr lang="en-US" sz="2800" dirty="0" err="1"/>
              <a:t>i,j</a:t>
            </a:r>
            <a:r>
              <a:rPr lang="en-US" sz="2800" dirty="0"/>
              <a:t> , there is a path from S</a:t>
            </a:r>
            <a:r>
              <a:rPr lang="en-US" sz="2800" baseline="-25000" dirty="0"/>
              <a:t>i</a:t>
            </a:r>
            <a:r>
              <a:rPr lang="en-US" sz="2800" dirty="0"/>
              <a:t> to </a:t>
            </a:r>
            <a:r>
              <a:rPr lang="en-US" sz="2800" dirty="0" err="1"/>
              <a:t>S</a:t>
            </a:r>
            <a:r>
              <a:rPr lang="en-US" sz="2800" baseline="-25000" dirty="0" err="1"/>
              <a:t>j</a:t>
            </a:r>
            <a:r>
              <a:rPr lang="en-US" sz="2800" dirty="0"/>
              <a:t> that uses no variable occurring in the other atom.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5F2189-B6DF-AA4D-ACA4-37F8F0E467A9}"/>
              </a:ext>
            </a:extLst>
          </p:cNvPr>
          <p:cNvSpPr/>
          <p:nvPr/>
        </p:nvSpPr>
        <p:spPr>
          <a:xfrm>
            <a:off x="328819" y="1384643"/>
            <a:ext cx="5764696" cy="6143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No triad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F96E5F-FB70-F345-A955-F75B160AA811}"/>
              </a:ext>
            </a:extLst>
          </p:cNvPr>
          <p:cNvSpPr/>
          <p:nvPr/>
        </p:nvSpPr>
        <p:spPr>
          <a:xfrm>
            <a:off x="6091030" y="1384643"/>
            <a:ext cx="5764696" cy="6143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Triad</a:t>
            </a:r>
          </a:p>
        </p:txBody>
      </p:sp>
    </p:spTree>
    <p:extLst>
      <p:ext uri="{BB962C8B-B14F-4D97-AF65-F5344CB8AC3E}">
        <p14:creationId xmlns:p14="http://schemas.microsoft.com/office/powerpoint/2010/main" val="261127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BDA4FF-AC48-724D-9E3D-BD72846A2A63}"/>
              </a:ext>
            </a:extLst>
          </p:cNvPr>
          <p:cNvSpPr/>
          <p:nvPr/>
        </p:nvSpPr>
        <p:spPr>
          <a:xfrm>
            <a:off x="328819" y="1384643"/>
            <a:ext cx="5764696" cy="50824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29FE39-EC42-6B46-8F27-EE5FD3F817E7}"/>
              </a:ext>
            </a:extLst>
          </p:cNvPr>
          <p:cNvSpPr/>
          <p:nvPr/>
        </p:nvSpPr>
        <p:spPr>
          <a:xfrm>
            <a:off x="6091030" y="1384643"/>
            <a:ext cx="5764696" cy="5082417"/>
          </a:xfrm>
          <a:prstGeom prst="rect">
            <a:avLst/>
          </a:prstGeom>
          <a:solidFill>
            <a:srgbClr val="FFDC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1EDEA5-5979-7F4C-B5E9-E4B75B408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2765"/>
            <a:ext cx="10691191" cy="129187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Self-join-free CQ </a:t>
            </a:r>
            <a:br>
              <a:rPr lang="en-US" dirty="0"/>
            </a:br>
            <a:r>
              <a:rPr lang="en-US" sz="2400" dirty="0"/>
              <a:t>(prior results [PVLDB 2015])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2F01E-E777-5A44-A36E-6407E340A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3BB2-6234-1542-8267-46A913418292}" type="slidenum">
              <a:rPr lang="en-US" smtClean="0"/>
              <a:t>4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930254-E93F-844F-96B0-D83074FD01B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4386" y="2278932"/>
            <a:ext cx="3133563" cy="5852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AA8AF29-9464-0245-B473-25522C6511C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4923" y="2991680"/>
            <a:ext cx="3392488" cy="12568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FBAB274-4787-584E-B971-6B94EA4DC3D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7750" y="2991680"/>
            <a:ext cx="2831257" cy="26609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25F78D9-46D5-E748-9C2E-4A0A662E3CE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42147" y="2278932"/>
            <a:ext cx="4462463" cy="68082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5A17BA0-A168-4A41-8635-715464D01073}"/>
              </a:ext>
            </a:extLst>
          </p:cNvPr>
          <p:cNvSpPr/>
          <p:nvPr/>
        </p:nvSpPr>
        <p:spPr>
          <a:xfrm>
            <a:off x="3949148" y="6145979"/>
            <a:ext cx="4293705" cy="52322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easy </a:t>
            </a:r>
            <a:r>
              <a:rPr lang="en-US" sz="2800" b="1" dirty="0">
                <a:sym typeface="Wingdings" pitchFamily="2" charset="2"/>
              </a:rPr>
              <a:t> </a:t>
            </a:r>
            <a:r>
              <a:rPr lang="en-US" sz="2800" b="1" dirty="0"/>
              <a:t>Dichotomy </a:t>
            </a:r>
            <a:r>
              <a:rPr lang="en-US" sz="2800" b="1" dirty="0">
                <a:sym typeface="Wingdings" pitchFamily="2" charset="2"/>
              </a:rPr>
              <a:t></a:t>
            </a:r>
            <a:r>
              <a:rPr lang="en-US" sz="2800" b="1" dirty="0"/>
              <a:t> hard</a:t>
            </a:r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5F2189-B6DF-AA4D-ACA4-37F8F0E467A9}"/>
              </a:ext>
            </a:extLst>
          </p:cNvPr>
          <p:cNvSpPr/>
          <p:nvPr/>
        </p:nvSpPr>
        <p:spPr>
          <a:xfrm>
            <a:off x="328819" y="1384643"/>
            <a:ext cx="5764696" cy="6143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No triad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F96E5F-FB70-F345-A955-F75B160AA811}"/>
              </a:ext>
            </a:extLst>
          </p:cNvPr>
          <p:cNvSpPr/>
          <p:nvPr/>
        </p:nvSpPr>
        <p:spPr>
          <a:xfrm>
            <a:off x="6091030" y="1384643"/>
            <a:ext cx="5764696" cy="6143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Triad</a:t>
            </a:r>
          </a:p>
        </p:txBody>
      </p:sp>
    </p:spTree>
    <p:extLst>
      <p:ext uri="{BB962C8B-B14F-4D97-AF65-F5344CB8AC3E}">
        <p14:creationId xmlns:p14="http://schemas.microsoft.com/office/powerpoint/2010/main" val="885321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BDA4FF-AC48-724D-9E3D-BD72846A2A63}"/>
              </a:ext>
            </a:extLst>
          </p:cNvPr>
          <p:cNvSpPr/>
          <p:nvPr/>
        </p:nvSpPr>
        <p:spPr>
          <a:xfrm>
            <a:off x="328819" y="1384643"/>
            <a:ext cx="5764696" cy="50824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29FE39-EC42-6B46-8F27-EE5FD3F817E7}"/>
              </a:ext>
            </a:extLst>
          </p:cNvPr>
          <p:cNvSpPr/>
          <p:nvPr/>
        </p:nvSpPr>
        <p:spPr>
          <a:xfrm>
            <a:off x="6091030" y="1384643"/>
            <a:ext cx="5764696" cy="50824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1EDEA5-5979-7F4C-B5E9-E4B75B408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2765"/>
            <a:ext cx="10691191" cy="129187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Self-join-free CQ </a:t>
            </a:r>
            <a:br>
              <a:rPr lang="en-US" dirty="0"/>
            </a:br>
            <a:r>
              <a:rPr lang="en-US" sz="27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2F01E-E777-5A44-A36E-6407E340A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3BB2-6234-1542-8267-46A913418292}" type="slidenum">
              <a:rPr lang="en-US" smtClean="0"/>
              <a:t>5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5F2189-B6DF-AA4D-ACA4-37F8F0E467A9}"/>
              </a:ext>
            </a:extLst>
          </p:cNvPr>
          <p:cNvSpPr/>
          <p:nvPr/>
        </p:nvSpPr>
        <p:spPr>
          <a:xfrm>
            <a:off x="328819" y="1384643"/>
            <a:ext cx="5764696" cy="6143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No triad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F96E5F-FB70-F345-A955-F75B160AA811}"/>
              </a:ext>
            </a:extLst>
          </p:cNvPr>
          <p:cNvSpPr/>
          <p:nvPr/>
        </p:nvSpPr>
        <p:spPr>
          <a:xfrm>
            <a:off x="6091030" y="1384643"/>
            <a:ext cx="5764696" cy="6143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Triad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0DBAA1-38A5-9348-8704-28BA1784BFCF}"/>
              </a:ext>
            </a:extLst>
          </p:cNvPr>
          <p:cNvCxnSpPr/>
          <p:nvPr/>
        </p:nvCxnSpPr>
        <p:spPr>
          <a:xfrm>
            <a:off x="4253948" y="530087"/>
            <a:ext cx="29684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2D95223-BF80-5243-90F7-9FC947E099C0}"/>
              </a:ext>
            </a:extLst>
          </p:cNvPr>
          <p:cNvSpPr txBox="1"/>
          <p:nvPr/>
        </p:nvSpPr>
        <p:spPr>
          <a:xfrm>
            <a:off x="4137610" y="773103"/>
            <a:ext cx="3906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Lucida Handwriting" panose="03010101010101010101" pitchFamily="66" charset="77"/>
                <a:cs typeface="Apple Chancery" panose="03020702040506060504" pitchFamily="66" charset="-79"/>
              </a:rPr>
              <a:t>Now with self-joins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30073A0-EADF-B749-9435-1163427C9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98" y="3194385"/>
            <a:ext cx="5035138" cy="104962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DC4186D-6CEE-294A-AB29-7101600644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257" y="2367273"/>
            <a:ext cx="4141820" cy="62451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4A618F9-070A-4144-8171-5F9C8F7EB1F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5576" y="2370868"/>
            <a:ext cx="4255605" cy="5614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7F2B2AC-4395-1C46-AFAB-8FF492C9E66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776" y="3045900"/>
            <a:ext cx="2897204" cy="263267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92BCFEA-0FFB-524B-A14D-3FFA6B8BF998}"/>
              </a:ext>
            </a:extLst>
          </p:cNvPr>
          <p:cNvSpPr/>
          <p:nvPr/>
        </p:nvSpPr>
        <p:spPr>
          <a:xfrm>
            <a:off x="6779438" y="5767368"/>
            <a:ext cx="4745135" cy="954107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If q has a triad, then RES(q) is </a:t>
            </a:r>
            <a:r>
              <a:rPr lang="en-US" sz="2800" dirty="0">
                <a:solidFill>
                  <a:srgbClr val="C00000"/>
                </a:solidFill>
              </a:rPr>
              <a:t>NP-complete</a:t>
            </a:r>
            <a:r>
              <a:rPr lang="en-US" sz="28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B9845A-50C6-5148-9A8D-1B8D8A282C27}"/>
              </a:ext>
            </a:extLst>
          </p:cNvPr>
          <p:cNvSpPr txBox="1"/>
          <p:nvPr/>
        </p:nvSpPr>
        <p:spPr>
          <a:xfrm>
            <a:off x="10981909" y="5582701"/>
            <a:ext cx="871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</a:rPr>
              <a:t>✓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7DA38F8-C668-1543-B4AF-9FFC253494BA}"/>
              </a:ext>
            </a:extLst>
          </p:cNvPr>
          <p:cNvSpPr/>
          <p:nvPr/>
        </p:nvSpPr>
        <p:spPr>
          <a:xfrm>
            <a:off x="651416" y="5982811"/>
            <a:ext cx="5035138" cy="52322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/>
              <a:t>Lemma:</a:t>
            </a:r>
            <a:r>
              <a:rPr lang="en-US" sz="2800" dirty="0"/>
              <a:t> RES(</a:t>
            </a:r>
            <a:r>
              <a:rPr lang="en-US" sz="2800" dirty="0" err="1"/>
              <a:t>q</a:t>
            </a:r>
            <a:r>
              <a:rPr lang="en-US" sz="2800" baseline="-25000" dirty="0" err="1"/>
              <a:t>vc</a:t>
            </a:r>
            <a:r>
              <a:rPr lang="en-US" sz="2800" dirty="0"/>
              <a:t>) is </a:t>
            </a:r>
            <a:r>
              <a:rPr lang="en-US" sz="2800" dirty="0">
                <a:solidFill>
                  <a:srgbClr val="C00000"/>
                </a:solidFill>
              </a:rPr>
              <a:t>NP-complete</a:t>
            </a:r>
            <a:r>
              <a:rPr lang="en-US" sz="28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6D5D7A-3C0D-F049-B3FE-0DC66C09817A}"/>
              </a:ext>
            </a:extLst>
          </p:cNvPr>
          <p:cNvSpPr txBox="1"/>
          <p:nvPr/>
        </p:nvSpPr>
        <p:spPr>
          <a:xfrm>
            <a:off x="5282996" y="5767368"/>
            <a:ext cx="7910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Lucida Handwriting" panose="03010101010101010101" pitchFamily="66" charset="77"/>
                <a:cs typeface="Apple Chancery" panose="03020702040506060504" pitchFamily="66" charset="-79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8199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CD6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8" grpId="0"/>
      <p:bldP spid="34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A4945-1D85-CF4D-B879-FBDC8AFDC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for self-join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2BE00-0808-CB48-BE92-F6B5E2D6D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Triads still imply resilience is hard</a:t>
            </a:r>
            <a:br>
              <a:rPr lang="en-US" dirty="0"/>
            </a:br>
            <a:endParaRPr lang="en-US" dirty="0"/>
          </a:p>
          <a:p>
            <a:r>
              <a:rPr lang="en-US" dirty="0"/>
              <a:t>If no triads, then</a:t>
            </a:r>
          </a:p>
          <a:p>
            <a:pPr lvl="1"/>
            <a:r>
              <a:rPr lang="en-US" dirty="0"/>
              <a:t>Path</a:t>
            </a:r>
          </a:p>
          <a:p>
            <a:pPr lvl="1"/>
            <a:r>
              <a:rPr lang="en-US" dirty="0"/>
              <a:t>Chain</a:t>
            </a:r>
          </a:p>
          <a:p>
            <a:pPr lvl="1"/>
            <a:r>
              <a:rPr lang="en-US" dirty="0"/>
              <a:t>Confluence</a:t>
            </a:r>
          </a:p>
          <a:p>
            <a:pPr lvl="1"/>
            <a:r>
              <a:rPr lang="en-US" dirty="0"/>
              <a:t>Permutation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82783-6B93-054D-BDFF-C6FD0E05E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3BB2-6234-1542-8267-46A913418292}" type="slidenum">
              <a:rPr lang="en-US" smtClean="0"/>
              <a:t>6</a:t>
            </a:fld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4C2300BC-0057-2546-8134-8E94CAB54835}"/>
              </a:ext>
            </a:extLst>
          </p:cNvPr>
          <p:cNvSpPr/>
          <p:nvPr/>
        </p:nvSpPr>
        <p:spPr>
          <a:xfrm>
            <a:off x="4486275" y="3516662"/>
            <a:ext cx="978408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C0150B-4CF4-EB4C-A91B-F77699F6BB91}"/>
              </a:ext>
            </a:extLst>
          </p:cNvPr>
          <p:cNvSpPr txBox="1"/>
          <p:nvPr/>
        </p:nvSpPr>
        <p:spPr>
          <a:xfrm>
            <a:off x="5829300" y="3281924"/>
            <a:ext cx="3643313" cy="95410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For a subclass of queries with self-joins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0D0955-91C2-1A4A-AA56-3FA4B5B23DB9}"/>
                  </a:ext>
                </a:extLst>
              </p:cNvPr>
              <p:cNvSpPr txBox="1"/>
              <p:nvPr/>
            </p:nvSpPr>
            <p:spPr>
              <a:xfrm>
                <a:off x="3502959" y="3018716"/>
                <a:ext cx="652037" cy="1750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e>
                            <m:e/>
                            <m:e/>
                            <m:e/>
                            <m:e/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0D0955-91C2-1A4A-AA56-3FA4B5B23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959" y="3018716"/>
                <a:ext cx="652037" cy="1750031"/>
              </a:xfrm>
              <a:prstGeom prst="rect">
                <a:avLst/>
              </a:prstGeom>
              <a:blipFill>
                <a:blip r:embed="rId2"/>
                <a:stretch>
                  <a:fillRect t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467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C5400-18C2-EB49-97BB-36EB48EAB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triads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66FB37-0B14-8B42-808D-D1B7DFCB4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3BB2-6234-1542-8267-46A913418292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F80743-6F22-4B49-8CAD-57599D061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649" y="1476962"/>
            <a:ext cx="5290704" cy="1546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1A28CA-2A59-4D40-A0EB-398CC2656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303380"/>
            <a:ext cx="4604726" cy="4754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B8181F-69F4-D844-9D5A-B56DB30D3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322" y="3275948"/>
            <a:ext cx="4662992" cy="50292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43E7746-2E46-804B-B37E-E19B904A9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11926"/>
            <a:ext cx="10515600" cy="1006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self-join queries, dual hypergraph is not as useful. </a:t>
            </a:r>
          </a:p>
        </p:txBody>
      </p:sp>
    </p:spTree>
    <p:extLst>
      <p:ext uri="{BB962C8B-B14F-4D97-AF65-F5344CB8AC3E}">
        <p14:creationId xmlns:p14="http://schemas.microsoft.com/office/powerpoint/2010/main" val="337344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2DD2E-6A5F-E843-8535-4709D3D1C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single-self-join queries (</a:t>
            </a:r>
            <a:r>
              <a:rPr lang="en-US" dirty="0" err="1"/>
              <a:t>ssj</a:t>
            </a:r>
            <a:r>
              <a:rPr lang="en-US" dirty="0"/>
              <a:t>-CQ)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A661F-9FBA-3040-988F-5877C5CD4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Moving forward we restrict the set of queries to have</a:t>
            </a:r>
          </a:p>
          <a:p>
            <a:r>
              <a:rPr lang="en-US" dirty="0"/>
              <a:t>unary and binary relations; and</a:t>
            </a:r>
          </a:p>
          <a:p>
            <a:r>
              <a:rPr lang="en-US" dirty="0"/>
              <a:t>only one relation can be part of a self-join, usually denoted as R.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48B67-EC8F-8745-9B68-FD7225696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3BB2-6234-1542-8267-46A9134182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68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2DD2E-6A5F-E843-8535-4709D3D1C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directed graphs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197B-C212-594F-956B-C616AEDA0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3BB2-6234-1542-8267-46A913418292}" type="slidenum">
              <a:rPr lang="en-US" smtClean="0"/>
              <a:t>9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D38956A-8BEA-314D-8C4D-AD75BD687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237" y="3890301"/>
            <a:ext cx="3127763" cy="13319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F18717-D1A0-2E42-BAAE-8E82CE6AF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945" y="3955952"/>
            <a:ext cx="2995211" cy="12954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B1862BA-5AF0-C641-AB0B-A9B184288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649" y="1476962"/>
            <a:ext cx="5290704" cy="15467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91339D-29F2-7B45-A77C-5CDB40F6C9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303380"/>
            <a:ext cx="4604726" cy="4754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50BB112-A410-144E-93AA-B25E5D9111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3322" y="3275948"/>
            <a:ext cx="4662992" cy="5029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4A2DFF-F76A-0547-8158-FC7627953B31}"/>
              </a:ext>
            </a:extLst>
          </p:cNvPr>
          <p:cNvSpPr txBox="1"/>
          <p:nvPr/>
        </p:nvSpPr>
        <p:spPr>
          <a:xfrm>
            <a:off x="2010535" y="5557299"/>
            <a:ext cx="247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RES(</a:t>
            </a:r>
            <a:r>
              <a:rPr lang="en-US" sz="2800" dirty="0" err="1"/>
              <a:t>q</a:t>
            </a:r>
            <a:r>
              <a:rPr lang="en-US" sz="2800" baseline="-25000" dirty="0" err="1"/>
              <a:t>conf</a:t>
            </a:r>
            <a:r>
              <a:rPr lang="en-US" sz="2800" dirty="0"/>
              <a:t>) is in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7498B7-E4F9-E349-A57F-FC4C8E25CE63}"/>
              </a:ext>
            </a:extLst>
          </p:cNvPr>
          <p:cNvSpPr txBox="1"/>
          <p:nvPr/>
        </p:nvSpPr>
        <p:spPr>
          <a:xfrm>
            <a:off x="7161648" y="5557299"/>
            <a:ext cx="3915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RES(</a:t>
            </a:r>
            <a:r>
              <a:rPr lang="en-US" sz="2800" dirty="0" err="1"/>
              <a:t>q</a:t>
            </a:r>
            <a:r>
              <a:rPr lang="en-US" sz="2800" baseline="-25000" dirty="0" err="1"/>
              <a:t>chain</a:t>
            </a:r>
            <a:r>
              <a:rPr lang="en-US" sz="2800" dirty="0"/>
              <a:t>) is </a:t>
            </a:r>
            <a:r>
              <a:rPr lang="en-US" sz="2800" dirty="0">
                <a:solidFill>
                  <a:srgbClr val="C00000"/>
                </a:solidFill>
              </a:rPr>
              <a:t>NP-complete</a:t>
            </a:r>
          </a:p>
        </p:txBody>
      </p:sp>
    </p:spTree>
    <p:extLst>
      <p:ext uri="{BB962C8B-B14F-4D97-AF65-F5344CB8AC3E}">
        <p14:creationId xmlns:p14="http://schemas.microsoft.com/office/powerpoint/2010/main" val="331398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457</Words>
  <Application>Microsoft Macintosh PowerPoint</Application>
  <PresentationFormat>Widescreen</PresentationFormat>
  <Paragraphs>92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Lucida Handwriting</vt:lpstr>
      <vt:lpstr>Office Theme</vt:lpstr>
      <vt:lpstr>New Results for the Complexity of Resilience for Binary Conjunctive Queries with Self-Joins</vt:lpstr>
      <vt:lpstr>Resilience</vt:lpstr>
      <vt:lpstr>Self-join-free CQ  (prior results [PVLDB 2015])</vt:lpstr>
      <vt:lpstr>Self-join-free CQ  (prior results [PVLDB 2015])</vt:lpstr>
      <vt:lpstr>Self-join-free CQ   </vt:lpstr>
      <vt:lpstr>Overview for self-join case</vt:lpstr>
      <vt:lpstr>No triads</vt:lpstr>
      <vt:lpstr>Binary single-self-join queries (ssj-CQ)</vt:lpstr>
      <vt:lpstr>Binary directed graphs</vt:lpstr>
      <vt:lpstr>Paths</vt:lpstr>
      <vt:lpstr>No triads, no paths</vt:lpstr>
      <vt:lpstr>2-chain</vt:lpstr>
      <vt:lpstr>2-confluence</vt:lpstr>
      <vt:lpstr>2-permutation</vt:lpstr>
      <vt:lpstr>Variable repetition</vt:lpstr>
      <vt:lpstr>Dichotomy for ssj-CQ with 2 R-atoms</vt:lpstr>
      <vt:lpstr>Unifying hardness criterion</vt:lpstr>
      <vt:lpstr>Thanks! 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Results for the Complexity of Resilience for Binary Conjunctive Queries with Self-Joins</dc:title>
  <dc:creator>Cibele Matos Freire</dc:creator>
  <cp:lastModifiedBy>Gatterbauer, Wolfgang</cp:lastModifiedBy>
  <cp:revision>66</cp:revision>
  <dcterms:created xsi:type="dcterms:W3CDTF">2020-06-04T13:35:09Z</dcterms:created>
  <dcterms:modified xsi:type="dcterms:W3CDTF">2020-06-13T14:03:53Z</dcterms:modified>
</cp:coreProperties>
</file>