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7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9.xml" ContentType="application/vnd.openxmlformats-officedocument.presentationml.tags+xml"/>
  <Override PartName="/ppt/notesSlides/notesSlide11.xml" ContentType="application/vnd.openxmlformats-officedocument.presentationml.notesSlide+xml"/>
  <Override PartName="/ppt/tags/tag20.xml" ContentType="application/vnd.openxmlformats-officedocument.presentationml.tags+xml"/>
  <Override PartName="/ppt/notesSlides/notesSlide12.xml" ContentType="application/vnd.openxmlformats-officedocument.presentationml.notesSlide+xml"/>
  <Override PartName="/ppt/tags/tag21.xml" ContentType="application/vnd.openxmlformats-officedocument.presentationml.tags+xml"/>
  <Override PartName="/ppt/notesSlides/notesSlide13.xml" ContentType="application/vnd.openxmlformats-officedocument.presentationml.notesSlide+xml"/>
  <Override PartName="/ppt/tags/tag22.xml" ContentType="application/vnd.openxmlformats-officedocument.presentationml.tags+xml"/>
  <Override PartName="/ppt/notesSlides/notesSlide14.xml" ContentType="application/vnd.openxmlformats-officedocument.presentationml.notesSlide+xml"/>
  <Override PartName="/ppt/tags/tag23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24.xml" ContentType="application/vnd.openxmlformats-officedocument.presentationml.tags+xml"/>
  <Override PartName="/ppt/notesSlides/notesSlide18.xml" ContentType="application/vnd.openxmlformats-officedocument.presentationml.notesSlide+xml"/>
  <Override PartName="/ppt/tags/tag25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26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3" r:id="rId1"/>
  </p:sldMasterIdLst>
  <p:notesMasterIdLst>
    <p:notesMasterId r:id="rId23"/>
  </p:notesMasterIdLst>
  <p:handoutMasterIdLst>
    <p:handoutMasterId r:id="rId24"/>
  </p:handoutMasterIdLst>
  <p:sldIdLst>
    <p:sldId id="1459" r:id="rId2"/>
    <p:sldId id="1464" r:id="rId3"/>
    <p:sldId id="1461" r:id="rId4"/>
    <p:sldId id="1457" r:id="rId5"/>
    <p:sldId id="1390" r:id="rId6"/>
    <p:sldId id="1421" r:id="rId7"/>
    <p:sldId id="1420" r:id="rId8"/>
    <p:sldId id="1450" r:id="rId9"/>
    <p:sldId id="1298" r:id="rId10"/>
    <p:sldId id="1448" r:id="rId11"/>
    <p:sldId id="1449" r:id="rId12"/>
    <p:sldId id="1445" r:id="rId13"/>
    <p:sldId id="1438" r:id="rId14"/>
    <p:sldId id="1444" r:id="rId15"/>
    <p:sldId id="1442" r:id="rId16"/>
    <p:sldId id="1443" r:id="rId17"/>
    <p:sldId id="1406" r:id="rId18"/>
    <p:sldId id="1426" r:id="rId19"/>
    <p:sldId id="1427" r:id="rId20"/>
    <p:sldId id="1429" r:id="rId21"/>
    <p:sldId id="1404" r:id="rId22"/>
  </p:sldIdLst>
  <p:sldSz cx="9144000" cy="6858000" type="letter"/>
  <p:notesSz cx="10233025" cy="7102475"/>
  <p:custDataLst>
    <p:tags r:id="rId2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87262" indent="-30157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76112" indent="-61900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464962" indent="-93644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953809" indent="-125387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5529" algn="l" defTabSz="457105" rtl="0" eaLnBrk="1" latinLnBrk="0" hangingPunct="1">
      <a:defRPr sz="13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2634" algn="l" defTabSz="457105" rtl="0" eaLnBrk="1" latinLnBrk="0" hangingPunct="1">
      <a:defRPr sz="13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199740" algn="l" defTabSz="457105" rtl="0" eaLnBrk="1" latinLnBrk="0" hangingPunct="1">
      <a:defRPr sz="13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6847" algn="l" defTabSz="457105" rtl="0" eaLnBrk="1" latinLnBrk="0" hangingPunct="1">
      <a:defRPr sz="13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91">
          <p15:clr>
            <a:srgbClr val="A4A3A4"/>
          </p15:clr>
        </p15:guide>
        <p15:guide id="2" orient="horz" pos="146">
          <p15:clr>
            <a:srgbClr val="A4A3A4"/>
          </p15:clr>
        </p15:guide>
        <p15:guide id="3" orient="horz" pos="119">
          <p15:clr>
            <a:srgbClr val="A4A3A4"/>
          </p15:clr>
        </p15:guide>
        <p15:guide id="4" orient="horz" pos="2159">
          <p15:clr>
            <a:srgbClr val="A4A3A4"/>
          </p15:clr>
        </p15:guide>
        <p15:guide id="5" pos="112">
          <p15:clr>
            <a:srgbClr val="A4A3A4"/>
          </p15:clr>
        </p15:guide>
        <p15:guide id="6" pos="2881">
          <p15:clr>
            <a:srgbClr val="A4A3A4"/>
          </p15:clr>
        </p15:guide>
        <p15:guide id="7" pos="564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439">
          <p15:clr>
            <a:srgbClr val="A4A3A4"/>
          </p15:clr>
        </p15:guide>
        <p15:guide id="2" orient="horz" pos="125">
          <p15:clr>
            <a:srgbClr val="A4A3A4"/>
          </p15:clr>
        </p15:guide>
        <p15:guide id="3" pos="3223">
          <p15:clr>
            <a:srgbClr val="A4A3A4"/>
          </p15:clr>
        </p15:guide>
        <p15:guide id="4" pos="572">
          <p15:clr>
            <a:srgbClr val="A4A3A4"/>
          </p15:clr>
        </p15:guide>
        <p15:guide id="5" pos="587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olf" initials="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EE0"/>
    <a:srgbClr val="FFECEC"/>
    <a:srgbClr val="F08080"/>
    <a:srgbClr val="CD5C5C"/>
    <a:srgbClr val="90EE90"/>
    <a:srgbClr val="9ACD32"/>
    <a:srgbClr val="408000"/>
    <a:srgbClr val="69C75B"/>
    <a:srgbClr val="9CECAC"/>
    <a:srgbClr val="97E4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gitternetz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492" autoAdjust="0"/>
    <p:restoredTop sz="82468" autoAdjust="0"/>
  </p:normalViewPr>
  <p:slideViewPr>
    <p:cSldViewPr snapToGrid="0" snapToObjects="1">
      <p:cViewPr varScale="1">
        <p:scale>
          <a:sx n="147" d="100"/>
          <a:sy n="147" d="100"/>
        </p:scale>
        <p:origin x="2964" y="120"/>
      </p:cViewPr>
      <p:guideLst>
        <p:guide orient="horz" pos="4291"/>
        <p:guide orient="horz" pos="146"/>
        <p:guide orient="horz" pos="119"/>
        <p:guide orient="horz" pos="2159"/>
        <p:guide pos="112"/>
        <p:guide pos="2881"/>
        <p:guide pos="564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 snapToObjects="1">
      <p:cViewPr varScale="1">
        <p:scale>
          <a:sx n="235" d="100"/>
          <a:sy n="235" d="100"/>
        </p:scale>
        <p:origin x="-128" y="-224"/>
      </p:cViewPr>
      <p:guideLst>
        <p:guide orient="horz" pos="4439"/>
        <p:guide orient="horz" pos="125"/>
        <p:guide pos="3223"/>
        <p:guide pos="572"/>
        <p:guide pos="5874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5475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8" tIns="45388" rIns="90778" bIns="45388" numCol="1" anchor="t" anchorCtr="0" compatLnSpc="1">
            <a:prstTxWarp prst="textNoShape">
              <a:avLst/>
            </a:prstTxWarp>
          </a:bodyPr>
          <a:lstStyle>
            <a:lvl1pPr algn="l" defTabSz="909931" eaLnBrk="0" hangingPunct="0">
              <a:defRPr sz="11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81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7550" y="0"/>
            <a:ext cx="4433888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8" tIns="45388" rIns="90778" bIns="45388" numCol="1" anchor="t" anchorCtr="0" compatLnSpc="1">
            <a:prstTxWarp prst="textNoShape">
              <a:avLst/>
            </a:prstTxWarp>
          </a:bodyPr>
          <a:lstStyle>
            <a:lvl1pPr algn="r" defTabSz="909931" eaLnBrk="0" hangingPunct="0">
              <a:defRPr sz="11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81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746875"/>
            <a:ext cx="4435475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8" tIns="45388" rIns="90778" bIns="45388" numCol="1" anchor="b" anchorCtr="0" compatLnSpc="1">
            <a:prstTxWarp prst="textNoShape">
              <a:avLst/>
            </a:prstTxWarp>
          </a:bodyPr>
          <a:lstStyle>
            <a:lvl1pPr algn="l" defTabSz="909931" eaLnBrk="0" hangingPunct="0">
              <a:defRPr sz="11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81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7550" y="6746875"/>
            <a:ext cx="4433888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8" tIns="45388" rIns="90778" bIns="45388" numCol="1" anchor="b" anchorCtr="0" compatLnSpc="1">
            <a:prstTxWarp prst="textNoShape">
              <a:avLst/>
            </a:prstTxWarp>
          </a:bodyPr>
          <a:lstStyle>
            <a:lvl1pPr algn="r" defTabSz="909931" eaLnBrk="0" hangingPunct="0">
              <a:defRPr sz="11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98B3BA53-3197-3045-B990-D78884AAEB4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26960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85838" y="645923"/>
            <a:ext cx="8615502" cy="6463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19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165225" y="-189"/>
            <a:ext cx="8604250" cy="6461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noProof="0" smtClean="0"/>
              <a:t>test1</a:t>
            </a:r>
          </a:p>
          <a:p>
            <a:pPr lvl="0"/>
            <a:r>
              <a:rPr lang="de-DE" noProof="0" smtClean="0"/>
              <a:t>test2</a:t>
            </a:r>
          </a:p>
          <a:p>
            <a:pPr lvl="0"/>
            <a:r>
              <a:rPr lang="de-DE" noProof="0" smtClean="0"/>
              <a:t>test3</a:t>
            </a:r>
          </a:p>
        </p:txBody>
      </p:sp>
    </p:spTree>
    <p:extLst>
      <p:ext uri="{BB962C8B-B14F-4D97-AF65-F5344CB8AC3E}">
        <p14:creationId xmlns:p14="http://schemas.microsoft.com/office/powerpoint/2010/main" val="152850598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0"/>
      </a:spcBef>
      <a:spcAft>
        <a:spcPct val="0"/>
      </a:spcAft>
      <a:buFont typeface="Arial" charset="0"/>
      <a:defRPr sz="1400" i="1" kern="1200">
        <a:solidFill>
          <a:schemeClr val="tx1"/>
        </a:solidFill>
        <a:latin typeface="Arial" pitchFamily="34" charset="0"/>
        <a:ea typeface="ＭＳ Ｐゴシック" charset="0"/>
        <a:cs typeface="ＭＳ Ｐゴシック" charset="0"/>
      </a:defRPr>
    </a:lvl1pPr>
    <a:lvl2pPr marL="742796" indent="-285691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Palatino" pitchFamily="18" charset="0"/>
        <a:ea typeface="ＭＳ Ｐゴシック" charset="0"/>
        <a:cs typeface="+mn-cs"/>
      </a:defRPr>
    </a:lvl2pPr>
    <a:lvl3pPr marL="1142765" indent="-22855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Palatino" pitchFamily="18" charset="0"/>
        <a:ea typeface="ＭＳ Ｐゴシック" charset="0"/>
        <a:cs typeface="+mn-cs"/>
      </a:defRPr>
    </a:lvl3pPr>
    <a:lvl4pPr marL="1599871" indent="-22855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Palatino" pitchFamily="18" charset="0"/>
        <a:ea typeface="ＭＳ Ｐゴシック" charset="0"/>
        <a:cs typeface="+mn-cs"/>
      </a:defRPr>
    </a:lvl4pPr>
    <a:lvl5pPr marL="2056976" indent="-22855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Palatino" pitchFamily="18" charset="0"/>
        <a:ea typeface="ＭＳ Ｐゴシック" charset="0"/>
        <a:cs typeface="+mn-cs"/>
      </a:defRPr>
    </a:lvl5pPr>
    <a:lvl6pPr marL="2443001" algn="l" defTabSz="9772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31601" algn="l" defTabSz="9772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20203" algn="l" defTabSz="9772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08804" algn="l" defTabSz="9772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19175" y="244475"/>
            <a:ext cx="8524875" cy="6392863"/>
          </a:xfrm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98438"/>
            <a:ext cx="8396288" cy="2159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b="0" i="0">
                <a:latin typeface="Arial" charset="0"/>
              </a:rPr>
              <a:t> </a:t>
            </a:r>
            <a:endParaRPr lang="de-DE" b="0" i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2954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6475" y="831850"/>
            <a:ext cx="8199438" cy="6149975"/>
          </a:xfrm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881" y="198619"/>
            <a:ext cx="8417270" cy="430887"/>
          </a:xfrm>
          <a:noFill/>
          <a:ln w="9525"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b="0" i="0" smtClean="0"/>
              <a:t> </a:t>
            </a:r>
            <a:endParaRPr lang="de-DE" b="0" i="0" smtClean="0"/>
          </a:p>
        </p:txBody>
      </p:sp>
    </p:spTree>
    <p:extLst>
      <p:ext uri="{BB962C8B-B14F-4D97-AF65-F5344CB8AC3E}">
        <p14:creationId xmlns:p14="http://schemas.microsoft.com/office/powerpoint/2010/main" val="3097989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5838" y="646113"/>
            <a:ext cx="8615362" cy="6462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165225" y="-189"/>
            <a:ext cx="8837054" cy="430887"/>
          </a:xfrm>
        </p:spPr>
        <p:txBody>
          <a:bodyPr/>
          <a:lstStyle/>
          <a:p>
            <a:pPr lvl="0"/>
            <a:r>
              <a:rPr lang="en-US" b="0" i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64221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4888" y="830263"/>
            <a:ext cx="8201025" cy="6151562"/>
          </a:xfrm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5225" y="198438"/>
            <a:ext cx="8604250" cy="215900"/>
          </a:xfrm>
          <a:noFill/>
          <a:ln w="9525"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400" b="0" i="0" kern="1200">
                <a:solidFill>
                  <a:schemeClr val="tx1"/>
                </a:solidFill>
                <a:effectLst/>
                <a:latin typeface="Palatino" pitchFamily="18" charset="0"/>
                <a:ea typeface="ＭＳ Ｐゴシック" charset="0"/>
                <a:cs typeface="ＭＳ Ｐゴシック" charset="0"/>
              </a:rPr>
              <a:t> </a:t>
            </a:r>
            <a:endParaRPr lang="de-DE" b="0" i="0">
              <a:latin typeface="Arial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0503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5838" y="646113"/>
            <a:ext cx="8615362" cy="6462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0" i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3324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5838" y="646113"/>
            <a:ext cx="8615362" cy="6462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400" b="0" i="0" kern="120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 </a:t>
            </a:r>
            <a:endParaRPr lang="en-US" b="0" i="0"/>
          </a:p>
        </p:txBody>
      </p:sp>
    </p:spTree>
    <p:extLst>
      <p:ext uri="{BB962C8B-B14F-4D97-AF65-F5344CB8AC3E}">
        <p14:creationId xmlns:p14="http://schemas.microsoft.com/office/powerpoint/2010/main" val="993324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4888" y="830263"/>
            <a:ext cx="8201025" cy="6151562"/>
          </a:xfrm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5225" y="198438"/>
            <a:ext cx="8604250" cy="215900"/>
          </a:xfrm>
          <a:noFill/>
          <a:ln w="9525"/>
        </p:spPr>
        <p:txBody>
          <a:bodyPr/>
          <a:lstStyle/>
          <a:p>
            <a:r>
              <a:rPr lang="de-DE" i="0">
                <a:latin typeface="Arial" pitchFamily="-10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73951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4888" y="830263"/>
            <a:ext cx="8201025" cy="6151562"/>
          </a:xfrm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5225" y="198438"/>
            <a:ext cx="8604250" cy="215900"/>
          </a:xfrm>
          <a:noFill/>
          <a:ln w="9525"/>
        </p:spPr>
        <p:txBody>
          <a:bodyPr/>
          <a:lstStyle/>
          <a:p>
            <a:r>
              <a:rPr lang="de-DE" b="0" i="0">
                <a:latin typeface="Arial" pitchFamily="-10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98872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5838" y="646113"/>
            <a:ext cx="8615362" cy="6462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i="0" baseline="0"/>
              <a:t> </a:t>
            </a:r>
            <a:endParaRPr lang="en-US" i="0"/>
          </a:p>
        </p:txBody>
      </p:sp>
    </p:spTree>
    <p:extLst>
      <p:ext uri="{BB962C8B-B14F-4D97-AF65-F5344CB8AC3E}">
        <p14:creationId xmlns:p14="http://schemas.microsoft.com/office/powerpoint/2010/main" val="26444724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5838" y="646113"/>
            <a:ext cx="8615362" cy="6462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400" i="0" kern="120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13484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5838" y="646113"/>
            <a:ext cx="8615362" cy="6462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400" b="0" i="0" kern="120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1348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5838" y="831850"/>
            <a:ext cx="8261350" cy="6197600"/>
          </a:xfrm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478" y="198527"/>
            <a:ext cx="9832191" cy="738664"/>
          </a:xfrm>
          <a:noFill/>
          <a:ln w="9525"/>
        </p:spPr>
        <p:txBody>
          <a:bodyPr/>
          <a:lstStyle/>
          <a:p>
            <a:pPr lvl="0"/>
            <a:r>
              <a:rPr lang="en-US" sz="1400" b="0" i="0" kern="120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 </a:t>
            </a:r>
            <a:endParaRPr lang="en-US" sz="1200" b="0" i="0" kern="120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3522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5838" y="646113"/>
            <a:ext cx="8615362" cy="6462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27866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5838" y="831850"/>
            <a:ext cx="8261350" cy="6197600"/>
          </a:xfrm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4568" y="198527"/>
            <a:ext cx="8396572" cy="215997"/>
          </a:xfrm>
          <a:noFill/>
          <a:ln w="9525"/>
        </p:spPr>
        <p:txBody>
          <a:bodyPr/>
          <a:lstStyle/>
          <a:p>
            <a:pPr lvl="0"/>
            <a:r>
              <a:rPr lang="en-US" b="0" i="0" smtClean="0"/>
              <a:t> </a:t>
            </a:r>
            <a:endParaRPr lang="de-DE" b="0" i="0" smtClean="0"/>
          </a:p>
        </p:txBody>
      </p:sp>
    </p:spTree>
    <p:extLst>
      <p:ext uri="{BB962C8B-B14F-4D97-AF65-F5344CB8AC3E}">
        <p14:creationId xmlns:p14="http://schemas.microsoft.com/office/powerpoint/2010/main" val="334344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5838" y="646113"/>
            <a:ext cx="8615362" cy="6462712"/>
          </a:xfrm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5853" y="198527"/>
            <a:ext cx="9701162" cy="646331"/>
          </a:xfrm>
          <a:noFill/>
          <a:ln w="9525"/>
        </p:spPr>
        <p:txBody>
          <a:bodyPr/>
          <a:lstStyle/>
          <a:p>
            <a:pPr lvl="0"/>
            <a:endParaRPr lang="de-DE" b="0" i="0" u="none" baseline="0" dirty="0" err="1" smtClean="0"/>
          </a:p>
        </p:txBody>
      </p:sp>
    </p:spTree>
    <p:extLst>
      <p:ext uri="{BB962C8B-B14F-4D97-AF65-F5344CB8AC3E}">
        <p14:creationId xmlns:p14="http://schemas.microsoft.com/office/powerpoint/2010/main" val="3558719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5838" y="646113"/>
            <a:ext cx="8615362" cy="6462712"/>
          </a:xfrm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5853" y="198527"/>
            <a:ext cx="9701162" cy="646331"/>
          </a:xfrm>
          <a:noFill/>
          <a:ln w="9525"/>
        </p:spPr>
        <p:txBody>
          <a:bodyPr/>
          <a:lstStyle/>
          <a:p>
            <a:pPr lvl="0"/>
            <a:r>
              <a:rPr lang="en-US" sz="1400" b="0" i="0" kern="120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 </a:t>
            </a:r>
            <a:endParaRPr lang="de-DE" b="0" i="0" baseline="0" dirty="0" err="1" smtClean="0"/>
          </a:p>
        </p:txBody>
      </p:sp>
    </p:spTree>
    <p:extLst>
      <p:ext uri="{BB962C8B-B14F-4D97-AF65-F5344CB8AC3E}">
        <p14:creationId xmlns:p14="http://schemas.microsoft.com/office/powerpoint/2010/main" val="1858663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9650" y="833438"/>
            <a:ext cx="8197850" cy="6148387"/>
          </a:xfrm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337" y="198438"/>
            <a:ext cx="9269090" cy="800219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sz="1400" b="0" i="0" kern="120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ＭＳ Ｐゴシック" charset="0"/>
              </a:rPr>
              <a:t> </a:t>
            </a:r>
            <a:endParaRPr lang="en-US" sz="1300" b="0" i="0" kern="120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88285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4888" y="830263"/>
            <a:ext cx="8199437" cy="6151562"/>
          </a:xfrm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5225" y="198438"/>
            <a:ext cx="8604251" cy="861774"/>
          </a:xfrm>
          <a:noFill/>
          <a:ln w="9525"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de-DE" i="0">
                <a:latin typeface="Arial" pitchFamily="-10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5261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4888" y="830263"/>
            <a:ext cx="8199437" cy="6151562"/>
          </a:xfrm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2565" y="198438"/>
            <a:ext cx="9884450" cy="2000548"/>
          </a:xfrm>
          <a:noFill/>
          <a:ln w="9525"/>
        </p:spPr>
        <p:txBody>
          <a:bodyPr/>
          <a:lstStyle/>
          <a:p>
            <a:pPr lvl="0"/>
            <a:r>
              <a:rPr lang="en-US" sz="1300" b="0" i="0" kern="1200">
                <a:solidFill>
                  <a:schemeClr val="tx1"/>
                </a:solidFill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1923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4888" y="830263"/>
            <a:ext cx="8199437" cy="6151562"/>
          </a:xfrm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5225" y="198438"/>
            <a:ext cx="8604251" cy="215900"/>
          </a:xfrm>
          <a:noFill/>
          <a:ln w="9525"/>
        </p:spPr>
        <p:txBody>
          <a:bodyPr/>
          <a:lstStyle/>
          <a:p>
            <a:pPr lvl="0"/>
            <a:r>
              <a:rPr lang="en-US" b="0" i="0">
                <a:latin typeface="Arial" pitchFamily="-106" charset="0"/>
              </a:rPr>
              <a:t> </a:t>
            </a:r>
            <a:endParaRPr lang="de-DE" b="0" i="0">
              <a:latin typeface="Arial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8489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5838" y="831850"/>
            <a:ext cx="8261350" cy="6197600"/>
          </a:xfrm>
        </p:spPr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4750" y="198438"/>
            <a:ext cx="8396288" cy="2159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b="0" i="0">
                <a:latin typeface="Arial" charset="0"/>
              </a:rPr>
              <a:t> </a:t>
            </a:r>
            <a:endParaRPr lang="de-DE" b="0" i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009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7802" y="13731"/>
            <a:ext cx="8007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de-DE" smtClean="0"/>
              <a:t>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791822" y="1559448"/>
            <a:ext cx="5361663" cy="2077492"/>
          </a:xfrm>
        </p:spPr>
        <p:txBody>
          <a:bodyPr/>
          <a:lstStyle>
            <a:lvl1pPr marL="288866" indent="-288866">
              <a:spcAft>
                <a:spcPts val="0"/>
              </a:spcAft>
              <a:buSzPct val="80000"/>
              <a:defRPr sz="3200"/>
            </a:lvl1pPr>
            <a:lvl2pPr marL="288866" indent="-287278">
              <a:spcAft>
                <a:spcPts val="0"/>
              </a:spcAft>
              <a:buSzPct val="80000"/>
              <a:defRPr sz="3200"/>
            </a:lvl2pPr>
            <a:lvl3pPr marL="452345" indent="-304737">
              <a:spcAft>
                <a:spcPts val="0"/>
              </a:spcAft>
              <a:defRPr sz="2800"/>
            </a:lvl3pPr>
            <a:lvl4pPr marL="565033" indent="-233315">
              <a:spcAft>
                <a:spcPts val="0"/>
              </a:spcAft>
              <a:defRPr sz="2400"/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7E852224-8EC7-EA42-82AA-61657F3E7BF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3246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7801" y="14290"/>
            <a:ext cx="7940487" cy="52322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63609" y="1303899"/>
            <a:ext cx="7348165" cy="2077492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221306" y="1303899"/>
            <a:ext cx="7348165" cy="2077492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568A1-9452-F54D-AF82-C83F5A5B386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6841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6798" y="1935634"/>
            <a:ext cx="6229407" cy="400110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8601" indent="0">
              <a:buNone/>
              <a:defRPr sz="2100" b="1"/>
            </a:lvl2pPr>
            <a:lvl3pPr marL="977200" indent="0">
              <a:buNone/>
              <a:defRPr sz="1900" b="1"/>
            </a:lvl3pPr>
            <a:lvl4pPr marL="1465802" indent="0">
              <a:buNone/>
              <a:defRPr sz="1700" b="1"/>
            </a:lvl4pPr>
            <a:lvl5pPr marL="1954402" indent="0">
              <a:buNone/>
              <a:defRPr sz="1700" b="1"/>
            </a:lvl5pPr>
            <a:lvl6pPr marL="2443001" indent="0">
              <a:buNone/>
              <a:defRPr sz="1700" b="1"/>
            </a:lvl6pPr>
            <a:lvl7pPr marL="2931601" indent="0">
              <a:buNone/>
              <a:defRPr sz="1700" b="1"/>
            </a:lvl7pPr>
            <a:lvl8pPr marL="3420203" indent="0">
              <a:buNone/>
              <a:defRPr sz="1700" b="1"/>
            </a:lvl8pPr>
            <a:lvl9pPr marL="3908804" indent="0">
              <a:buNone/>
              <a:defRPr sz="17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6798" y="2175320"/>
            <a:ext cx="6412012" cy="1846659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704" y="1935634"/>
            <a:ext cx="6229407" cy="400110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8601" indent="0">
              <a:buNone/>
              <a:defRPr sz="2100" b="1"/>
            </a:lvl2pPr>
            <a:lvl3pPr marL="977200" indent="0">
              <a:buNone/>
              <a:defRPr sz="1900" b="1"/>
            </a:lvl3pPr>
            <a:lvl4pPr marL="1465802" indent="0">
              <a:buNone/>
              <a:defRPr sz="1700" b="1"/>
            </a:lvl4pPr>
            <a:lvl5pPr marL="1954402" indent="0">
              <a:buNone/>
              <a:defRPr sz="1700" b="1"/>
            </a:lvl5pPr>
            <a:lvl6pPr marL="2443001" indent="0">
              <a:buNone/>
              <a:defRPr sz="1700" b="1"/>
            </a:lvl6pPr>
            <a:lvl7pPr marL="2931601" indent="0">
              <a:buNone/>
              <a:defRPr sz="1700" b="1"/>
            </a:lvl7pPr>
            <a:lvl8pPr marL="3420203" indent="0">
              <a:buNone/>
              <a:defRPr sz="1700" b="1"/>
            </a:lvl8pPr>
            <a:lvl9pPr marL="3908804" indent="0">
              <a:buNone/>
              <a:defRPr sz="17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704" y="2175320"/>
            <a:ext cx="6412012" cy="1846659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7802" y="13731"/>
            <a:ext cx="8007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de-DE" smtClean="0"/>
              <a:t>Title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DD7F6-B858-B84A-9C2D-B4639E94651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1077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1547" y="4800934"/>
            <a:ext cx="4904419" cy="323165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1547" y="612265"/>
            <a:ext cx="7287101" cy="523220"/>
          </a:xfrm>
        </p:spPr>
        <p:txBody>
          <a:bodyPr/>
          <a:lstStyle>
            <a:lvl1pPr marL="0" indent="0">
              <a:buNone/>
              <a:defRPr sz="3400"/>
            </a:lvl1pPr>
            <a:lvl2pPr marL="488601" indent="0">
              <a:buNone/>
              <a:defRPr sz="3000"/>
            </a:lvl2pPr>
            <a:lvl3pPr marL="977200" indent="0">
              <a:buNone/>
              <a:defRPr sz="2600"/>
            </a:lvl3pPr>
            <a:lvl4pPr marL="1465802" indent="0">
              <a:buNone/>
              <a:defRPr sz="2100"/>
            </a:lvl4pPr>
            <a:lvl5pPr marL="1954402" indent="0">
              <a:buNone/>
              <a:defRPr sz="2100"/>
            </a:lvl5pPr>
            <a:lvl6pPr marL="2443001" indent="0">
              <a:buNone/>
              <a:defRPr sz="2100"/>
            </a:lvl6pPr>
            <a:lvl7pPr marL="2931601" indent="0">
              <a:buNone/>
              <a:defRPr sz="2100"/>
            </a:lvl7pPr>
            <a:lvl8pPr marL="3420203" indent="0">
              <a:buNone/>
              <a:defRPr sz="2100"/>
            </a:lvl8pPr>
            <a:lvl9pPr marL="3908804" indent="0">
              <a:buNone/>
              <a:defRPr sz="21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1546" y="5367836"/>
            <a:ext cx="3618990" cy="230832"/>
          </a:xfrm>
        </p:spPr>
        <p:txBody>
          <a:bodyPr/>
          <a:lstStyle>
            <a:lvl1pPr marL="0" indent="0">
              <a:buNone/>
              <a:defRPr sz="1500"/>
            </a:lvl1pPr>
            <a:lvl2pPr marL="488601" indent="0">
              <a:buNone/>
              <a:defRPr sz="1300"/>
            </a:lvl2pPr>
            <a:lvl3pPr marL="977200" indent="0">
              <a:buNone/>
              <a:defRPr sz="1100"/>
            </a:lvl3pPr>
            <a:lvl4pPr marL="1465802" indent="0">
              <a:buNone/>
              <a:defRPr sz="1000"/>
            </a:lvl4pPr>
            <a:lvl5pPr marL="1954402" indent="0">
              <a:buNone/>
              <a:defRPr sz="1000"/>
            </a:lvl5pPr>
            <a:lvl6pPr marL="2443001" indent="0">
              <a:buNone/>
              <a:defRPr sz="1000"/>
            </a:lvl6pPr>
            <a:lvl7pPr marL="2931601" indent="0">
              <a:buNone/>
              <a:defRPr sz="1000"/>
            </a:lvl7pPr>
            <a:lvl8pPr marL="3420203" indent="0">
              <a:buNone/>
              <a:defRPr sz="1000"/>
            </a:lvl8pPr>
            <a:lvl9pPr marL="3908804" indent="0">
              <a:buNone/>
              <a:defRPr sz="1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14B529-FFE9-214C-BE79-EE4AF6C357E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4985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3606" y="270507"/>
            <a:ext cx="7940487" cy="52322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163610" y="1303903"/>
            <a:ext cx="7413507" cy="461665"/>
          </a:xfrm>
        </p:spPr>
        <p:txBody>
          <a:bodyPr/>
          <a:lstStyle/>
          <a:p>
            <a:pPr lvl="0"/>
            <a:r>
              <a:rPr lang="de-DE" noProof="0" smtClean="0"/>
              <a:t>Tabelle durch Klicken auf Symbol hinzufügen</a:t>
            </a:r>
            <a:endParaRPr lang="en-US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8838955" y="6575426"/>
            <a:ext cx="219320" cy="21725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17049C-A27E-E140-966C-4525D3A57DD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5419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(3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7802" y="13731"/>
            <a:ext cx="8007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de-DE" smtClean="0"/>
              <a:t>Title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845305" y="6594475"/>
            <a:ext cx="219320" cy="217254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EE03E-2D5A-2B49-91BA-492D4019B60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2" name="Rectangle 1"/>
          <p:cNvSpPr/>
          <p:nvPr userDrawn="1"/>
        </p:nvSpPr>
        <p:spPr>
          <a:xfrm>
            <a:off x="177802" y="6594475"/>
            <a:ext cx="1463642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400">
                <a:solidFill>
                  <a:srgbClr val="A6A6A6"/>
                </a:solidFill>
                <a:latin typeface="Calibri" charset="0"/>
                <a:cs typeface="Calibri" charset="0"/>
              </a:rPr>
              <a:t>http://queryviz.com</a:t>
            </a:r>
          </a:p>
        </p:txBody>
      </p:sp>
    </p:spTree>
    <p:extLst>
      <p:ext uri="{BB962C8B-B14F-4D97-AF65-F5344CB8AC3E}">
        <p14:creationId xmlns:p14="http://schemas.microsoft.com/office/powerpoint/2010/main" val="4200159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(3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7802" y="44508"/>
            <a:ext cx="75361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de-DE" smtClean="0"/>
              <a:t>Title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845305" y="6594475"/>
            <a:ext cx="219320" cy="217254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EE03E-2D5A-2B49-91BA-492D4019B60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2" name="Rectangle 1"/>
          <p:cNvSpPr/>
          <p:nvPr userDrawn="1"/>
        </p:nvSpPr>
        <p:spPr>
          <a:xfrm>
            <a:off x="177802" y="6594475"/>
            <a:ext cx="1463642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400">
                <a:solidFill>
                  <a:srgbClr val="A6A6A6"/>
                </a:solidFill>
                <a:latin typeface="Calibri" charset="0"/>
                <a:cs typeface="Calibri" charset="0"/>
              </a:rPr>
              <a:t>http://queryviz.com</a:t>
            </a:r>
          </a:p>
        </p:txBody>
      </p:sp>
    </p:spTree>
    <p:extLst>
      <p:ext uri="{BB962C8B-B14F-4D97-AF65-F5344CB8AC3E}">
        <p14:creationId xmlns:p14="http://schemas.microsoft.com/office/powerpoint/2010/main" val="1008314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(3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77802" y="75286"/>
            <a:ext cx="7065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3000"/>
            </a:lvl1pPr>
          </a:lstStyle>
          <a:p>
            <a:pPr lvl="0"/>
            <a:r>
              <a:rPr lang="de-DE" smtClean="0"/>
              <a:t>Title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845305" y="6594475"/>
            <a:ext cx="219320" cy="217254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EE03E-2D5A-2B49-91BA-492D4019B60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2" name="Rectangle 1"/>
          <p:cNvSpPr/>
          <p:nvPr userDrawn="1"/>
        </p:nvSpPr>
        <p:spPr>
          <a:xfrm>
            <a:off x="177802" y="6594475"/>
            <a:ext cx="1463642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400">
                <a:solidFill>
                  <a:srgbClr val="A6A6A6"/>
                </a:solidFill>
                <a:latin typeface="Calibri" charset="0"/>
                <a:cs typeface="Calibri" charset="0"/>
              </a:rPr>
              <a:t>http://queryviz.com</a:t>
            </a:r>
          </a:p>
        </p:txBody>
      </p:sp>
    </p:spTree>
    <p:extLst>
      <p:ext uri="{BB962C8B-B14F-4D97-AF65-F5344CB8AC3E}">
        <p14:creationId xmlns:p14="http://schemas.microsoft.com/office/powerpoint/2010/main" val="2098851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(34),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7802" y="13731"/>
            <a:ext cx="8007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de-DE" smtClean="0"/>
              <a:t>Title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845305" y="6594475"/>
            <a:ext cx="219320" cy="217254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EE03E-2D5A-2B49-91BA-492D4019B60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4633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 title,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3E5F8F-2B08-7C4E-848B-142F51143EF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13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7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2771548" y="2304900"/>
            <a:ext cx="6300488" cy="418384"/>
          </a:xfrm>
        </p:spPr>
        <p:txBody>
          <a:bodyPr/>
          <a:lstStyle>
            <a:lvl1pPr>
              <a:defRPr sz="2700"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13328" name="Rectangle 16"/>
          <p:cNvSpPr>
            <a:spLocks noGrp="1" noChangeArrowheads="1"/>
          </p:cNvSpPr>
          <p:nvPr>
            <p:ph type="subTitle" idx="1"/>
          </p:nvPr>
        </p:nvSpPr>
        <p:spPr>
          <a:xfrm>
            <a:off x="2771549" y="3869576"/>
            <a:ext cx="5665886" cy="244411"/>
          </a:xfrm>
        </p:spPr>
        <p:txBody>
          <a:bodyPr/>
          <a:lstStyle>
            <a:lvl1pPr>
              <a:defRPr sz="1600"/>
            </a:lvl1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4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 userDrawn="1"/>
        </p:nvSpPr>
        <p:spPr bwMode="auto">
          <a:xfrm>
            <a:off x="4703763" y="1303340"/>
            <a:ext cx="4191000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 defTabSz="862013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44463" indent="-142875" defTabSz="862013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330200" indent="-182563" defTabSz="862013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482600" indent="-150813" defTabSz="862013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658813" indent="-174625" defTabSz="862013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116013" indent="-174625" defTabSz="8620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1573213" indent="-174625" defTabSz="8620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030413" indent="-174625" defTabSz="8620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487613" indent="-174625" defTabSz="8620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Char char="•"/>
              <a:defRPr/>
            </a:pPr>
            <a:r>
              <a:rPr lang="de-DE" sz="3200" smtClean="0">
                <a:latin typeface="Calibri" charset="0"/>
                <a:cs typeface="Calibri" charset="0"/>
              </a:rPr>
              <a:t>Textmasterformate durch Klicken bearbeiten</a:t>
            </a:r>
          </a:p>
          <a:p>
            <a:pPr lvl="1">
              <a:buSzPct val="120000"/>
              <a:buFontTx/>
              <a:buChar char="•"/>
              <a:defRPr/>
            </a:pPr>
            <a:r>
              <a:rPr lang="de-DE" sz="2800" smtClean="0">
                <a:latin typeface="Calibri" charset="0"/>
                <a:cs typeface="Calibri" charset="0"/>
              </a:rPr>
              <a:t>Zweite Ebene</a:t>
            </a:r>
          </a:p>
          <a:p>
            <a:pPr lvl="2">
              <a:buFontTx/>
              <a:buChar char="–"/>
              <a:defRPr/>
            </a:pPr>
            <a:r>
              <a:rPr lang="de-DE" sz="2400" smtClean="0">
                <a:latin typeface="Calibri" charset="0"/>
                <a:cs typeface="Calibri" charset="0"/>
              </a:rPr>
              <a:t>Dritte Ebene</a:t>
            </a:r>
          </a:p>
          <a:p>
            <a:pPr lvl="3">
              <a:buSzPct val="89000"/>
              <a:buFontTx/>
              <a:buChar char="•"/>
              <a:defRPr/>
            </a:pPr>
            <a:r>
              <a:rPr lang="de-DE" sz="2000" smtClean="0">
                <a:latin typeface="Calibri" charset="0"/>
                <a:cs typeface="Calibri" charset="0"/>
              </a:rPr>
              <a:t>Vierte Ebene</a:t>
            </a:r>
          </a:p>
          <a:p>
            <a:pPr lvl="4">
              <a:buSzPct val="75000"/>
              <a:buFontTx/>
              <a:buChar char="–"/>
              <a:defRPr/>
            </a:pPr>
            <a:r>
              <a:rPr lang="de-DE" sz="2000" smtClean="0">
                <a:latin typeface="Calibri" charset="0"/>
                <a:cs typeface="Calibri" charset="0"/>
              </a:rPr>
              <a:t>Fünfte Ebene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55591" y="1165016"/>
            <a:ext cx="7348165" cy="2246769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7802" y="13731"/>
            <a:ext cx="8007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de-DE" smtClean="0"/>
              <a:t>Title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21679-DE10-8D41-9F27-3ABD8BF7D0D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1593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452" y="4407330"/>
            <a:ext cx="11942241" cy="661720"/>
          </a:xfrm>
        </p:spPr>
        <p:txBody>
          <a:bodyPr/>
          <a:lstStyle>
            <a:lvl1pPr algn="l">
              <a:defRPr sz="43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454" y="2907451"/>
            <a:ext cx="4917568" cy="323165"/>
          </a:xfrm>
        </p:spPr>
        <p:txBody>
          <a:bodyPr anchor="b"/>
          <a:lstStyle>
            <a:lvl1pPr marL="0" indent="0">
              <a:buNone/>
              <a:defRPr sz="2100"/>
            </a:lvl1pPr>
            <a:lvl2pPr marL="488601" indent="0">
              <a:buNone/>
              <a:defRPr sz="1900"/>
            </a:lvl2pPr>
            <a:lvl3pPr marL="977200" indent="0">
              <a:buNone/>
              <a:defRPr sz="1700"/>
            </a:lvl3pPr>
            <a:lvl4pPr marL="1465802" indent="0">
              <a:buNone/>
              <a:defRPr sz="1500"/>
            </a:lvl4pPr>
            <a:lvl5pPr marL="1954402" indent="0">
              <a:buNone/>
              <a:defRPr sz="1500"/>
            </a:lvl5pPr>
            <a:lvl6pPr marL="2443001" indent="0">
              <a:buNone/>
              <a:defRPr sz="1500"/>
            </a:lvl6pPr>
            <a:lvl7pPr marL="2931601" indent="0">
              <a:buNone/>
              <a:defRPr sz="1500"/>
            </a:lvl7pPr>
            <a:lvl8pPr marL="3420203" indent="0">
              <a:buNone/>
              <a:defRPr sz="1500"/>
            </a:lvl8pPr>
            <a:lvl9pPr marL="3908804" indent="0">
              <a:buNone/>
              <a:defRPr sz="15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711A7-FD56-BA41-84FC-DD41AEB8842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3229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7800" y="14290"/>
            <a:ext cx="8007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7802" y="1303340"/>
            <a:ext cx="734816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305" y="6594475"/>
            <a:ext cx="219320" cy="217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eaLnBrk="0" hangingPunct="0">
              <a:defRPr sz="1400">
                <a:solidFill>
                  <a:srgbClr val="7F7F7F"/>
                </a:solidFill>
                <a:latin typeface="Calibri"/>
                <a:ea typeface="+mn-ea"/>
                <a:cs typeface="Calibri"/>
              </a:defRPr>
            </a:lvl1pPr>
          </a:lstStyle>
          <a:p>
            <a:pPr>
              <a:defRPr/>
            </a:pPr>
            <a:fld id="{8B87D889-8F00-CE43-8991-E8BBBBBC80E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20" r:id="rId2"/>
    <p:sldLayoutId id="2147484036" r:id="rId3"/>
    <p:sldLayoutId id="2147484035" r:id="rId4"/>
    <p:sldLayoutId id="2147484034" r:id="rId5"/>
    <p:sldLayoutId id="2147484021" r:id="rId6"/>
    <p:sldLayoutId id="2147484030" r:id="rId7"/>
    <p:sldLayoutId id="2147484031" r:id="rId8"/>
    <p:sldLayoutId id="2147484022" r:id="rId9"/>
    <p:sldLayoutId id="2147484023" r:id="rId10"/>
    <p:sldLayoutId id="2147484024" r:id="rId11"/>
    <p:sldLayoutId id="2147484026" r:id="rId12"/>
    <p:sldLayoutId id="2147484032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861835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alibri"/>
          <a:ea typeface="ＭＳ Ｐゴシック" charset="0"/>
          <a:cs typeface="Calibri"/>
        </a:defRPr>
      </a:lvl1pPr>
      <a:lvl2pPr algn="l" defTabSz="861835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alibri" charset="0"/>
          <a:ea typeface="ＭＳ Ｐゴシック" charset="0"/>
        </a:defRPr>
      </a:lvl2pPr>
      <a:lvl3pPr algn="l" defTabSz="861835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alibri" charset="0"/>
          <a:ea typeface="ＭＳ Ｐゴシック" charset="0"/>
        </a:defRPr>
      </a:lvl3pPr>
      <a:lvl4pPr algn="l" defTabSz="861835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alibri" charset="0"/>
          <a:ea typeface="ＭＳ Ｐゴシック" charset="0"/>
        </a:defRPr>
      </a:lvl4pPr>
      <a:lvl5pPr algn="l" defTabSz="861835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alibri" charset="0"/>
          <a:ea typeface="ＭＳ Ｐゴシック" charset="0"/>
        </a:defRPr>
      </a:lvl5pPr>
      <a:lvl6pPr marL="488601" algn="l" defTabSz="861836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pitchFamily="34" charset="0"/>
        </a:defRPr>
      </a:lvl6pPr>
      <a:lvl7pPr marL="977200" algn="l" defTabSz="861836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pitchFamily="34" charset="0"/>
        </a:defRPr>
      </a:lvl7pPr>
      <a:lvl8pPr marL="1465802" algn="l" defTabSz="861836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pitchFamily="34" charset="0"/>
        </a:defRPr>
      </a:lvl8pPr>
      <a:lvl9pPr marL="1954402" algn="l" defTabSz="861836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pitchFamily="34" charset="0"/>
        </a:defRPr>
      </a:lvl9pPr>
    </p:titleStyle>
    <p:bodyStyle>
      <a:lvl1pPr marL="342829" indent="-342829" algn="l" defTabSz="861835" rtl="0" eaLnBrk="0" fontAlgn="base" hangingPunct="0">
        <a:spcBef>
          <a:spcPct val="0"/>
        </a:spcBef>
        <a:spcAft>
          <a:spcPts val="600"/>
        </a:spcAft>
        <a:buChar char="•"/>
        <a:defRPr sz="3000">
          <a:solidFill>
            <a:schemeClr val="tx1"/>
          </a:solidFill>
          <a:latin typeface="Calibri"/>
          <a:ea typeface="ＭＳ Ｐゴシック" charset="0"/>
          <a:cs typeface="Calibri"/>
        </a:defRPr>
      </a:lvl1pPr>
      <a:lvl2pPr marL="339656" indent="-338067" algn="l" defTabSz="861835" rtl="0" eaLnBrk="0" fontAlgn="base" hangingPunct="0">
        <a:spcBef>
          <a:spcPct val="0"/>
        </a:spcBef>
        <a:spcAft>
          <a:spcPts val="600"/>
        </a:spcAft>
        <a:buSzPct val="120000"/>
        <a:buChar char="•"/>
        <a:defRPr sz="3000">
          <a:solidFill>
            <a:schemeClr val="tx1"/>
          </a:solidFill>
          <a:latin typeface="Calibri"/>
          <a:ea typeface="ＭＳ Ｐゴシック" charset="0"/>
          <a:cs typeface="Calibri"/>
        </a:defRPr>
      </a:lvl2pPr>
      <a:lvl3pPr marL="330132" indent="-182526" algn="l" defTabSz="861835" rtl="0" eaLnBrk="0" fontAlgn="base" hangingPunct="0">
        <a:spcBef>
          <a:spcPct val="0"/>
        </a:spcBef>
        <a:spcAft>
          <a:spcPts val="600"/>
        </a:spcAft>
        <a:buChar char="–"/>
        <a:defRPr sz="2600">
          <a:solidFill>
            <a:schemeClr val="tx1"/>
          </a:solidFill>
          <a:latin typeface="Calibri"/>
          <a:ea typeface="ＭＳ Ｐゴシック" charset="0"/>
          <a:cs typeface="Calibri"/>
        </a:defRPr>
      </a:lvl3pPr>
      <a:lvl4pPr marL="482501" indent="-150782" algn="l" defTabSz="861835" rtl="0" eaLnBrk="0" fontAlgn="base" hangingPunct="0">
        <a:spcBef>
          <a:spcPct val="0"/>
        </a:spcBef>
        <a:spcAft>
          <a:spcPts val="600"/>
        </a:spcAft>
        <a:buSzPct val="89000"/>
        <a:buChar char="•"/>
        <a:defRPr sz="2000">
          <a:solidFill>
            <a:schemeClr val="tx1"/>
          </a:solidFill>
          <a:latin typeface="Calibri"/>
          <a:ea typeface="ＭＳ Ｐゴシック" charset="0"/>
          <a:cs typeface="Calibri"/>
        </a:defRPr>
      </a:lvl4pPr>
      <a:lvl5pPr marL="658677" indent="-174589" algn="l" defTabSz="861835" rtl="0" eaLnBrk="0" fontAlgn="base" hangingPunct="0">
        <a:spcBef>
          <a:spcPct val="0"/>
        </a:spcBef>
        <a:spcAft>
          <a:spcPts val="600"/>
        </a:spcAft>
        <a:buSzPct val="75000"/>
        <a:buChar char="–"/>
        <a:defRPr sz="2000">
          <a:solidFill>
            <a:schemeClr val="tx1"/>
          </a:solidFill>
          <a:latin typeface="Calibri"/>
          <a:ea typeface="ＭＳ Ｐゴシック" charset="0"/>
          <a:cs typeface="Calibri"/>
        </a:defRPr>
      </a:lvl5pPr>
      <a:lvl6pPr marL="1148550" indent="-174744" algn="l" defTabSz="861836" rtl="0" eaLnBrk="1" fontAlgn="base" hangingPunct="1">
        <a:spcBef>
          <a:spcPct val="0"/>
        </a:spcBef>
        <a:spcAft>
          <a:spcPct val="0"/>
        </a:spcAft>
        <a:buSzPct val="75000"/>
        <a:buChar char="–"/>
        <a:defRPr sz="1800">
          <a:solidFill>
            <a:schemeClr val="tx1"/>
          </a:solidFill>
          <a:latin typeface="+mn-lt"/>
        </a:defRPr>
      </a:lvl6pPr>
      <a:lvl7pPr marL="1637151" indent="-174744" algn="l" defTabSz="861836" rtl="0" eaLnBrk="1" fontAlgn="base" hangingPunct="1">
        <a:spcBef>
          <a:spcPct val="0"/>
        </a:spcBef>
        <a:spcAft>
          <a:spcPct val="0"/>
        </a:spcAft>
        <a:buSzPct val="75000"/>
        <a:buChar char="–"/>
        <a:defRPr sz="1800">
          <a:solidFill>
            <a:schemeClr val="tx1"/>
          </a:solidFill>
          <a:latin typeface="+mn-lt"/>
        </a:defRPr>
      </a:lvl7pPr>
      <a:lvl8pPr marL="2125751" indent="-174744" algn="l" defTabSz="861836" rtl="0" eaLnBrk="1" fontAlgn="base" hangingPunct="1">
        <a:spcBef>
          <a:spcPct val="0"/>
        </a:spcBef>
        <a:spcAft>
          <a:spcPct val="0"/>
        </a:spcAft>
        <a:buSzPct val="75000"/>
        <a:buChar char="–"/>
        <a:defRPr sz="1800">
          <a:solidFill>
            <a:schemeClr val="tx1"/>
          </a:solidFill>
          <a:latin typeface="+mn-lt"/>
        </a:defRPr>
      </a:lvl8pPr>
      <a:lvl9pPr marL="2614353" indent="-174744" algn="l" defTabSz="861836" rtl="0" eaLnBrk="1" fontAlgn="base" hangingPunct="1">
        <a:spcBef>
          <a:spcPct val="0"/>
        </a:spcBef>
        <a:spcAft>
          <a:spcPct val="0"/>
        </a:spcAft>
        <a:buSzPct val="75000"/>
        <a:buChar char="–"/>
        <a:defRPr sz="18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77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8601" algn="l" defTabSz="977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7200" algn="l" defTabSz="977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65802" algn="l" defTabSz="977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54402" algn="l" defTabSz="977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43001" algn="l" defTabSz="977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31601" algn="l" defTabSz="977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203" algn="l" defTabSz="977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08804" algn="l" defTabSz="977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microsoft.com/office/2007/relationships/media" Target="../media/media1.m4a"/><Relationship Id="rId7" Type="http://schemas.openxmlformats.org/officeDocument/2006/relationships/image" Target="../media/image1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.m4a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1.m4a"/><Relationship Id="rId7" Type="http://schemas.openxmlformats.org/officeDocument/2006/relationships/image" Target="../media/image6.png"/><Relationship Id="rId2" Type="http://schemas.microsoft.com/office/2007/relationships/media" Target="../media/media11.m4a"/><Relationship Id="rId1" Type="http://schemas.openxmlformats.org/officeDocument/2006/relationships/tags" Target="../tags/tag19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12.m4a"/><Relationship Id="rId7" Type="http://schemas.openxmlformats.org/officeDocument/2006/relationships/image" Target="../media/image8.png"/><Relationship Id="rId2" Type="http://schemas.microsoft.com/office/2007/relationships/media" Target="../media/media12.m4a"/><Relationship Id="rId1" Type="http://schemas.openxmlformats.org/officeDocument/2006/relationships/tags" Target="../tags/tag20.xml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11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3.m4a"/><Relationship Id="rId7" Type="http://schemas.openxmlformats.org/officeDocument/2006/relationships/image" Target="../media/image13.png"/><Relationship Id="rId2" Type="http://schemas.microsoft.com/office/2007/relationships/media" Target="../media/media13.m4a"/><Relationship Id="rId1" Type="http://schemas.openxmlformats.org/officeDocument/2006/relationships/tags" Target="../tags/tag21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4.m4a"/><Relationship Id="rId7" Type="http://schemas.openxmlformats.org/officeDocument/2006/relationships/image" Target="../media/image14.png"/><Relationship Id="rId2" Type="http://schemas.microsoft.com/office/2007/relationships/media" Target="../media/media14.m4a"/><Relationship Id="rId1" Type="http://schemas.openxmlformats.org/officeDocument/2006/relationships/tags" Target="../tags/tag22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3.png"/><Relationship Id="rId2" Type="http://schemas.microsoft.com/office/2007/relationships/media" Target="../media/media15.m4a"/><Relationship Id="rId1" Type="http://schemas.openxmlformats.org/officeDocument/2006/relationships/tags" Target="../tags/tag23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16.emf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8.m4a"/><Relationship Id="rId7" Type="http://schemas.openxmlformats.org/officeDocument/2006/relationships/image" Target="../media/image18.png"/><Relationship Id="rId2" Type="http://schemas.microsoft.com/office/2007/relationships/media" Target="../media/media18.m4a"/><Relationship Id="rId1" Type="http://schemas.openxmlformats.org/officeDocument/2006/relationships/tags" Target="../tags/tag24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25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26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12" Type="http://schemas.openxmlformats.org/officeDocument/2006/relationships/audio" Target="../media/media5.m4a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microsoft.com/office/2007/relationships/media" Target="../media/media5.m4a"/><Relationship Id="rId5" Type="http://schemas.openxmlformats.org/officeDocument/2006/relationships/tags" Target="../tags/tag11.xml"/><Relationship Id="rId15" Type="http://schemas.openxmlformats.org/officeDocument/2006/relationships/image" Target="../media/image3.png"/><Relationship Id="rId10" Type="http://schemas.openxmlformats.org/officeDocument/2006/relationships/tags" Target="../tags/tag16.xml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17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18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73770" y="4167999"/>
            <a:ext cx="4196461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861835">
              <a:lnSpc>
                <a:spcPct val="90000"/>
              </a:lnSpc>
              <a:defRPr/>
            </a:pPr>
            <a:r>
              <a:rPr lang="en-US" sz="3600" kern="0" dirty="0">
                <a:solidFill>
                  <a:schemeClr val="bg1">
                    <a:lumMod val="65000"/>
                  </a:schemeClr>
                </a:solidFill>
                <a:latin typeface="Calibri"/>
                <a:ea typeface="+mn-ea"/>
                <a:cs typeface="Calibri"/>
              </a:rPr>
              <a:t>Wolfgang Gatterbauer </a:t>
            </a:r>
          </a:p>
        </p:txBody>
      </p:sp>
      <p:sp>
        <p:nvSpPr>
          <p:cNvPr id="16387" name="McK Footnote"/>
          <p:cNvSpPr txBox="1">
            <a:spLocks noChangeArrowheads="1"/>
          </p:cNvSpPr>
          <p:nvPr/>
        </p:nvSpPr>
        <p:spPr bwMode="auto">
          <a:xfrm>
            <a:off x="3570227" y="6294995"/>
            <a:ext cx="25091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 marL="215900" indent="-269875" defTabSz="912813" eaLnBrk="0" hangingPunct="0">
              <a:tabLst>
                <a:tab pos="179388" algn="r"/>
              </a:tabLst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tabLst>
                <a:tab pos="179388" algn="r"/>
              </a:tabLst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tabLst>
                <a:tab pos="179388" algn="r"/>
              </a:tabLst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tabLst>
                <a:tab pos="179388" algn="r"/>
              </a:tabLst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tabLst>
                <a:tab pos="179388" algn="r"/>
              </a:tabLst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r"/>
              </a:tabLst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r"/>
              </a:tabLst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r"/>
              </a:tabLst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r"/>
              </a:tabLst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A6A6A6"/>
                </a:solidFill>
                <a:latin typeface="Calibri" charset="0"/>
                <a:cs typeface="Calibri" charset="0"/>
              </a:rPr>
              <a:t>http://queryviz.com</a:t>
            </a:r>
          </a:p>
        </p:txBody>
      </p:sp>
      <p:pic>
        <p:nvPicPr>
          <p:cNvPr id="4" name="Picture 3" descr="COLOR-TEPPER-LOGO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510" y="6053682"/>
            <a:ext cx="1507786" cy="742967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61975" y="2346412"/>
            <a:ext cx="8020050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861835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/>
                <a:ea typeface="ＭＳ Ｐゴシック" charset="0"/>
                <a:cs typeface="Calibri"/>
              </a:defRPr>
            </a:lvl1pPr>
            <a:lvl2pPr algn="l" defTabSz="861835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2pPr>
            <a:lvl3pPr algn="l" defTabSz="861835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3pPr>
            <a:lvl4pPr algn="l" defTabSz="861835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4pPr>
            <a:lvl5pPr algn="l" defTabSz="861835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5pPr>
            <a:lvl6pPr marL="488601" algn="l" defTabSz="861836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6pPr>
            <a:lvl7pPr marL="977200" algn="l" defTabSz="861836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7pPr>
            <a:lvl8pPr marL="1465802" algn="l" defTabSz="861836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8pPr>
            <a:lvl9pPr marL="1954402" algn="l" defTabSz="861836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en-US" sz="6400">
                <a:latin typeface="Calibri" charset="0"/>
              </a:rPr>
              <a:t>Databases will visualize </a:t>
            </a:r>
            <a:br>
              <a:rPr lang="en-US" sz="6400">
                <a:latin typeface="Calibri" charset="0"/>
              </a:rPr>
            </a:br>
            <a:r>
              <a:rPr lang="en-US" sz="6400">
                <a:latin typeface="Calibri" charset="0"/>
              </a:rPr>
              <a:t>queries too</a:t>
            </a:r>
          </a:p>
        </p:txBody>
      </p:sp>
      <p:pic>
        <p:nvPicPr>
          <p:cNvPr id="11" name="Picture 10" descr="washington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419" y="6114482"/>
            <a:ext cx="875471" cy="606993"/>
          </a:xfrm>
          <a:prstGeom prst="rect">
            <a:avLst/>
          </a:prstGeom>
        </p:spPr>
      </p:pic>
      <p:sp>
        <p:nvSpPr>
          <p:cNvPr id="12" name="Footer Placeholder 3"/>
          <p:cNvSpPr txBox="1">
            <a:spLocks/>
          </p:cNvSpPr>
          <p:nvPr/>
        </p:nvSpPr>
        <p:spPr>
          <a:xfrm>
            <a:off x="838279" y="6343162"/>
            <a:ext cx="18775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srgbClr val="FADA7A">
                    <a:lumMod val="50000"/>
                  </a:srgbClr>
                </a:solidFill>
                <a:latin typeface="Gill Sans MT"/>
              </a:rPr>
              <a:t>University of Washington</a:t>
            </a:r>
          </a:p>
          <a:p>
            <a:pPr algn="l"/>
            <a:r>
              <a:rPr lang="en-US" dirty="0" smtClean="0">
                <a:solidFill>
                  <a:srgbClr val="FADA7A">
                    <a:lumMod val="50000"/>
                  </a:srgbClr>
                </a:solidFill>
                <a:latin typeface="Gill Sans MT"/>
              </a:rPr>
              <a:t>Database Group</a:t>
            </a:r>
            <a:endParaRPr lang="en-US" dirty="0">
              <a:solidFill>
                <a:srgbClr val="FADA7A">
                  <a:lumMod val="50000"/>
                </a:srgbClr>
              </a:solidFill>
              <a:latin typeface="Gill Sans MT"/>
            </a:endParaRPr>
          </a:p>
        </p:txBody>
      </p:sp>
      <p:sp>
        <p:nvSpPr>
          <p:cNvPr id="13" name="AutoShape 33"/>
          <p:cNvSpPr>
            <a:spLocks noChangeArrowheads="1"/>
          </p:cNvSpPr>
          <p:nvPr/>
        </p:nvSpPr>
        <p:spPr bwMode="auto">
          <a:xfrm>
            <a:off x="4677426" y="269875"/>
            <a:ext cx="4049010" cy="345096"/>
          </a:xfrm>
          <a:prstGeom prst="leftRightArrow">
            <a:avLst>
              <a:gd name="adj1" fmla="val 100000"/>
              <a:gd name="adj2" fmla="val 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lIns="2592" tIns="6479" rIns="2592" bIns="0">
            <a:prstTxWarp prst="textNoShape">
              <a:avLst/>
            </a:prstTxWarp>
            <a:spAutoFit/>
          </a:bodyPr>
          <a:lstStyle/>
          <a:p>
            <a:pPr algn="r" defTabSz="861835">
              <a:lnSpc>
                <a:spcPct val="90000"/>
              </a:lnSpc>
              <a:defRPr/>
            </a:pPr>
            <a:r>
              <a:rPr lang="en-US" sz="2400" kern="0" dirty="0">
                <a:latin typeface="Calibri"/>
                <a:cs typeface="Calibri"/>
              </a:rPr>
              <a:t>Recorded version: Sept 21, 2011</a:t>
            </a:r>
          </a:p>
        </p:txBody>
      </p:sp>
      <p:cxnSp>
        <p:nvCxnSpPr>
          <p:cNvPr id="15" name="AutoShape 34"/>
          <p:cNvCxnSpPr>
            <a:cxnSpLocks noChangeShapeType="1"/>
            <a:stCxn id="13" idx="2"/>
            <a:endCxn id="13" idx="0"/>
          </p:cNvCxnSpPr>
          <p:nvPr/>
        </p:nvCxnSpPr>
        <p:spPr bwMode="auto">
          <a:xfrm>
            <a:off x="4677426" y="269875"/>
            <a:ext cx="404901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" name="AutoShape 35"/>
          <p:cNvCxnSpPr>
            <a:cxnSpLocks noChangeShapeType="1"/>
            <a:stCxn id="13" idx="4"/>
            <a:endCxn id="13" idx="6"/>
          </p:cNvCxnSpPr>
          <p:nvPr/>
        </p:nvCxnSpPr>
        <p:spPr bwMode="auto">
          <a:xfrm>
            <a:off x="4677426" y="614971"/>
            <a:ext cx="404901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14" name="AutoShape 33"/>
          <p:cNvSpPr>
            <a:spLocks noChangeArrowheads="1"/>
          </p:cNvSpPr>
          <p:nvPr/>
        </p:nvSpPr>
        <p:spPr bwMode="auto">
          <a:xfrm>
            <a:off x="3102636" y="4959229"/>
            <a:ext cx="2938730" cy="345096"/>
          </a:xfrm>
          <a:prstGeom prst="leftRightArrow">
            <a:avLst>
              <a:gd name="adj1" fmla="val 100000"/>
              <a:gd name="adj2" fmla="val 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lIns="2592" tIns="6479" rIns="2592" bIns="0">
            <a:prstTxWarp prst="textNoShape">
              <a:avLst/>
            </a:prstTxWarp>
            <a:spAutoFit/>
          </a:bodyPr>
          <a:lstStyle/>
          <a:p>
            <a:pPr algn="ctr" defTabSz="861835">
              <a:lnSpc>
                <a:spcPct val="90000"/>
              </a:lnSpc>
              <a:defRPr/>
            </a:pPr>
            <a:r>
              <a:rPr lang="en-US" sz="2400" kern="0" dirty="0">
                <a:latin typeface="Calibri"/>
                <a:cs typeface="Calibri"/>
              </a:rPr>
              <a:t>Aug 30, 2011 (VLDB'11)</a:t>
            </a:r>
          </a:p>
        </p:txBody>
      </p:sp>
      <p:pic>
        <p:nvPicPr>
          <p:cNvPr id="18" name="Sound 1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51813" y="58658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42492"/>
      </p:ext>
    </p:extLst>
  </p:cSld>
  <p:clrMapOvr>
    <a:masterClrMapping/>
  </p:clrMapOvr>
  <p:transition advTm="249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5"/>
          <p:cNvSpPr>
            <a:spLocks noChangeArrowheads="1"/>
          </p:cNvSpPr>
          <p:nvPr/>
        </p:nvSpPr>
        <p:spPr bwMode="auto">
          <a:xfrm>
            <a:off x="738940" y="3264921"/>
            <a:ext cx="7120593" cy="6906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de-DE" sz="1100"/>
          </a:p>
        </p:txBody>
      </p:sp>
      <p:sp>
        <p:nvSpPr>
          <p:cNvPr id="10244" name="Foliennummernplatzhalt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2C49696-6A8A-402F-B509-39A084CF48C2}" type="slidenum">
              <a:rPr lang="de-DE" smtClean="0"/>
              <a:pPr/>
              <a:t>10</a:t>
            </a:fld>
            <a:endParaRPr lang="de-DE" smtClean="0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177801" y="13729"/>
            <a:ext cx="1373623" cy="523220"/>
          </a:xfrm>
        </p:spPr>
        <p:txBody>
          <a:bodyPr/>
          <a:lstStyle/>
          <a:p>
            <a:r>
              <a:rPr lang="en-US" smtClean="0"/>
              <a:t>Agenda</a:t>
            </a:r>
          </a:p>
        </p:txBody>
      </p:sp>
      <p:sp>
        <p:nvSpPr>
          <p:cNvPr id="9221" name="Rectangle 3"/>
          <p:cNvSpPr>
            <a:spLocks noChangeArrowheads="1"/>
          </p:cNvSpPr>
          <p:nvPr/>
        </p:nvSpPr>
        <p:spPr bwMode="auto">
          <a:xfrm>
            <a:off x="929339" y="2481715"/>
            <a:ext cx="6694140" cy="1403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744537" lvl="1" indent="-742950" defTabSz="862013" eaLnBrk="0" hangingPunct="0">
              <a:spcBef>
                <a:spcPct val="20000"/>
              </a:spcBef>
              <a:spcAft>
                <a:spcPct val="20000"/>
              </a:spcAft>
              <a:buSzPct val="100000"/>
              <a:buFont typeface="+mj-lt"/>
              <a:buAutoNum type="arabicParenR"/>
              <a:defRPr/>
            </a:pPr>
            <a:r>
              <a:rPr lang="en-US" sz="3800">
                <a:latin typeface="Calibri"/>
                <a:cs typeface="Calibri"/>
              </a:rPr>
              <a:t>Why Query Visualization?</a:t>
            </a:r>
          </a:p>
          <a:p>
            <a:pPr marL="744537" lvl="1" indent="-742950" defTabSz="862013" eaLnBrk="0" hangingPunct="0">
              <a:spcBef>
                <a:spcPct val="20000"/>
              </a:spcBef>
              <a:spcAft>
                <a:spcPct val="20000"/>
              </a:spcAft>
              <a:buSzPct val="100000"/>
              <a:buFont typeface="+mj-lt"/>
              <a:buAutoNum type="arabicParenR"/>
              <a:defRPr/>
            </a:pPr>
            <a:r>
              <a:rPr lang="en-US" sz="3800">
                <a:latin typeface="Calibri"/>
                <a:cs typeface="Calibri"/>
              </a:rPr>
              <a:t>The Development of QueryViz</a:t>
            </a:r>
          </a:p>
        </p:txBody>
      </p:sp>
      <p:sp>
        <p:nvSpPr>
          <p:cNvPr id="6" name="Rectangle 193"/>
          <p:cNvSpPr>
            <a:spLocks noChangeArrowheads="1"/>
          </p:cNvSpPr>
          <p:nvPr/>
        </p:nvSpPr>
        <p:spPr bwMode="auto">
          <a:xfrm>
            <a:off x="1733294" y="4203399"/>
            <a:ext cx="612623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2655340" eaLnBrk="0" hangingPunct="0">
              <a:spcAft>
                <a:spcPct val="20000"/>
              </a:spcAft>
              <a:tabLst>
                <a:tab pos="1790331" algn="l"/>
              </a:tabLst>
            </a:pPr>
            <a:r>
              <a:rPr lang="en-US" sz="2800" i="1">
                <a:latin typeface="Calibri" charset="0"/>
                <a:cs typeface="Calibri" charset="0"/>
              </a:rPr>
              <a:t>(joint work with Jonathan Danaparamita)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1813" y="58658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9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293"/>
    </mc:Choice>
    <mc:Fallback xmlns="">
      <p:transition xmlns:p14="http://schemas.microsoft.com/office/powerpoint/2010/main" advTm="30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7802" y="13731"/>
            <a:ext cx="7188955" cy="523220"/>
          </a:xfrm>
        </p:spPr>
        <p:txBody>
          <a:bodyPr/>
          <a:lstStyle/>
          <a:p>
            <a:r>
              <a:rPr lang="en-US"/>
              <a:t>Inspiration from Diagramatic Reasoning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6EE03E-2D5A-2B49-91BA-492D4019B60A}" type="slidenum">
              <a:rPr lang="de-DE"/>
              <a:pPr>
                <a:defRPr/>
              </a:pPr>
              <a:t>11</a:t>
            </a:fld>
            <a:endParaRPr lang="de-DE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28629" y="4891248"/>
            <a:ext cx="1637238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91440" tIns="45720" rIns="91440" bIns="45720">
            <a:prstTxWarp prst="textNoShape">
              <a:avLst/>
            </a:prstTxWarp>
            <a:spAutoFit/>
          </a:bodyPr>
          <a:lstStyle/>
          <a:p>
            <a:pPr>
              <a:tabLst>
                <a:tab pos="336550" algn="l"/>
                <a:tab pos="569913" algn="l"/>
                <a:tab pos="973138" algn="l"/>
                <a:tab pos="1947863" algn="l"/>
              </a:tabLst>
            </a:pPr>
            <a:r>
              <a:rPr lang="en-US" sz="1600">
                <a:latin typeface="Calibri"/>
                <a:cs typeface="Calibri"/>
              </a:rPr>
              <a:t>select	a</a:t>
            </a:r>
          </a:p>
          <a:p>
            <a:pPr>
              <a:tabLst>
                <a:tab pos="336550" algn="l"/>
                <a:tab pos="569913" algn="l"/>
                <a:tab pos="973138" algn="l"/>
                <a:tab pos="1947863" algn="l"/>
              </a:tabLst>
            </a:pPr>
            <a:r>
              <a:rPr lang="en-US" sz="1600">
                <a:latin typeface="Calibri"/>
                <a:cs typeface="Calibri"/>
              </a:rPr>
              <a:t>from 	R</a:t>
            </a:r>
          </a:p>
          <a:p>
            <a:pPr>
              <a:tabLst>
                <a:tab pos="336550" algn="l"/>
                <a:tab pos="569913" algn="l"/>
                <a:tab pos="973138" algn="l"/>
                <a:tab pos="1947863" algn="l"/>
              </a:tabLst>
            </a:pPr>
            <a:r>
              <a:rPr lang="en-US" sz="1600">
                <a:latin typeface="Calibri"/>
                <a:cs typeface="Calibri"/>
              </a:rPr>
              <a:t>where	b not IN</a:t>
            </a:r>
          </a:p>
          <a:p>
            <a:pPr>
              <a:tabLst>
                <a:tab pos="336550" algn="l"/>
                <a:tab pos="569913" algn="l"/>
                <a:tab pos="973138" algn="l"/>
                <a:tab pos="1947863" algn="l"/>
              </a:tabLst>
            </a:pPr>
            <a:r>
              <a:rPr lang="en-US" sz="1600">
                <a:latin typeface="Calibri"/>
                <a:cs typeface="Calibri"/>
              </a:rPr>
              <a:t>	(select	d</a:t>
            </a:r>
          </a:p>
          <a:p>
            <a:pPr>
              <a:tabLst>
                <a:tab pos="336550" algn="l"/>
                <a:tab pos="569913" algn="l"/>
                <a:tab pos="973138" algn="l"/>
                <a:tab pos="1947863" algn="l"/>
              </a:tabLst>
            </a:pPr>
            <a:r>
              <a:rPr lang="en-US" sz="1600">
                <a:latin typeface="Calibri"/>
                <a:cs typeface="Calibri"/>
              </a:rPr>
              <a:t>	from	S)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3790233" y="4881831"/>
            <a:ext cx="4159111" cy="318036"/>
          </a:xfrm>
          <a:prstGeom prst="rect">
            <a:avLst/>
          </a:prstGeom>
          <a:solidFill>
            <a:srgbClr val="D7E4B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600">
                <a:latin typeface="Arial"/>
                <a:cs typeface="Arial"/>
                <a:sym typeface="Symbol" charset="2"/>
              </a:rPr>
              <a:t>a: </a:t>
            </a:r>
            <a:r>
              <a:rPr lang="en-US" sz="1600">
                <a:latin typeface="Arial"/>
                <a:ea typeface="Times New Roman" pitchFamily="-106" charset="0"/>
                <a:cs typeface="Arial"/>
                <a:sym typeface="Symbol" pitchFamily="-106" charset="2"/>
              </a:rPr>
              <a:t>b.c.[R</a:t>
            </a:r>
            <a:r>
              <a:rPr lang="en-US" sz="1600">
                <a:latin typeface="Arial"/>
                <a:ea typeface="Times New Roman" pitchFamily="-106" charset="0"/>
                <a:cs typeface="Arial"/>
              </a:rPr>
              <a:t>(a,b,c) </a:t>
            </a:r>
            <a:r>
              <a:rPr lang="en-US" sz="1600">
                <a:latin typeface="Arial"/>
                <a:ea typeface="Times New Roman" pitchFamily="-106" charset="0"/>
                <a:cs typeface="Arial"/>
                <a:sym typeface="Symbol" pitchFamily="-106" charset="2"/>
              </a:rPr>
              <a:t> (d.e.[S(d,e)  b=d])]</a:t>
            </a:r>
            <a:endParaRPr lang="en-US" sz="1600">
              <a:latin typeface="Arial"/>
              <a:cs typeface="Arial"/>
              <a:sym typeface="Symbol" charset="2"/>
            </a:endParaRPr>
          </a:p>
        </p:txBody>
      </p:sp>
      <p:sp>
        <p:nvSpPr>
          <p:cNvPr id="10" name="Rectangle 193"/>
          <p:cNvSpPr>
            <a:spLocks noChangeArrowheads="1"/>
          </p:cNvSpPr>
          <p:nvPr/>
        </p:nvSpPr>
        <p:spPr bwMode="auto">
          <a:xfrm>
            <a:off x="177802" y="4420302"/>
            <a:ext cx="47649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2655340" eaLnBrk="0" hangingPunct="0">
              <a:spcAft>
                <a:spcPct val="20000"/>
              </a:spcAft>
              <a:tabLst>
                <a:tab pos="1790331" algn="l"/>
              </a:tabLst>
            </a:pPr>
            <a:r>
              <a:rPr lang="en-US" sz="2000" b="1">
                <a:solidFill>
                  <a:schemeClr val="tx2"/>
                </a:solidFill>
                <a:latin typeface="Calibri"/>
                <a:cs typeface="Calibri"/>
              </a:rPr>
              <a:t>First-Order Logic (FOL) representation of SQL</a:t>
            </a:r>
          </a:p>
        </p:txBody>
      </p:sp>
      <p:pic>
        <p:nvPicPr>
          <p:cNvPr id="11" name="Picture 10" descr="Screen shot 2011-08-30 at 12.31.37 PM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552" y="1171011"/>
            <a:ext cx="2111306" cy="1560221"/>
          </a:xfrm>
          <a:prstGeom prst="rect">
            <a:avLst/>
          </a:prstGeom>
        </p:spPr>
      </p:pic>
      <p:sp>
        <p:nvSpPr>
          <p:cNvPr id="12" name="Rectangle 193"/>
          <p:cNvSpPr>
            <a:spLocks noChangeArrowheads="1"/>
          </p:cNvSpPr>
          <p:nvPr/>
        </p:nvSpPr>
        <p:spPr bwMode="auto">
          <a:xfrm>
            <a:off x="6941983" y="1302340"/>
            <a:ext cx="1666260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defTabSz="2655340" eaLnBrk="0" hangingPunct="0">
              <a:spcAft>
                <a:spcPct val="20000"/>
              </a:spcAft>
              <a:tabLst>
                <a:tab pos="1790331" algn="l"/>
              </a:tabLst>
            </a:pPr>
            <a:r>
              <a:rPr lang="en-US" sz="1600">
                <a:latin typeface="Calibri"/>
                <a:cs typeface="Calibri"/>
              </a:rPr>
              <a:t>"s represents an individual in the set C –  A  B iff s re-presents the same individual as t."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93639" y="5825137"/>
            <a:ext cx="5485165" cy="6175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chemeClr val="tx2"/>
            </a:solidFill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r>
              <a:rPr lang="en-US" sz="1800" u="sng">
                <a:solidFill>
                  <a:srgbClr val="1F497D"/>
                </a:solidFill>
                <a:latin typeface="Calibri"/>
                <a:ea typeface="+mn-ea"/>
                <a:cs typeface="Calibri"/>
              </a:rPr>
              <a:t>Design decision 1</a:t>
            </a:r>
            <a:r>
              <a:rPr lang="en-US" sz="1800">
                <a:solidFill>
                  <a:srgbClr val="1F497D"/>
                </a:solidFill>
                <a:latin typeface="Calibri"/>
                <a:ea typeface="+mn-ea"/>
                <a:cs typeface="Calibri"/>
              </a:rPr>
              <a:t>: start from FOL representation of SQL queries and represent it with topological properties</a:t>
            </a:r>
          </a:p>
        </p:txBody>
      </p:sp>
      <p:sp>
        <p:nvSpPr>
          <p:cNvPr id="15" name="Rectangle 193"/>
          <p:cNvSpPr>
            <a:spLocks noChangeArrowheads="1"/>
          </p:cNvSpPr>
          <p:nvPr/>
        </p:nvSpPr>
        <p:spPr bwMode="auto">
          <a:xfrm>
            <a:off x="177802" y="770314"/>
            <a:ext cx="33014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2655340" eaLnBrk="0" hangingPunct="0">
              <a:spcAft>
                <a:spcPct val="20000"/>
              </a:spcAft>
              <a:tabLst>
                <a:tab pos="1790331" algn="l"/>
              </a:tabLst>
            </a:pPr>
            <a:r>
              <a:rPr lang="en-US" sz="2000" b="1">
                <a:solidFill>
                  <a:schemeClr val="tx2"/>
                </a:solidFill>
                <a:latin typeface="Calibri"/>
                <a:cs typeface="Calibri"/>
              </a:rPr>
              <a:t>Diagramatic reasoning systems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20141" y="791533"/>
            <a:ext cx="1495614" cy="307766"/>
          </a:xfrm>
          <a:prstGeom prst="rect">
            <a:avLst/>
          </a:prstGeom>
          <a:gradFill rotWithShape="1">
            <a:gsLst>
              <a:gs pos="0">
                <a:srgbClr val="D2DA7A">
                  <a:tint val="45000"/>
                  <a:satMod val="200000"/>
                </a:srgbClr>
              </a:gs>
              <a:gs pos="30000">
                <a:srgbClr val="D2DA7A">
                  <a:tint val="61000"/>
                  <a:satMod val="200000"/>
                </a:srgbClr>
              </a:gs>
              <a:gs pos="45000">
                <a:srgbClr val="D2DA7A">
                  <a:tint val="66000"/>
                  <a:satMod val="200000"/>
                </a:srgbClr>
              </a:gs>
              <a:gs pos="55000">
                <a:srgbClr val="D2DA7A">
                  <a:tint val="66000"/>
                  <a:satMod val="200000"/>
                </a:srgbClr>
              </a:gs>
              <a:gs pos="73000">
                <a:srgbClr val="D2DA7A">
                  <a:tint val="61000"/>
                  <a:satMod val="200000"/>
                </a:srgbClr>
              </a:gs>
              <a:gs pos="100000">
                <a:srgbClr val="D2DA7A">
                  <a:tint val="45000"/>
                  <a:satMod val="200000"/>
                </a:srgbClr>
              </a:gs>
            </a:gsLst>
            <a:lin ang="950000" scaled="1"/>
          </a:gradFill>
          <a:ln w="9525" cap="flat" cmpd="sng" algn="ctr">
            <a:solidFill>
              <a:srgbClr val="D2DA7A"/>
            </a:solidFill>
            <a:prstDash val="solid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  <p:txBody>
          <a:bodyPr wrap="none" lIns="0" tIns="0" rIns="0" bIns="45710">
            <a:spAutoFit/>
          </a:bodyPr>
          <a:lstStyle/>
          <a:p>
            <a:pPr defTabSz="2656364" eaLnBrk="0" hangingPunct="0">
              <a:spcAft>
                <a:spcPts val="0"/>
              </a:spcAft>
              <a:tabLst>
                <a:tab pos="1790331" algn="l"/>
              </a:tabLst>
              <a:defRPr/>
            </a:pPr>
            <a:r>
              <a:rPr lang="en-US" sz="1700" kern="0" dirty="0">
                <a:solidFill>
                  <a:srgbClr val="0000FF"/>
                </a:solidFill>
                <a:latin typeface="Calibri"/>
                <a:ea typeface="+mn-ea"/>
                <a:cs typeface="Calibri"/>
                <a:sym typeface="Symbol"/>
              </a:rPr>
              <a:t> Howse [ICCS’08]</a:t>
            </a:r>
          </a:p>
        </p:txBody>
      </p:sp>
      <p:sp>
        <p:nvSpPr>
          <p:cNvPr id="17" name="Rectangle 193"/>
          <p:cNvSpPr>
            <a:spLocks noChangeArrowheads="1"/>
          </p:cNvSpPr>
          <p:nvPr/>
        </p:nvSpPr>
        <p:spPr bwMode="auto">
          <a:xfrm>
            <a:off x="413230" y="2927519"/>
            <a:ext cx="84781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2655340" eaLnBrk="0" hangingPunct="0">
              <a:spcAft>
                <a:spcPct val="20000"/>
              </a:spcAft>
              <a:tabLst>
                <a:tab pos="1790331" algn="l"/>
              </a:tabLst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Inspired by Euler graphs, Venn diagrams, existential graphs by C. Sanders Pierce </a:t>
            </a:r>
          </a:p>
        </p:txBody>
      </p:sp>
      <p:sp>
        <p:nvSpPr>
          <p:cNvPr id="18" name="Rectangle 193"/>
          <p:cNvSpPr>
            <a:spLocks noChangeArrowheads="1"/>
          </p:cNvSpPr>
          <p:nvPr/>
        </p:nvSpPr>
        <p:spPr bwMode="auto">
          <a:xfrm>
            <a:off x="2693639" y="3363628"/>
            <a:ext cx="5599461" cy="61147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xtLst/>
        </p:spPr>
        <p:txBody>
          <a:bodyPr wrap="square" lIns="91440" tIns="0" rIns="0" bIns="0">
            <a:noAutofit/>
          </a:bodyPr>
          <a:lstStyle/>
          <a:p>
            <a:pPr defTabSz="2655340" eaLnBrk="0" hangingPunct="0">
              <a:spcAft>
                <a:spcPct val="20000"/>
              </a:spcAft>
              <a:tabLst>
                <a:tab pos="1790331" algn="l"/>
              </a:tabLst>
            </a:pPr>
            <a:r>
              <a:rPr lang="en-US" sz="1800" u="sng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Idea</a:t>
            </a:r>
            <a:r>
              <a:rPr lang="en-US" sz="180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: use topological properties, such as enclosure, to re-present logical expressions and set-theoretic relationships </a:t>
            </a:r>
            <a:endParaRPr lang="en-US" sz="1800" i="1">
              <a:solidFill>
                <a:schemeClr val="accent3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9" name="Up Arrow 18"/>
          <p:cNvSpPr/>
          <p:nvPr/>
        </p:nvSpPr>
        <p:spPr>
          <a:xfrm rot="16200000" flipV="1">
            <a:off x="2828981" y="4869723"/>
            <a:ext cx="244050" cy="334034"/>
          </a:xfrm>
          <a:prstGeom prst="upArrow">
            <a:avLst/>
          </a:prstGeom>
          <a:solidFill>
            <a:srgbClr val="008000"/>
          </a:solidFill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20" name="Rectangle 193"/>
          <p:cNvSpPr>
            <a:spLocks noChangeArrowheads="1"/>
          </p:cNvSpPr>
          <p:nvPr/>
        </p:nvSpPr>
        <p:spPr bwMode="auto">
          <a:xfrm>
            <a:off x="3218563" y="4866174"/>
            <a:ext cx="3975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2655340" eaLnBrk="0" hangingPunct="0">
              <a:spcAft>
                <a:spcPct val="20000"/>
              </a:spcAft>
              <a:tabLst>
                <a:tab pos="1790331" algn="l"/>
              </a:tabLst>
            </a:pPr>
            <a:r>
              <a:rPr lang="en-US" sz="2000">
                <a:latin typeface="Calibri"/>
                <a:cs typeface="Calibri"/>
              </a:rPr>
              <a:t>FOL</a:t>
            </a:r>
          </a:p>
        </p:txBody>
      </p:sp>
      <p:sp>
        <p:nvSpPr>
          <p:cNvPr id="21" name="Rectangle 193"/>
          <p:cNvSpPr>
            <a:spLocks noChangeArrowheads="1"/>
          </p:cNvSpPr>
          <p:nvPr/>
        </p:nvSpPr>
        <p:spPr bwMode="auto">
          <a:xfrm>
            <a:off x="2277728" y="4866174"/>
            <a:ext cx="4103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2655340" eaLnBrk="0" hangingPunct="0">
              <a:spcAft>
                <a:spcPct val="20000"/>
              </a:spcAft>
              <a:tabLst>
                <a:tab pos="1790331" algn="l"/>
              </a:tabLst>
            </a:pPr>
            <a:r>
              <a:rPr lang="en-US" sz="2000">
                <a:latin typeface="Calibri"/>
                <a:cs typeface="Calibri"/>
              </a:rPr>
              <a:t>SQL</a:t>
            </a:r>
          </a:p>
        </p:txBody>
      </p:sp>
      <p:sp>
        <p:nvSpPr>
          <p:cNvPr id="28" name="Rectangle 193"/>
          <p:cNvSpPr>
            <a:spLocks noChangeArrowheads="1"/>
          </p:cNvSpPr>
          <p:nvPr/>
        </p:nvSpPr>
        <p:spPr bwMode="auto">
          <a:xfrm>
            <a:off x="2407014" y="1302340"/>
            <a:ext cx="1933090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defTabSz="2655340" eaLnBrk="0" hangingPunct="0">
              <a:spcAft>
                <a:spcPct val="20000"/>
              </a:spcAft>
              <a:tabLst>
                <a:tab pos="1790331" algn="l"/>
              </a:tabLst>
            </a:pPr>
            <a:r>
              <a:rPr lang="en-US" sz="1600">
                <a:latin typeface="Calibri"/>
                <a:cs typeface="Calibri"/>
              </a:rPr>
              <a:t>"There is an element that is a student or a teacher but not both, and the set of Teachers is empty."</a:t>
            </a:r>
            <a:endParaRPr lang="en-US" sz="1600" i="1">
              <a:latin typeface="Calibri"/>
              <a:cs typeface="Calibri"/>
            </a:endParaRPr>
          </a:p>
        </p:txBody>
      </p:sp>
      <p:pic>
        <p:nvPicPr>
          <p:cNvPr id="29" name="Picture 28" descr="Screen shot 2011-08-30 at 1.07.55 PM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30" y="1219171"/>
            <a:ext cx="1916290" cy="1460030"/>
          </a:xfrm>
          <a:prstGeom prst="rect">
            <a:avLst/>
          </a:prstGeom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51813" y="586581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14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84"/>
    </mc:Choice>
    <mc:Fallback xmlns="">
      <p:transition xmlns:p14="http://schemas.microsoft.com/office/powerpoint/2010/main" spd="slow" advTm="72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0" grpId="0"/>
      <p:bldP spid="12" grpId="0"/>
      <p:bldP spid="13" grpId="0" animBg="1"/>
      <p:bldP spid="17" grpId="0"/>
      <p:bldP spid="18" grpId="0" animBg="1"/>
      <p:bldP spid="19" grpId="0" animBg="1"/>
      <p:bldP spid="20" grpId="0"/>
      <p:bldP spid="21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77802" y="13731"/>
            <a:ext cx="7270495" cy="523220"/>
          </a:xfrm>
        </p:spPr>
        <p:txBody>
          <a:bodyPr/>
          <a:lstStyle/>
          <a:p>
            <a:pPr eaLnBrk="1" hangingPunct="1"/>
            <a:r>
              <a:rPr lang="en-US"/>
              <a:t>DB schemas as familiar visual construct</a:t>
            </a:r>
          </a:p>
        </p:txBody>
      </p:sp>
      <p:pic>
        <p:nvPicPr>
          <p:cNvPr id="136200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25138" y="767804"/>
            <a:ext cx="5320852" cy="4240119"/>
          </a:xfrm>
          <a:prstGeom prst="rect">
            <a:avLst/>
          </a:prstGeom>
          <a:noFill/>
          <a:ln w="19050" cmpd="sng">
            <a:noFill/>
            <a:miter lim="800000"/>
            <a:headEnd/>
            <a:tailEnd/>
          </a:ln>
        </p:spPr>
      </p:pic>
      <p:pic>
        <p:nvPicPr>
          <p:cNvPr id="9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69002" y="921738"/>
            <a:ext cx="5331907" cy="3237073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8"/>
          <p:cNvPicPr>
            <a:picLocks noChangeAspect="1"/>
          </p:cNvPicPr>
          <p:nvPr/>
        </p:nvPicPr>
        <p:blipFill rotWithShape="1">
          <a:blip r:embed="rId8"/>
          <a:srcRect l="2" r="65905" b="53423"/>
          <a:stretch/>
        </p:blipFill>
        <p:spPr bwMode="auto">
          <a:xfrm>
            <a:off x="1785437" y="1074630"/>
            <a:ext cx="5368333" cy="3967108"/>
          </a:xfrm>
          <a:prstGeom prst="rect">
            <a:avLst/>
          </a:prstGeom>
          <a:noFill/>
          <a:ln w="28575" cmpd="sng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" name="Picture 2" descr="1311282613-83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322" y="1219360"/>
            <a:ext cx="5417258" cy="3671062"/>
          </a:xfrm>
          <a:prstGeom prst="rect">
            <a:avLst/>
          </a:prstGeom>
          <a:ln w="28575" cmpd="sng">
            <a:solidFill>
              <a:srgbClr val="000000"/>
            </a:solidFill>
          </a:ln>
        </p:spPr>
      </p:pic>
      <p:pic>
        <p:nvPicPr>
          <p:cNvPr id="4" name="Picture 3" descr="clip_image002.gif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7115"/>
          <a:stretch/>
        </p:blipFill>
        <p:spPr>
          <a:xfrm>
            <a:off x="1413690" y="1367633"/>
            <a:ext cx="5467223" cy="3968496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3961543" y="5859003"/>
            <a:ext cx="3928939" cy="6175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chemeClr val="tx2"/>
            </a:solidFill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r>
              <a:rPr lang="en-US" sz="1800" u="sng">
                <a:solidFill>
                  <a:srgbClr val="1F497D"/>
                </a:solidFill>
                <a:latin typeface="Calibri"/>
                <a:ea typeface="+mn-ea"/>
                <a:cs typeface="Calibri"/>
              </a:rPr>
              <a:t>Design decision 2</a:t>
            </a:r>
            <a:r>
              <a:rPr lang="en-US" sz="1800">
                <a:solidFill>
                  <a:srgbClr val="1F497D"/>
                </a:solidFill>
                <a:latin typeface="Calibri"/>
                <a:ea typeface="+mn-ea"/>
                <a:cs typeface="Calibri"/>
              </a:rPr>
              <a:t>: start from known visual UML metaphors for DB schemas</a:t>
            </a:r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51813" y="5865813"/>
            <a:ext cx="812800" cy="812800"/>
          </a:xfrm>
          <a:prstGeom prst="rect">
            <a:avLst/>
          </a:prstGeom>
        </p:spPr>
      </p:pic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845305" y="6594475"/>
            <a:ext cx="219320" cy="217254"/>
          </a:xfrm>
        </p:spPr>
        <p:txBody>
          <a:bodyPr/>
          <a:lstStyle/>
          <a:p>
            <a:pPr>
              <a:defRPr/>
            </a:pPr>
            <a:fld id="{536EE03E-2D5A-2B49-91BA-492D4019B60A}" type="slidenum">
              <a:rPr lang="de-DE"/>
              <a:pPr>
                <a:defRPr/>
              </a:pPr>
              <a:t>12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4135189"/>
      </p:ext>
    </p:extLst>
  </p:cSld>
  <p:clrMapOvr>
    <a:masterClrMapping/>
  </p:clrMapOvr>
  <p:transition advTm="304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iz121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139" y="3537106"/>
            <a:ext cx="4408325" cy="285138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Incremental Complexity</a:t>
            </a:r>
          </a:p>
        </p:txBody>
      </p:sp>
      <p:sp>
        <p:nvSpPr>
          <p:cNvPr id="37902" name="Rectangle 3"/>
          <p:cNvSpPr>
            <a:spLocks noChangeArrowheads="1"/>
          </p:cNvSpPr>
          <p:nvPr/>
        </p:nvSpPr>
        <p:spPr bwMode="auto">
          <a:xfrm>
            <a:off x="177800" y="1450485"/>
            <a:ext cx="2863122" cy="11695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pPr>
              <a:tabLst>
                <a:tab pos="569913" algn="l"/>
                <a:tab pos="1262063" algn="l"/>
                <a:tab pos="1947863" algn="l"/>
              </a:tabLst>
            </a:pPr>
            <a:r>
              <a:rPr lang="en-US" sz="1400">
                <a:latin typeface="Calibri"/>
                <a:cs typeface="Calibri"/>
              </a:rPr>
              <a:t>select	F.person</a:t>
            </a:r>
          </a:p>
          <a:p>
            <a:pPr>
              <a:tabLst>
                <a:tab pos="569913" algn="l"/>
                <a:tab pos="1262063" algn="l"/>
                <a:tab pos="1947863" algn="l"/>
              </a:tabLst>
            </a:pPr>
            <a:r>
              <a:rPr lang="en-US" sz="1400">
                <a:latin typeface="Calibri"/>
                <a:cs typeface="Calibri"/>
              </a:rPr>
              <a:t>from 	Frequents F, Likes L, Serves S</a:t>
            </a:r>
          </a:p>
          <a:p>
            <a:pPr>
              <a:tabLst>
                <a:tab pos="569913" algn="l"/>
                <a:tab pos="1262063" algn="l"/>
                <a:tab pos="1947863" algn="l"/>
              </a:tabLst>
            </a:pPr>
            <a:r>
              <a:rPr lang="en-US" sz="1400">
                <a:latin typeface="Calibri"/>
                <a:cs typeface="Calibri"/>
              </a:rPr>
              <a:t>where	F.person = L.person</a:t>
            </a:r>
          </a:p>
          <a:p>
            <a:pPr>
              <a:tabLst>
                <a:tab pos="569913" algn="l"/>
                <a:tab pos="1262063" algn="l"/>
                <a:tab pos="1947863" algn="l"/>
              </a:tabLst>
            </a:pPr>
            <a:r>
              <a:rPr lang="en-US" sz="1400">
                <a:latin typeface="Calibri"/>
                <a:cs typeface="Calibri"/>
              </a:rPr>
              <a:t>and 	F.bar = S.bar</a:t>
            </a:r>
          </a:p>
          <a:p>
            <a:pPr>
              <a:tabLst>
                <a:tab pos="569913" algn="l"/>
                <a:tab pos="1262063" algn="l"/>
                <a:tab pos="1947863" algn="l"/>
              </a:tabLst>
            </a:pPr>
            <a:r>
              <a:rPr lang="en-US" sz="1400">
                <a:latin typeface="Calibri"/>
                <a:cs typeface="Calibri"/>
              </a:rPr>
              <a:t>and 	L.drink = S.drink</a:t>
            </a:r>
          </a:p>
        </p:txBody>
      </p:sp>
      <p:sp>
        <p:nvSpPr>
          <p:cNvPr id="34" name="Rectangle 3"/>
          <p:cNvSpPr>
            <a:spLocks noChangeArrowheads="1"/>
          </p:cNvSpPr>
          <p:nvPr/>
        </p:nvSpPr>
        <p:spPr bwMode="auto">
          <a:xfrm>
            <a:off x="177800" y="642691"/>
            <a:ext cx="1919716" cy="67762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1400">
                <a:latin typeface="Calibri"/>
                <a:ea typeface="Arial" pitchFamily="-106" charset="0"/>
                <a:cs typeface="Calibri"/>
              </a:rPr>
              <a:t>Likes(person, drink)</a:t>
            </a:r>
          </a:p>
          <a:p>
            <a:pPr eaLnBrk="0" hangingPunct="0">
              <a:lnSpc>
                <a:spcPct val="90000"/>
              </a:lnSpc>
            </a:pPr>
            <a:r>
              <a:rPr lang="en-US" sz="1400">
                <a:latin typeface="Calibri"/>
                <a:ea typeface="Arial" pitchFamily="-106" charset="0"/>
                <a:cs typeface="Calibri"/>
              </a:rPr>
              <a:t>Frequents(person, bar)</a:t>
            </a:r>
          </a:p>
          <a:p>
            <a:pPr eaLnBrk="0" hangingPunct="0">
              <a:lnSpc>
                <a:spcPct val="90000"/>
              </a:lnSpc>
            </a:pPr>
            <a:r>
              <a:rPr lang="en-US" sz="1400">
                <a:latin typeface="Calibri"/>
                <a:ea typeface="Arial" pitchFamily="-106" charset="0"/>
                <a:cs typeface="Calibri"/>
              </a:rPr>
              <a:t>Serves(bar, drink, price)</a:t>
            </a:r>
          </a:p>
        </p:txBody>
      </p:sp>
      <p:sp>
        <p:nvSpPr>
          <p:cNvPr id="35" name="Rectangle 3"/>
          <p:cNvSpPr>
            <a:spLocks noChangeArrowheads="1"/>
          </p:cNvSpPr>
          <p:nvPr/>
        </p:nvSpPr>
        <p:spPr bwMode="auto">
          <a:xfrm>
            <a:off x="177800" y="6507892"/>
            <a:ext cx="601957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Calibri"/>
                <a:cs typeface="Calibri"/>
              </a:rPr>
              <a:t>Q: Find persons that frequent </a:t>
            </a:r>
            <a:r>
              <a:rPr lang="en-US" sz="1600" u="sng">
                <a:latin typeface="Calibri"/>
                <a:cs typeface="Calibri"/>
              </a:rPr>
              <a:t>some</a:t>
            </a:r>
            <a:r>
              <a:rPr lang="en-US" sz="1600">
                <a:latin typeface="Calibri"/>
                <a:cs typeface="Calibri"/>
              </a:rPr>
              <a:t> bar that serves </a:t>
            </a:r>
            <a:r>
              <a:rPr lang="en-US" sz="1600" u="sng">
                <a:latin typeface="Calibri"/>
                <a:cs typeface="Calibri"/>
              </a:rPr>
              <a:t>only </a:t>
            </a:r>
            <a:r>
              <a:rPr lang="en-US" sz="1600">
                <a:latin typeface="Calibri"/>
                <a:cs typeface="Calibri"/>
              </a:rPr>
              <a:t>drinks they like.</a:t>
            </a:r>
          </a:p>
        </p:txBody>
      </p:sp>
      <p:pic>
        <p:nvPicPr>
          <p:cNvPr id="2" name="Picture 1" descr="viz103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140" y="1095559"/>
            <a:ext cx="4408325" cy="2365443"/>
          </a:xfrm>
          <a:prstGeom prst="rect">
            <a:avLst/>
          </a:prstGeom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77800" y="3944797"/>
            <a:ext cx="3581706" cy="24622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pPr>
              <a:tabLst>
                <a:tab pos="569913" algn="l"/>
                <a:tab pos="1262063" algn="l"/>
                <a:tab pos="1947863" algn="l"/>
              </a:tabLst>
            </a:pPr>
            <a:r>
              <a:rPr lang="en-US" sz="1400">
                <a:latin typeface="Calibri"/>
                <a:cs typeface="Calibri"/>
              </a:rPr>
              <a:t>select 	F.person</a:t>
            </a:r>
          </a:p>
          <a:p>
            <a:pPr>
              <a:tabLst>
                <a:tab pos="569913" algn="l"/>
                <a:tab pos="1262063" algn="l"/>
                <a:tab pos="1947863" algn="l"/>
              </a:tabLst>
            </a:pPr>
            <a:r>
              <a:rPr lang="en-US" sz="1400">
                <a:latin typeface="Calibri"/>
                <a:cs typeface="Calibri"/>
              </a:rPr>
              <a:t>from 	Frequents F</a:t>
            </a:r>
          </a:p>
          <a:p>
            <a:pPr>
              <a:tabLst>
                <a:tab pos="569913" algn="l"/>
                <a:tab pos="1262063" algn="l"/>
                <a:tab pos="1947863" algn="l"/>
              </a:tabLst>
            </a:pPr>
            <a:r>
              <a:rPr lang="en-US" sz="1400">
                <a:latin typeface="Calibri"/>
                <a:cs typeface="Calibri"/>
              </a:rPr>
              <a:t>where 	not exists</a:t>
            </a:r>
          </a:p>
          <a:p>
            <a:pPr>
              <a:tabLst>
                <a:tab pos="569913" algn="l"/>
                <a:tab pos="1262063" algn="l"/>
                <a:tab pos="1947863" algn="l"/>
              </a:tabLst>
            </a:pPr>
            <a:r>
              <a:rPr lang="en-US" sz="1400">
                <a:latin typeface="Calibri"/>
                <a:cs typeface="Calibri"/>
              </a:rPr>
              <a:t>	(select	S.drink</a:t>
            </a:r>
          </a:p>
          <a:p>
            <a:pPr>
              <a:tabLst>
                <a:tab pos="569913" algn="l"/>
                <a:tab pos="1262063" algn="l"/>
                <a:tab pos="1947863" algn="l"/>
              </a:tabLst>
            </a:pPr>
            <a:r>
              <a:rPr lang="en-US" sz="1400">
                <a:latin typeface="Calibri"/>
                <a:cs typeface="Calibri"/>
              </a:rPr>
              <a:t>	from 	Serves S</a:t>
            </a:r>
          </a:p>
          <a:p>
            <a:pPr>
              <a:tabLst>
                <a:tab pos="569913" algn="l"/>
                <a:tab pos="1262063" algn="l"/>
                <a:tab pos="1947863" algn="l"/>
              </a:tabLst>
            </a:pPr>
            <a:r>
              <a:rPr lang="en-US" sz="1400">
                <a:latin typeface="Calibri"/>
                <a:cs typeface="Calibri"/>
              </a:rPr>
              <a:t>	where 	S.bar = F.bar</a:t>
            </a:r>
          </a:p>
          <a:p>
            <a:pPr>
              <a:tabLst>
                <a:tab pos="569913" algn="l"/>
                <a:tab pos="1262063" algn="l"/>
                <a:tab pos="1947863" algn="l"/>
              </a:tabLst>
            </a:pPr>
            <a:r>
              <a:rPr lang="en-US" sz="1400">
                <a:latin typeface="Calibri"/>
                <a:cs typeface="Calibri"/>
              </a:rPr>
              <a:t>	and 	not exists</a:t>
            </a:r>
          </a:p>
          <a:p>
            <a:pPr>
              <a:tabLst>
                <a:tab pos="569913" algn="l"/>
                <a:tab pos="1262063" algn="l"/>
                <a:tab pos="1947863" algn="l"/>
              </a:tabLst>
            </a:pPr>
            <a:r>
              <a:rPr lang="en-US" sz="1400">
                <a:latin typeface="Calibri"/>
                <a:cs typeface="Calibri"/>
              </a:rPr>
              <a:t>		(select 	L.drink</a:t>
            </a:r>
          </a:p>
          <a:p>
            <a:pPr>
              <a:tabLst>
                <a:tab pos="569913" algn="l"/>
                <a:tab pos="1262063" algn="l"/>
                <a:tab pos="1947863" algn="l"/>
              </a:tabLst>
            </a:pPr>
            <a:r>
              <a:rPr lang="en-US" sz="1400">
                <a:latin typeface="Calibri"/>
                <a:cs typeface="Calibri"/>
              </a:rPr>
              <a:t>		from 	Likes L</a:t>
            </a:r>
          </a:p>
          <a:p>
            <a:pPr>
              <a:tabLst>
                <a:tab pos="569913" algn="l"/>
                <a:tab pos="1262063" algn="l"/>
                <a:tab pos="1947863" algn="l"/>
              </a:tabLst>
            </a:pPr>
            <a:r>
              <a:rPr lang="en-US" sz="1400">
                <a:latin typeface="Calibri"/>
                <a:cs typeface="Calibri"/>
              </a:rPr>
              <a:t>		where 	L.person = F.person</a:t>
            </a:r>
          </a:p>
          <a:p>
            <a:pPr>
              <a:tabLst>
                <a:tab pos="569913" algn="l"/>
                <a:tab pos="1262063" algn="l"/>
                <a:tab pos="1947863" algn="l"/>
              </a:tabLst>
            </a:pPr>
            <a:r>
              <a:rPr lang="en-US" sz="1400">
                <a:latin typeface="Calibri"/>
                <a:cs typeface="Calibri"/>
              </a:rPr>
              <a:t>		and 	S.drink = L.drink))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77800" y="2709492"/>
            <a:ext cx="336867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tabLst>
                <a:tab pos="630238" algn="l"/>
                <a:tab pos="1262063" algn="l"/>
                <a:tab pos="1947863" algn="l"/>
              </a:tabLst>
            </a:pPr>
            <a:r>
              <a:rPr lang="en-US" sz="1400">
                <a:latin typeface="Calibri"/>
                <a:cs typeface="Calibri"/>
              </a:rPr>
              <a:t>Q(x) :- Frequents(x,y), Serves (y,z,_), Likes (x,z)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5442306" y="3786142"/>
            <a:ext cx="147657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 i="1">
                <a:solidFill>
                  <a:schemeClr val="tx2"/>
                </a:solidFill>
                <a:sym typeface="Symbol"/>
              </a:rPr>
              <a:t>: dashed line </a:t>
            </a:r>
            <a:br>
              <a:rPr lang="en-US" sz="1600" i="1">
                <a:solidFill>
                  <a:schemeClr val="tx2"/>
                </a:solidFill>
                <a:sym typeface="Symbol"/>
              </a:rPr>
            </a:br>
            <a:r>
              <a:rPr lang="en-US" sz="1600" i="1">
                <a:solidFill>
                  <a:schemeClr val="tx2"/>
                </a:solidFill>
                <a:sym typeface="Symbol"/>
              </a:rPr>
              <a:t>around relation </a:t>
            </a:r>
            <a:endParaRPr lang="en-US" sz="1600" i="1">
              <a:solidFill>
                <a:schemeClr val="tx2"/>
              </a:solidFill>
            </a:endParaRPr>
          </a:p>
        </p:txBody>
      </p:sp>
      <p:cxnSp>
        <p:nvCxnSpPr>
          <p:cNvPr id="25" name="Straight Arrow Connector 53"/>
          <p:cNvCxnSpPr>
            <a:cxnSpLocks noChangeShapeType="1"/>
          </p:cNvCxnSpPr>
          <p:nvPr/>
        </p:nvCxnSpPr>
        <p:spPr bwMode="auto">
          <a:xfrm flipH="1">
            <a:off x="6927354" y="4036526"/>
            <a:ext cx="929136" cy="0"/>
          </a:xfrm>
          <a:prstGeom prst="straightConnector1">
            <a:avLst/>
          </a:prstGeom>
          <a:noFill/>
          <a:ln w="19050">
            <a:solidFill>
              <a:schemeClr val="tx2"/>
            </a:solidFill>
            <a:round/>
            <a:headEnd type="oval" w="lg" len="lg"/>
            <a:tailEnd type="none" w="med" len="lg"/>
          </a:ln>
        </p:spPr>
      </p:cxnSp>
      <p:sp>
        <p:nvSpPr>
          <p:cNvPr id="19" name="Rectangle 18"/>
          <p:cNvSpPr/>
          <p:nvPr/>
        </p:nvSpPr>
        <p:spPr>
          <a:xfrm>
            <a:off x="5277747" y="89954"/>
            <a:ext cx="3624980" cy="6175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chemeClr val="tx2"/>
            </a:solidFill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r>
              <a:rPr lang="en-US" sz="1800" u="sng">
                <a:solidFill>
                  <a:srgbClr val="1F497D"/>
                </a:solidFill>
                <a:latin typeface="Calibri"/>
                <a:ea typeface="+mn-ea"/>
                <a:cs typeface="Calibri"/>
              </a:rPr>
              <a:t>Design decision 3</a:t>
            </a:r>
            <a:r>
              <a:rPr lang="en-US" sz="1800">
                <a:solidFill>
                  <a:srgbClr val="1F497D"/>
                </a:solidFill>
                <a:latin typeface="Calibri"/>
                <a:ea typeface="+mn-ea"/>
                <a:cs typeface="Calibri"/>
              </a:rPr>
              <a:t>: gradually extend known visual metaphors for CQs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724021" y="1100375"/>
            <a:ext cx="845578" cy="887651"/>
            <a:chOff x="2724021" y="1100375"/>
            <a:chExt cx="845578" cy="887651"/>
          </a:xfrm>
        </p:grpSpPr>
        <p:sp>
          <p:nvSpPr>
            <p:cNvPr id="5" name="Oval 4"/>
            <p:cNvSpPr/>
            <p:nvPr/>
          </p:nvSpPr>
          <p:spPr>
            <a:xfrm>
              <a:off x="2724021" y="1645661"/>
              <a:ext cx="316902" cy="342365"/>
            </a:xfrm>
            <a:prstGeom prst="ellipse">
              <a:avLst/>
            </a:prstGeom>
            <a:ln w="28575" cmpd="sng">
              <a:solidFill>
                <a:srgbClr val="1F497D"/>
              </a:solidFill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21" name="Straight Arrow Connector 53"/>
            <p:cNvCxnSpPr>
              <a:cxnSpLocks noChangeShapeType="1"/>
              <a:stCxn id="5" idx="7"/>
              <a:endCxn id="27" idx="1"/>
            </p:cNvCxnSpPr>
            <p:nvPr/>
          </p:nvCxnSpPr>
          <p:spPr bwMode="auto">
            <a:xfrm flipV="1">
              <a:off x="2994514" y="1100375"/>
              <a:ext cx="575085" cy="595424"/>
            </a:xfrm>
            <a:prstGeom prst="straightConnector1">
              <a:avLst/>
            </a:prstGeom>
            <a:noFill/>
            <a:ln w="19050">
              <a:solidFill>
                <a:srgbClr val="1F497D"/>
              </a:solidFill>
              <a:round/>
              <a:headEnd type="none" w="med" len="lg"/>
              <a:tailEnd type="none" w="med" len="lg"/>
            </a:ln>
          </p:spPr>
        </p:cxnSp>
      </p:grpSp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3569599" y="854153"/>
            <a:ext cx="223483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 i="1">
                <a:solidFill>
                  <a:srgbClr val="1F497D"/>
                </a:solidFill>
              </a:rPr>
              <a:t>Unlike SQL: no aliases needed; schema implicit</a:t>
            </a:r>
          </a:p>
        </p:txBody>
      </p:sp>
      <p:sp>
        <p:nvSpPr>
          <p:cNvPr id="28" name="Rectangle 3"/>
          <p:cNvSpPr>
            <a:spLocks noChangeArrowheads="1"/>
          </p:cNvSpPr>
          <p:nvPr/>
        </p:nvSpPr>
        <p:spPr bwMode="auto">
          <a:xfrm>
            <a:off x="3594535" y="1464249"/>
            <a:ext cx="263861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 i="1">
                <a:solidFill>
                  <a:srgbClr val="1F497D"/>
                </a:solidFill>
              </a:rPr>
              <a:t>Unlike Datalog: no anony-mous variables shown</a:t>
            </a:r>
          </a:p>
        </p:txBody>
      </p:sp>
      <p:grpSp>
        <p:nvGrpSpPr>
          <p:cNvPr id="37888" name="Group 37887"/>
          <p:cNvGrpSpPr/>
          <p:nvPr/>
        </p:nvGrpSpPr>
        <p:grpSpPr>
          <a:xfrm>
            <a:off x="2470151" y="1710471"/>
            <a:ext cx="1124384" cy="1273494"/>
            <a:chOff x="2470151" y="1710471"/>
            <a:chExt cx="1124384" cy="1273494"/>
          </a:xfrm>
        </p:grpSpPr>
        <p:sp>
          <p:nvSpPr>
            <p:cNvPr id="29" name="Oval 28"/>
            <p:cNvSpPr/>
            <p:nvPr/>
          </p:nvSpPr>
          <p:spPr>
            <a:xfrm>
              <a:off x="2470151" y="2641600"/>
              <a:ext cx="316902" cy="342365"/>
            </a:xfrm>
            <a:prstGeom prst="ellipse">
              <a:avLst/>
            </a:prstGeom>
            <a:ln w="28575" cmpd="sng">
              <a:solidFill>
                <a:srgbClr val="1F497D"/>
              </a:solidFill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30" name="Straight Arrow Connector 53"/>
            <p:cNvCxnSpPr>
              <a:cxnSpLocks noChangeShapeType="1"/>
              <a:stCxn id="29" idx="7"/>
              <a:endCxn id="28" idx="1"/>
            </p:cNvCxnSpPr>
            <p:nvPr/>
          </p:nvCxnSpPr>
          <p:spPr bwMode="auto">
            <a:xfrm flipV="1">
              <a:off x="2740644" y="1710471"/>
              <a:ext cx="853891" cy="981267"/>
            </a:xfrm>
            <a:prstGeom prst="straightConnector1">
              <a:avLst/>
            </a:prstGeom>
            <a:noFill/>
            <a:ln w="19050">
              <a:solidFill>
                <a:srgbClr val="1F497D"/>
              </a:solidFill>
              <a:round/>
              <a:headEnd type="none" w="med" len="lg"/>
              <a:tailEnd type="none" w="med" len="lg"/>
            </a:ln>
          </p:spPr>
        </p:cxnSp>
      </p:grpSp>
      <p:sp>
        <p:nvSpPr>
          <p:cNvPr id="31" name="Rectangle 3"/>
          <p:cNvSpPr>
            <a:spLocks noChangeArrowheads="1"/>
          </p:cNvSpPr>
          <p:nvPr/>
        </p:nvSpPr>
        <p:spPr bwMode="auto">
          <a:xfrm>
            <a:off x="177800" y="2987193"/>
            <a:ext cx="603781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Calibri"/>
                <a:cs typeface="Calibri"/>
              </a:rPr>
              <a:t>Q: Find persons that frequent </a:t>
            </a:r>
            <a:r>
              <a:rPr lang="en-US" sz="1600" u="sng">
                <a:latin typeface="Calibri"/>
                <a:cs typeface="Calibri"/>
              </a:rPr>
              <a:t>some </a:t>
            </a:r>
            <a:r>
              <a:rPr lang="en-US" sz="1600">
                <a:latin typeface="Calibri"/>
                <a:cs typeface="Calibri"/>
              </a:rPr>
              <a:t>bar that serves </a:t>
            </a:r>
            <a:r>
              <a:rPr lang="en-US" sz="1600" u="sng">
                <a:latin typeface="Calibri"/>
                <a:cs typeface="Calibri"/>
              </a:rPr>
              <a:t>some</a:t>
            </a:r>
            <a:r>
              <a:rPr lang="en-US" sz="1600">
                <a:latin typeface="Calibri"/>
                <a:cs typeface="Calibri"/>
              </a:rPr>
              <a:t> drink they like.</a:t>
            </a:r>
          </a:p>
        </p:txBody>
      </p:sp>
      <p:sp>
        <p:nvSpPr>
          <p:cNvPr id="33" name="Rectangle 46"/>
          <p:cNvSpPr>
            <a:spLocks noChangeArrowheads="1"/>
          </p:cNvSpPr>
          <p:nvPr/>
        </p:nvSpPr>
        <p:spPr bwMode="auto">
          <a:xfrm>
            <a:off x="1381760" y="3407630"/>
            <a:ext cx="2016853" cy="24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l" defTabSz="822325">
              <a:lnSpc>
                <a:spcPct val="85000"/>
              </a:lnSpc>
            </a:pPr>
            <a:r>
              <a:rPr lang="de-DE" sz="1800">
                <a:solidFill>
                  <a:srgbClr val="FF0000"/>
                </a:solidFill>
                <a:latin typeface="Calibri"/>
                <a:cs typeface="Calibri"/>
              </a:rPr>
              <a:t>+167% more SQL text</a:t>
            </a:r>
          </a:p>
        </p:txBody>
      </p:sp>
      <p:sp>
        <p:nvSpPr>
          <p:cNvPr id="36" name="Up Arrow 35"/>
          <p:cNvSpPr/>
          <p:nvPr/>
        </p:nvSpPr>
        <p:spPr>
          <a:xfrm flipV="1">
            <a:off x="1157756" y="2675465"/>
            <a:ext cx="234164" cy="1233415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028163" y="5757533"/>
            <a:ext cx="3552534" cy="6175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chemeClr val="tx2"/>
            </a:solidFill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r>
              <a:rPr lang="en-US" sz="1800" u="sng">
                <a:solidFill>
                  <a:srgbClr val="1F497D"/>
                </a:solidFill>
                <a:latin typeface="Calibri"/>
                <a:ea typeface="+mn-ea"/>
                <a:cs typeface="Calibri"/>
              </a:rPr>
              <a:t>Design decision 4</a:t>
            </a:r>
            <a:r>
              <a:rPr lang="en-US" sz="1800">
                <a:solidFill>
                  <a:srgbClr val="1F497D"/>
                </a:solidFill>
                <a:latin typeface="Calibri"/>
                <a:ea typeface="+mn-ea"/>
                <a:cs typeface="Calibri"/>
              </a:rPr>
              <a:t>: assign an implicit reading order to the arrow</a:t>
            </a:r>
          </a:p>
        </p:txBody>
      </p:sp>
      <p:sp>
        <p:nvSpPr>
          <p:cNvPr id="39" name="Up Arrow 38"/>
          <p:cNvSpPr/>
          <p:nvPr/>
        </p:nvSpPr>
        <p:spPr>
          <a:xfrm flipV="1">
            <a:off x="7734465" y="3285091"/>
            <a:ext cx="244050" cy="334034"/>
          </a:xfrm>
          <a:prstGeom prst="upArrow">
            <a:avLst/>
          </a:prstGeom>
          <a:solidFill>
            <a:srgbClr val="008000"/>
          </a:solidFill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40" name="Rectangle 46"/>
          <p:cNvSpPr>
            <a:spLocks noChangeArrowheads="1"/>
          </p:cNvSpPr>
          <p:nvPr/>
        </p:nvSpPr>
        <p:spPr bwMode="auto">
          <a:xfrm>
            <a:off x="5159559" y="3331334"/>
            <a:ext cx="2577629" cy="24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l" defTabSz="822325">
              <a:lnSpc>
                <a:spcPct val="85000"/>
              </a:lnSpc>
            </a:pPr>
            <a:r>
              <a:rPr lang="de-DE" sz="1800">
                <a:solidFill>
                  <a:srgbClr val="008000"/>
                </a:solidFill>
                <a:latin typeface="Calibri"/>
                <a:cs typeface="Calibri"/>
              </a:rPr>
              <a:t>+13% more visual elements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4677714" y="4661957"/>
            <a:ext cx="1179134" cy="914407"/>
          </a:xfrm>
          <a:prstGeom prst="roundRect">
            <a:avLst/>
          </a:prstGeom>
          <a:ln w="38100" cmpd="sng">
            <a:solidFill>
              <a:srgbClr val="FF0000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6239433" y="4357013"/>
            <a:ext cx="1229803" cy="1226211"/>
          </a:xfrm>
          <a:prstGeom prst="roundRect">
            <a:avLst>
              <a:gd name="adj" fmla="val 13591"/>
            </a:avLst>
          </a:prstGeom>
          <a:ln w="38100" cmpd="sng">
            <a:solidFill>
              <a:srgbClr val="FF0000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7654061" y="3568374"/>
            <a:ext cx="1377072" cy="1461557"/>
          </a:xfrm>
          <a:prstGeom prst="roundRect">
            <a:avLst>
              <a:gd name="adj" fmla="val 13591"/>
            </a:avLst>
          </a:prstGeom>
          <a:ln w="38100" cmpd="sng">
            <a:solidFill>
              <a:srgbClr val="FF0000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7654061" y="4917933"/>
            <a:ext cx="1377072" cy="1461557"/>
          </a:xfrm>
          <a:prstGeom prst="roundRect">
            <a:avLst>
              <a:gd name="adj" fmla="val 13591"/>
            </a:avLst>
          </a:prstGeom>
          <a:ln w="38100" cmpd="sng">
            <a:solidFill>
              <a:srgbClr val="FF0000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Sound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51813" y="5865813"/>
            <a:ext cx="812800" cy="812800"/>
          </a:xfrm>
          <a:prstGeom prst="rect">
            <a:avLst/>
          </a:prstGeom>
        </p:spPr>
      </p:pic>
      <p:sp>
        <p:nvSpPr>
          <p:cNvPr id="4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845305" y="6594475"/>
            <a:ext cx="219320" cy="217254"/>
          </a:xfrm>
        </p:spPr>
        <p:txBody>
          <a:bodyPr/>
          <a:lstStyle/>
          <a:p>
            <a:pPr>
              <a:defRPr/>
            </a:pPr>
            <a:fld id="{536EE03E-2D5A-2B49-91BA-492D4019B60A}" type="slidenum">
              <a:rPr lang="de-DE"/>
              <a:pPr>
                <a:defRPr/>
              </a:pPr>
              <a:t>13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4203382"/>
      </p:ext>
    </p:extLst>
  </p:cSld>
  <p:clrMapOvr>
    <a:masterClrMapping/>
  </p:clrMapOvr>
  <p:transition advTm="912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5" grpId="0"/>
      <p:bldP spid="9" grpId="0" animBg="1"/>
      <p:bldP spid="10" grpId="0"/>
      <p:bldP spid="24" grpId="0"/>
      <p:bldP spid="19" grpId="0" animBg="1"/>
      <p:bldP spid="27" grpId="0"/>
      <p:bldP spid="28" grpId="0"/>
      <p:bldP spid="33" grpId="0"/>
      <p:bldP spid="36" grpId="0" animBg="1"/>
      <p:bldP spid="37" grpId="0" animBg="1"/>
      <p:bldP spid="39" grpId="0" animBg="1"/>
      <p:bldP spid="40" grpId="0"/>
      <p:bldP spid="38" grpId="0" animBg="1"/>
      <p:bldP spid="38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iz121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139" y="3537106"/>
            <a:ext cx="4408325" cy="285138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7802" y="13731"/>
            <a:ext cx="4260106" cy="523220"/>
          </a:xfrm>
        </p:spPr>
        <p:txBody>
          <a:bodyPr/>
          <a:lstStyle/>
          <a:p>
            <a:r>
              <a:rPr lang="en-US"/>
              <a:t>Logical transformations</a:t>
            </a:r>
          </a:p>
        </p:txBody>
      </p:sp>
      <p:sp>
        <p:nvSpPr>
          <p:cNvPr id="34" name="Rectangle 3"/>
          <p:cNvSpPr>
            <a:spLocks noChangeArrowheads="1"/>
          </p:cNvSpPr>
          <p:nvPr/>
        </p:nvSpPr>
        <p:spPr bwMode="auto">
          <a:xfrm>
            <a:off x="177800" y="642691"/>
            <a:ext cx="1919716" cy="67762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1400">
                <a:latin typeface="Calibri"/>
                <a:ea typeface="Arial" pitchFamily="-106" charset="0"/>
                <a:cs typeface="Calibri"/>
              </a:rPr>
              <a:t>Likes(person, drink)</a:t>
            </a:r>
          </a:p>
          <a:p>
            <a:pPr eaLnBrk="0" hangingPunct="0">
              <a:lnSpc>
                <a:spcPct val="90000"/>
              </a:lnSpc>
            </a:pPr>
            <a:r>
              <a:rPr lang="en-US" sz="1400">
                <a:latin typeface="Calibri"/>
                <a:ea typeface="Arial" pitchFamily="-106" charset="0"/>
                <a:cs typeface="Calibri"/>
              </a:rPr>
              <a:t>Frequents(person, bar)</a:t>
            </a:r>
          </a:p>
          <a:p>
            <a:pPr eaLnBrk="0" hangingPunct="0">
              <a:lnSpc>
                <a:spcPct val="90000"/>
              </a:lnSpc>
            </a:pPr>
            <a:r>
              <a:rPr lang="en-US" sz="1400">
                <a:latin typeface="Calibri"/>
                <a:ea typeface="Arial" pitchFamily="-106" charset="0"/>
                <a:cs typeface="Calibri"/>
              </a:rPr>
              <a:t>Serves(bar, drink, price)</a:t>
            </a:r>
          </a:p>
        </p:txBody>
      </p:sp>
      <p:sp>
        <p:nvSpPr>
          <p:cNvPr id="35" name="Rectangle 3"/>
          <p:cNvSpPr>
            <a:spLocks noChangeArrowheads="1"/>
          </p:cNvSpPr>
          <p:nvPr/>
        </p:nvSpPr>
        <p:spPr bwMode="auto">
          <a:xfrm>
            <a:off x="177800" y="6507892"/>
            <a:ext cx="601957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Calibri"/>
                <a:cs typeface="Calibri"/>
              </a:rPr>
              <a:t>Q: Find persons that frequent </a:t>
            </a:r>
            <a:r>
              <a:rPr lang="en-US" sz="1600" u="sng">
                <a:latin typeface="Calibri"/>
                <a:cs typeface="Calibri"/>
              </a:rPr>
              <a:t>some</a:t>
            </a:r>
            <a:r>
              <a:rPr lang="en-US" sz="1600">
                <a:latin typeface="Calibri"/>
                <a:cs typeface="Calibri"/>
              </a:rPr>
              <a:t> bar that serves </a:t>
            </a:r>
            <a:r>
              <a:rPr lang="en-US" sz="1600" u="sng">
                <a:latin typeface="Calibri"/>
                <a:cs typeface="Calibri"/>
              </a:rPr>
              <a:t>only </a:t>
            </a:r>
            <a:r>
              <a:rPr lang="en-US" sz="1600">
                <a:latin typeface="Calibri"/>
                <a:cs typeface="Calibri"/>
              </a:rPr>
              <a:t>drinks they like.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77800" y="3944797"/>
            <a:ext cx="3581706" cy="24622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pPr>
              <a:tabLst>
                <a:tab pos="569913" algn="l"/>
                <a:tab pos="1262063" algn="l"/>
                <a:tab pos="1947863" algn="l"/>
              </a:tabLst>
            </a:pPr>
            <a:r>
              <a:rPr lang="en-US" sz="1400">
                <a:latin typeface="Calibri"/>
                <a:cs typeface="Calibri"/>
              </a:rPr>
              <a:t>select 	F.person</a:t>
            </a:r>
          </a:p>
          <a:p>
            <a:pPr>
              <a:tabLst>
                <a:tab pos="569913" algn="l"/>
                <a:tab pos="1262063" algn="l"/>
                <a:tab pos="1947863" algn="l"/>
              </a:tabLst>
            </a:pPr>
            <a:r>
              <a:rPr lang="en-US" sz="1400">
                <a:latin typeface="Calibri"/>
                <a:cs typeface="Calibri"/>
              </a:rPr>
              <a:t>from 	Frequents F</a:t>
            </a:r>
          </a:p>
          <a:p>
            <a:pPr>
              <a:tabLst>
                <a:tab pos="569913" algn="l"/>
                <a:tab pos="1262063" algn="l"/>
                <a:tab pos="1947863" algn="l"/>
              </a:tabLst>
            </a:pPr>
            <a:r>
              <a:rPr lang="en-US" sz="1400">
                <a:latin typeface="Calibri"/>
                <a:cs typeface="Calibri"/>
              </a:rPr>
              <a:t>where 	not exists</a:t>
            </a:r>
          </a:p>
          <a:p>
            <a:pPr>
              <a:tabLst>
                <a:tab pos="569913" algn="l"/>
                <a:tab pos="1262063" algn="l"/>
                <a:tab pos="1947863" algn="l"/>
              </a:tabLst>
            </a:pPr>
            <a:r>
              <a:rPr lang="en-US" sz="1400">
                <a:latin typeface="Calibri"/>
                <a:cs typeface="Calibri"/>
              </a:rPr>
              <a:t>	(select	S.drink</a:t>
            </a:r>
          </a:p>
          <a:p>
            <a:pPr>
              <a:tabLst>
                <a:tab pos="569913" algn="l"/>
                <a:tab pos="1262063" algn="l"/>
                <a:tab pos="1947863" algn="l"/>
              </a:tabLst>
            </a:pPr>
            <a:r>
              <a:rPr lang="en-US" sz="1400">
                <a:latin typeface="Calibri"/>
                <a:cs typeface="Calibri"/>
              </a:rPr>
              <a:t>	from 	Serves S</a:t>
            </a:r>
          </a:p>
          <a:p>
            <a:pPr>
              <a:tabLst>
                <a:tab pos="569913" algn="l"/>
                <a:tab pos="1262063" algn="l"/>
                <a:tab pos="1947863" algn="l"/>
              </a:tabLst>
            </a:pPr>
            <a:r>
              <a:rPr lang="en-US" sz="1400">
                <a:latin typeface="Calibri"/>
                <a:cs typeface="Calibri"/>
              </a:rPr>
              <a:t>	where 	S.bar = F.bar</a:t>
            </a:r>
          </a:p>
          <a:p>
            <a:pPr>
              <a:tabLst>
                <a:tab pos="569913" algn="l"/>
                <a:tab pos="1262063" algn="l"/>
                <a:tab pos="1947863" algn="l"/>
              </a:tabLst>
            </a:pPr>
            <a:r>
              <a:rPr lang="en-US" sz="1400">
                <a:latin typeface="Calibri"/>
                <a:cs typeface="Calibri"/>
              </a:rPr>
              <a:t>	and 	not exists</a:t>
            </a:r>
          </a:p>
          <a:p>
            <a:pPr>
              <a:tabLst>
                <a:tab pos="569913" algn="l"/>
                <a:tab pos="1262063" algn="l"/>
                <a:tab pos="1947863" algn="l"/>
              </a:tabLst>
            </a:pPr>
            <a:r>
              <a:rPr lang="en-US" sz="1400">
                <a:latin typeface="Calibri"/>
                <a:cs typeface="Calibri"/>
              </a:rPr>
              <a:t>		(select 	L.drink</a:t>
            </a:r>
          </a:p>
          <a:p>
            <a:pPr>
              <a:tabLst>
                <a:tab pos="569913" algn="l"/>
                <a:tab pos="1262063" algn="l"/>
                <a:tab pos="1947863" algn="l"/>
              </a:tabLst>
            </a:pPr>
            <a:r>
              <a:rPr lang="en-US" sz="1400">
                <a:latin typeface="Calibri"/>
                <a:cs typeface="Calibri"/>
              </a:rPr>
              <a:t>		from 	Likes L</a:t>
            </a:r>
          </a:p>
          <a:p>
            <a:pPr>
              <a:tabLst>
                <a:tab pos="569913" algn="l"/>
                <a:tab pos="1262063" algn="l"/>
                <a:tab pos="1947863" algn="l"/>
              </a:tabLst>
            </a:pPr>
            <a:r>
              <a:rPr lang="en-US" sz="1400">
                <a:latin typeface="Calibri"/>
                <a:cs typeface="Calibri"/>
              </a:rPr>
              <a:t>		where 	L.person = F.person</a:t>
            </a:r>
          </a:p>
          <a:p>
            <a:pPr>
              <a:tabLst>
                <a:tab pos="569913" algn="l"/>
                <a:tab pos="1262063" algn="l"/>
                <a:tab pos="1947863" algn="l"/>
              </a:tabLst>
            </a:pPr>
            <a:r>
              <a:rPr lang="en-US" sz="1400">
                <a:latin typeface="Calibri"/>
                <a:cs typeface="Calibri"/>
              </a:rPr>
              <a:t>		and 	S.drink = L.drink))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5442306" y="3786142"/>
            <a:ext cx="147657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 i="1">
                <a:solidFill>
                  <a:schemeClr val="tx2"/>
                </a:solidFill>
                <a:sym typeface="Symbol"/>
              </a:rPr>
              <a:t>: dashed line </a:t>
            </a:r>
            <a:br>
              <a:rPr lang="en-US" sz="1600" i="1">
                <a:solidFill>
                  <a:schemeClr val="tx2"/>
                </a:solidFill>
                <a:sym typeface="Symbol"/>
              </a:rPr>
            </a:br>
            <a:r>
              <a:rPr lang="en-US" sz="1600" i="1">
                <a:solidFill>
                  <a:schemeClr val="tx2"/>
                </a:solidFill>
                <a:sym typeface="Symbol"/>
              </a:rPr>
              <a:t>around relation </a:t>
            </a:r>
            <a:endParaRPr lang="en-US" sz="1600" i="1">
              <a:solidFill>
                <a:schemeClr val="tx2"/>
              </a:solidFill>
            </a:endParaRPr>
          </a:p>
        </p:txBody>
      </p:sp>
      <p:cxnSp>
        <p:nvCxnSpPr>
          <p:cNvPr id="25" name="Straight Arrow Connector 53"/>
          <p:cNvCxnSpPr>
            <a:cxnSpLocks noChangeShapeType="1"/>
          </p:cNvCxnSpPr>
          <p:nvPr/>
        </p:nvCxnSpPr>
        <p:spPr bwMode="auto">
          <a:xfrm flipH="1">
            <a:off x="6927354" y="4036526"/>
            <a:ext cx="929136" cy="0"/>
          </a:xfrm>
          <a:prstGeom prst="straightConnector1">
            <a:avLst/>
          </a:prstGeom>
          <a:noFill/>
          <a:ln w="19050">
            <a:solidFill>
              <a:schemeClr val="tx2"/>
            </a:solidFill>
            <a:round/>
            <a:headEnd type="oval" w="lg" len="lg"/>
            <a:tailEnd type="none" w="med" len="lg"/>
          </a:ln>
        </p:spPr>
      </p:cxnSp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5138" y="123563"/>
            <a:ext cx="4478861" cy="2761813"/>
          </a:xfrm>
          <a:prstGeom prst="rect">
            <a:avLst/>
          </a:prstGeom>
        </p:spPr>
      </p:pic>
      <p:sp>
        <p:nvSpPr>
          <p:cNvPr id="42" name="Rectangle 3"/>
          <p:cNvSpPr>
            <a:spLocks noChangeArrowheads="1"/>
          </p:cNvSpPr>
          <p:nvPr/>
        </p:nvSpPr>
        <p:spPr bwMode="auto">
          <a:xfrm>
            <a:off x="5442306" y="418450"/>
            <a:ext cx="147657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 i="1">
                <a:solidFill>
                  <a:schemeClr val="tx2"/>
                </a:solidFill>
                <a:sym typeface="Symbol"/>
              </a:rPr>
              <a:t>: double line </a:t>
            </a:r>
            <a:br>
              <a:rPr lang="en-US" sz="1600" i="1">
                <a:solidFill>
                  <a:schemeClr val="tx2"/>
                </a:solidFill>
                <a:sym typeface="Symbol"/>
              </a:rPr>
            </a:br>
            <a:r>
              <a:rPr lang="en-US" sz="1600" i="1">
                <a:solidFill>
                  <a:schemeClr val="tx2"/>
                </a:solidFill>
                <a:sym typeface="Symbol"/>
              </a:rPr>
              <a:t>around relation </a:t>
            </a:r>
            <a:endParaRPr lang="en-US" sz="1600" i="1">
              <a:solidFill>
                <a:schemeClr val="tx2"/>
              </a:solidFill>
            </a:endParaRPr>
          </a:p>
        </p:txBody>
      </p:sp>
      <p:cxnSp>
        <p:nvCxnSpPr>
          <p:cNvPr id="43" name="Straight Arrow Connector 53"/>
          <p:cNvCxnSpPr>
            <a:cxnSpLocks noChangeShapeType="1"/>
          </p:cNvCxnSpPr>
          <p:nvPr/>
        </p:nvCxnSpPr>
        <p:spPr bwMode="auto">
          <a:xfrm flipH="1">
            <a:off x="6927354" y="668834"/>
            <a:ext cx="929136" cy="0"/>
          </a:xfrm>
          <a:prstGeom prst="straightConnector1">
            <a:avLst/>
          </a:prstGeom>
          <a:noFill/>
          <a:ln w="19050">
            <a:solidFill>
              <a:schemeClr val="tx2"/>
            </a:solidFill>
            <a:round/>
            <a:headEnd type="oval" w="lg" len="lg"/>
            <a:tailEnd type="none" w="med" len="lg"/>
          </a:ln>
        </p:spPr>
      </p:cxnSp>
      <p:sp>
        <p:nvSpPr>
          <p:cNvPr id="44" name="Rectangle 3"/>
          <p:cNvSpPr>
            <a:spLocks noChangeArrowheads="1"/>
          </p:cNvSpPr>
          <p:nvPr/>
        </p:nvSpPr>
        <p:spPr bwMode="auto">
          <a:xfrm>
            <a:off x="431800" y="2298619"/>
            <a:ext cx="359209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800" i="1">
                <a:solidFill>
                  <a:srgbClr val="FF0000"/>
                </a:solidFill>
                <a:latin typeface="Calibri"/>
                <a:cs typeface="Calibri"/>
              </a:rPr>
              <a:t>Q: Find persons that frequent a bar so that they like </a:t>
            </a:r>
            <a:r>
              <a:rPr lang="en-US" sz="1800" i="1" u="sng">
                <a:solidFill>
                  <a:srgbClr val="FF0000"/>
                </a:solidFill>
                <a:latin typeface="Calibri"/>
                <a:cs typeface="Calibri"/>
              </a:rPr>
              <a:t>all</a:t>
            </a:r>
            <a:r>
              <a:rPr lang="en-US" sz="1800" i="1">
                <a:solidFill>
                  <a:srgbClr val="FF0000"/>
                </a:solidFill>
                <a:latin typeface="Calibri"/>
                <a:cs typeface="Calibri"/>
              </a:rPr>
              <a:t> drinks served.</a:t>
            </a:r>
          </a:p>
        </p:txBody>
      </p:sp>
      <p:sp>
        <p:nvSpPr>
          <p:cNvPr id="45" name="Rectangle 3"/>
          <p:cNvSpPr>
            <a:spLocks noChangeArrowheads="1"/>
          </p:cNvSpPr>
          <p:nvPr/>
        </p:nvSpPr>
        <p:spPr bwMode="auto">
          <a:xfrm>
            <a:off x="431800" y="2941517"/>
            <a:ext cx="359209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800" i="1">
                <a:solidFill>
                  <a:srgbClr val="FF0000"/>
                </a:solidFill>
                <a:latin typeface="Calibri"/>
                <a:cs typeface="Calibri"/>
              </a:rPr>
              <a:t>Q: Find persons that frequent some bar so that there is no drink served</a:t>
            </a:r>
            <a:br>
              <a:rPr lang="en-US" sz="1800" i="1">
                <a:solidFill>
                  <a:srgbClr val="FF0000"/>
                </a:solidFill>
                <a:latin typeface="Calibri"/>
                <a:cs typeface="Calibri"/>
              </a:rPr>
            </a:br>
            <a:r>
              <a:rPr lang="en-US" sz="1800" i="1">
                <a:solidFill>
                  <a:srgbClr val="FF0000"/>
                </a:solidFill>
                <a:latin typeface="Calibri"/>
                <a:cs typeface="Calibri"/>
              </a:rPr>
              <a:t>that the person does not like.</a:t>
            </a:r>
          </a:p>
        </p:txBody>
      </p:sp>
      <p:cxnSp>
        <p:nvCxnSpPr>
          <p:cNvPr id="46" name="Straight Arrow Connector 53"/>
          <p:cNvCxnSpPr>
            <a:cxnSpLocks noChangeShapeType="1"/>
          </p:cNvCxnSpPr>
          <p:nvPr/>
        </p:nvCxnSpPr>
        <p:spPr bwMode="auto">
          <a:xfrm flipH="1" flipV="1">
            <a:off x="3373193" y="3559805"/>
            <a:ext cx="2069114" cy="999495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 type="oval" w="lg" len="lg"/>
            <a:tailEnd type="none" w="med" len="lg"/>
          </a:ln>
        </p:spPr>
      </p:cxnSp>
      <p:sp>
        <p:nvSpPr>
          <p:cNvPr id="47" name="Rectangle 46"/>
          <p:cNvSpPr/>
          <p:nvPr/>
        </p:nvSpPr>
        <p:spPr>
          <a:xfrm>
            <a:off x="177802" y="1525054"/>
            <a:ext cx="4260106" cy="6175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chemeClr val="tx2"/>
            </a:solidFill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r>
              <a:rPr lang="en-US" sz="1800" u="sng">
                <a:solidFill>
                  <a:srgbClr val="1F497D"/>
                </a:solidFill>
                <a:latin typeface="Calibri"/>
                <a:ea typeface="+mn-ea"/>
                <a:cs typeface="Calibri"/>
              </a:rPr>
              <a:t>Design decision 5</a:t>
            </a:r>
            <a:r>
              <a:rPr lang="en-US" sz="1800">
                <a:solidFill>
                  <a:srgbClr val="1F497D"/>
                </a:solidFill>
                <a:latin typeface="Calibri"/>
                <a:ea typeface="+mn-ea"/>
                <a:cs typeface="Calibri"/>
              </a:rPr>
              <a:t>: limited logical transfor-mation can further simplify representation</a:t>
            </a:r>
          </a:p>
        </p:txBody>
      </p:sp>
      <p:cxnSp>
        <p:nvCxnSpPr>
          <p:cNvPr id="48" name="Straight Arrow Connector 53"/>
          <p:cNvCxnSpPr>
            <a:cxnSpLocks noChangeShapeType="1"/>
          </p:cNvCxnSpPr>
          <p:nvPr/>
        </p:nvCxnSpPr>
        <p:spPr bwMode="auto">
          <a:xfrm flipH="1">
            <a:off x="3676216" y="2142581"/>
            <a:ext cx="2419784" cy="536587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 type="oval" w="lg" len="lg"/>
            <a:tailEnd type="none" w="med" len="lg"/>
          </a:ln>
        </p:spPr>
      </p:cxnSp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4076807" y="2876648"/>
            <a:ext cx="4957532" cy="2616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90000"/>
              </a:lnSpc>
              <a:tabLst>
                <a:tab pos="1085850" algn="l"/>
              </a:tabLst>
              <a:defRPr/>
            </a:pPr>
            <a:r>
              <a:rPr lang="en-US" sz="1200">
                <a:latin typeface="Calibri"/>
                <a:cs typeface="Calibri"/>
                <a:sym typeface="Symbol" charset="2"/>
              </a:rPr>
              <a:t>p</a:t>
            </a:r>
            <a:r>
              <a:rPr lang="en-US" sz="1200" baseline="-25000">
                <a:latin typeface="Calibri"/>
                <a:cs typeface="Calibri"/>
                <a:sym typeface="Symbol" pitchFamily="-106" charset="2"/>
              </a:rPr>
              <a:t>1</a:t>
            </a:r>
            <a:r>
              <a:rPr lang="en-US" sz="1200">
                <a:latin typeface="Calibri"/>
                <a:cs typeface="Calibri"/>
                <a:sym typeface="Symbol" charset="2"/>
              </a:rPr>
              <a:t>: </a:t>
            </a:r>
            <a:r>
              <a:rPr lang="en-US" sz="1200">
                <a:latin typeface="Calibri"/>
                <a:cs typeface="Calibri"/>
                <a:sym typeface="Symbol" pitchFamily="-106" charset="2"/>
              </a:rPr>
              <a:t>b</a:t>
            </a:r>
            <a:r>
              <a:rPr lang="en-US" sz="1200" baseline="-25000">
                <a:latin typeface="Calibri"/>
                <a:cs typeface="Calibri"/>
                <a:sym typeface="Symbol" pitchFamily="-106" charset="2"/>
              </a:rPr>
              <a:t>1</a:t>
            </a:r>
            <a:r>
              <a:rPr lang="en-US" sz="1200">
                <a:latin typeface="Calibri"/>
                <a:cs typeface="Calibri"/>
                <a:sym typeface="Symbol" pitchFamily="-106" charset="2"/>
              </a:rPr>
              <a:t>.[F(p</a:t>
            </a:r>
            <a:r>
              <a:rPr lang="en-US" sz="1200" baseline="-25000">
                <a:latin typeface="Calibri"/>
                <a:cs typeface="Calibri"/>
                <a:sym typeface="Symbol" pitchFamily="-106" charset="2"/>
              </a:rPr>
              <a:t>1</a:t>
            </a:r>
            <a:r>
              <a:rPr lang="en-US" sz="1200">
                <a:latin typeface="Calibri"/>
                <a:cs typeface="Calibri"/>
                <a:sym typeface="Symbol" pitchFamily="-106" charset="2"/>
              </a:rPr>
              <a:t>,b</a:t>
            </a:r>
            <a:r>
              <a:rPr lang="en-US" sz="1200" baseline="-25000">
                <a:latin typeface="Calibri"/>
                <a:cs typeface="Calibri"/>
                <a:sym typeface="Symbol" pitchFamily="-106" charset="2"/>
              </a:rPr>
              <a:t>1</a:t>
            </a:r>
            <a:r>
              <a:rPr lang="en-US" sz="1200">
                <a:latin typeface="Calibri"/>
                <a:cs typeface="Calibri"/>
                <a:sym typeface="Symbol" pitchFamily="-106" charset="2"/>
              </a:rPr>
              <a:t>)</a:t>
            </a:r>
            <a:r>
              <a:rPr lang="en-US" sz="1200">
                <a:latin typeface="Calibri"/>
                <a:ea typeface="Times New Roman" pitchFamily="-106" charset="0"/>
                <a:cs typeface="Calibri"/>
                <a:sym typeface="Symbol" pitchFamily="-106" charset="2"/>
              </a:rPr>
              <a:t></a:t>
            </a:r>
            <a:r>
              <a:rPr lang="en-US" sz="1200">
                <a:latin typeface="Calibri"/>
                <a:cs typeface="Calibri"/>
                <a:sym typeface="Symbol" charset="2"/>
              </a:rPr>
              <a:t></a:t>
            </a:r>
            <a:r>
              <a:rPr lang="en-US" sz="1200">
                <a:latin typeface="Calibri"/>
                <a:ea typeface="Times New Roman" pitchFamily="-106" charset="0"/>
                <a:cs typeface="Calibri"/>
                <a:sym typeface="Symbol" pitchFamily="-106" charset="2"/>
              </a:rPr>
              <a:t>b</a:t>
            </a:r>
            <a:r>
              <a:rPr lang="en-US" sz="1200" baseline="-25000">
                <a:latin typeface="Calibri"/>
                <a:ea typeface="Times New Roman" pitchFamily="-106" charset="0"/>
                <a:cs typeface="Calibri"/>
                <a:sym typeface="Symbol" pitchFamily="-106" charset="2"/>
              </a:rPr>
              <a:t>2</a:t>
            </a:r>
            <a:r>
              <a:rPr lang="en-US" sz="1200">
                <a:latin typeface="Calibri"/>
                <a:ea typeface="Times New Roman" pitchFamily="-106" charset="0"/>
                <a:cs typeface="Calibri"/>
                <a:sym typeface="Symbol" pitchFamily="-106" charset="2"/>
              </a:rPr>
              <a:t>.</a:t>
            </a:r>
            <a:r>
              <a:rPr lang="en-US" sz="1200">
                <a:latin typeface="Calibri"/>
                <a:cs typeface="Calibri"/>
                <a:sym typeface="Symbol" charset="2"/>
              </a:rPr>
              <a:t></a:t>
            </a:r>
            <a:r>
              <a:rPr lang="en-US" sz="1200">
                <a:latin typeface="Calibri"/>
                <a:ea typeface="Times New Roman" pitchFamily="-106" charset="0"/>
                <a:cs typeface="Calibri"/>
                <a:sym typeface="Symbol" pitchFamily="-106" charset="2"/>
              </a:rPr>
              <a:t>d</a:t>
            </a:r>
            <a:r>
              <a:rPr lang="en-US" sz="1200" baseline="-25000">
                <a:latin typeface="Calibri"/>
                <a:ea typeface="Times New Roman" pitchFamily="-106" charset="0"/>
                <a:cs typeface="Calibri"/>
                <a:sym typeface="Symbol" pitchFamily="-106" charset="2"/>
              </a:rPr>
              <a:t>2</a:t>
            </a:r>
            <a:r>
              <a:rPr lang="en-US" sz="1200">
                <a:latin typeface="Calibri"/>
                <a:ea typeface="Times New Roman" pitchFamily="-106" charset="0"/>
                <a:cs typeface="Calibri"/>
                <a:sym typeface="Symbol" pitchFamily="-106" charset="2"/>
              </a:rPr>
              <a:t>.[S(b</a:t>
            </a:r>
            <a:r>
              <a:rPr lang="en-US" sz="1200" baseline="-25000">
                <a:latin typeface="Calibri"/>
                <a:ea typeface="Times New Roman" pitchFamily="-106" charset="0"/>
                <a:cs typeface="Calibri"/>
                <a:sym typeface="Symbol" pitchFamily="-106" charset="2"/>
              </a:rPr>
              <a:t>2</a:t>
            </a:r>
            <a:r>
              <a:rPr lang="en-US" sz="1200">
                <a:latin typeface="Calibri"/>
                <a:ea typeface="Times New Roman" pitchFamily="-106" charset="0"/>
                <a:cs typeface="Calibri"/>
                <a:sym typeface="Symbol" pitchFamily="-106" charset="2"/>
              </a:rPr>
              <a:t>,d</a:t>
            </a:r>
            <a:r>
              <a:rPr lang="en-US" sz="1200" baseline="-25000">
                <a:latin typeface="Calibri"/>
                <a:ea typeface="Times New Roman" pitchFamily="-106" charset="0"/>
                <a:cs typeface="Calibri"/>
                <a:sym typeface="Symbol" pitchFamily="-106" charset="2"/>
              </a:rPr>
              <a:t>2</a:t>
            </a:r>
            <a:r>
              <a:rPr lang="en-US" sz="1200">
                <a:latin typeface="Calibri"/>
                <a:ea typeface="Times New Roman" pitchFamily="-106" charset="0"/>
                <a:cs typeface="Calibri"/>
                <a:sym typeface="Symbol" pitchFamily="-106" charset="2"/>
              </a:rPr>
              <a:t>)b</a:t>
            </a:r>
            <a:r>
              <a:rPr lang="en-US" sz="1200" baseline="-25000">
                <a:latin typeface="Calibri"/>
                <a:ea typeface="Times New Roman" pitchFamily="-106" charset="0"/>
                <a:cs typeface="Calibri"/>
                <a:sym typeface="Symbol" pitchFamily="-106" charset="2"/>
              </a:rPr>
              <a:t>2</a:t>
            </a:r>
            <a:r>
              <a:rPr lang="en-US" sz="1200">
                <a:latin typeface="Calibri"/>
                <a:ea typeface="Times New Roman" pitchFamily="-106" charset="0"/>
                <a:cs typeface="Calibri"/>
                <a:sym typeface="Symbol" pitchFamily="-106" charset="2"/>
              </a:rPr>
              <a:t>=b</a:t>
            </a:r>
            <a:r>
              <a:rPr lang="en-US" sz="1200" baseline="-25000">
                <a:latin typeface="Calibri"/>
                <a:ea typeface="Times New Roman" pitchFamily="-106" charset="0"/>
                <a:cs typeface="Calibri"/>
                <a:sym typeface="Symbol" pitchFamily="-106" charset="2"/>
              </a:rPr>
              <a:t>1</a:t>
            </a:r>
            <a:r>
              <a:rPr lang="en-US" sz="1200">
                <a:latin typeface="Calibri"/>
                <a:cs typeface="Calibri"/>
                <a:sym typeface="Symbol" charset="2"/>
              </a:rPr>
              <a:t></a:t>
            </a:r>
            <a:r>
              <a:rPr lang="en-US" sz="1200">
                <a:latin typeface="Calibri"/>
                <a:ea typeface="Times New Roman" pitchFamily="-106" charset="0"/>
                <a:cs typeface="Calibri"/>
                <a:sym typeface="Symbol" pitchFamily="-106" charset="2"/>
              </a:rPr>
              <a:t>p</a:t>
            </a:r>
            <a:r>
              <a:rPr lang="en-US" sz="1200" baseline="-25000">
                <a:latin typeface="Calibri"/>
                <a:ea typeface="Times New Roman" pitchFamily="-106" charset="0"/>
                <a:cs typeface="Calibri"/>
                <a:sym typeface="Symbol" pitchFamily="-106" charset="2"/>
              </a:rPr>
              <a:t>3</a:t>
            </a:r>
            <a:r>
              <a:rPr lang="en-US" sz="1200">
                <a:latin typeface="Calibri"/>
                <a:ea typeface="Times New Roman" pitchFamily="-106" charset="0"/>
                <a:cs typeface="Calibri"/>
                <a:sym typeface="Symbol" pitchFamily="-106" charset="2"/>
              </a:rPr>
              <a:t>.d</a:t>
            </a:r>
            <a:r>
              <a:rPr lang="en-US" sz="1200" baseline="-25000">
                <a:latin typeface="Calibri"/>
                <a:ea typeface="Times New Roman" pitchFamily="-106" charset="0"/>
                <a:cs typeface="Calibri"/>
                <a:sym typeface="Symbol" pitchFamily="-106" charset="2"/>
              </a:rPr>
              <a:t>3</a:t>
            </a:r>
            <a:r>
              <a:rPr lang="en-US" sz="1200">
                <a:latin typeface="Calibri"/>
                <a:ea typeface="Times New Roman" pitchFamily="-106" charset="0"/>
                <a:cs typeface="Calibri"/>
                <a:sym typeface="Symbol" pitchFamily="-106" charset="2"/>
              </a:rPr>
              <a:t>.[L(p</a:t>
            </a:r>
            <a:r>
              <a:rPr lang="en-US" sz="1200" baseline="-25000">
                <a:latin typeface="Calibri"/>
                <a:ea typeface="Times New Roman" pitchFamily="-106" charset="0"/>
                <a:cs typeface="Calibri"/>
                <a:sym typeface="Symbol" pitchFamily="-106" charset="2"/>
              </a:rPr>
              <a:t>3</a:t>
            </a:r>
            <a:r>
              <a:rPr lang="en-US" sz="1200">
                <a:latin typeface="Calibri"/>
                <a:ea typeface="Times New Roman" pitchFamily="-106" charset="0"/>
                <a:cs typeface="Calibri"/>
                <a:sym typeface="Symbol" pitchFamily="-106" charset="2"/>
              </a:rPr>
              <a:t>,d</a:t>
            </a:r>
            <a:r>
              <a:rPr lang="en-US" sz="1200" baseline="-25000">
                <a:latin typeface="Calibri"/>
                <a:ea typeface="Times New Roman" pitchFamily="-106" charset="0"/>
                <a:cs typeface="Calibri"/>
                <a:sym typeface="Symbol" pitchFamily="-106" charset="2"/>
              </a:rPr>
              <a:t>3</a:t>
            </a:r>
            <a:r>
              <a:rPr lang="en-US" sz="1200">
                <a:latin typeface="Calibri"/>
                <a:ea typeface="Times New Roman" pitchFamily="-106" charset="0"/>
                <a:cs typeface="Calibri"/>
                <a:sym typeface="Symbol" pitchFamily="-106" charset="2"/>
              </a:rPr>
              <a:t>)p</a:t>
            </a:r>
            <a:r>
              <a:rPr lang="en-US" sz="1200" baseline="-25000">
                <a:latin typeface="Calibri"/>
                <a:ea typeface="Times New Roman" pitchFamily="-106" charset="0"/>
                <a:cs typeface="Calibri"/>
                <a:sym typeface="Symbol" pitchFamily="-106" charset="2"/>
              </a:rPr>
              <a:t>3</a:t>
            </a:r>
            <a:r>
              <a:rPr lang="en-US" sz="1200">
                <a:latin typeface="Calibri"/>
                <a:ea typeface="Times New Roman" pitchFamily="-106" charset="0"/>
                <a:cs typeface="Calibri"/>
                <a:sym typeface="Symbol" pitchFamily="-106" charset="2"/>
              </a:rPr>
              <a:t>=p</a:t>
            </a:r>
            <a:r>
              <a:rPr lang="en-US" sz="1200" baseline="-25000">
                <a:latin typeface="Calibri"/>
                <a:ea typeface="Times New Roman" pitchFamily="-106" charset="0"/>
                <a:cs typeface="Calibri"/>
                <a:sym typeface="Symbol" pitchFamily="-106" charset="2"/>
              </a:rPr>
              <a:t>1</a:t>
            </a:r>
            <a:r>
              <a:rPr lang="en-US" sz="1200">
                <a:latin typeface="Calibri"/>
                <a:ea typeface="Times New Roman" pitchFamily="-106" charset="0"/>
                <a:cs typeface="Calibri"/>
                <a:sym typeface="Symbol" pitchFamily="-106" charset="2"/>
              </a:rPr>
              <a:t>d</a:t>
            </a:r>
            <a:r>
              <a:rPr lang="en-US" sz="1200" baseline="-25000">
                <a:latin typeface="Calibri"/>
                <a:ea typeface="Times New Roman" pitchFamily="-106" charset="0"/>
                <a:cs typeface="Calibri"/>
                <a:sym typeface="Symbol" pitchFamily="-106" charset="2"/>
              </a:rPr>
              <a:t>3</a:t>
            </a:r>
            <a:r>
              <a:rPr lang="en-US" sz="1200">
                <a:latin typeface="Calibri"/>
                <a:ea typeface="Times New Roman" pitchFamily="-106" charset="0"/>
                <a:cs typeface="Calibri"/>
                <a:sym typeface="Symbol" pitchFamily="-106" charset="2"/>
              </a:rPr>
              <a:t>=d</a:t>
            </a:r>
            <a:r>
              <a:rPr lang="en-US" sz="1200" baseline="-25000">
                <a:latin typeface="Calibri"/>
                <a:ea typeface="Times New Roman" pitchFamily="-106" charset="0"/>
                <a:cs typeface="Calibri"/>
                <a:sym typeface="Symbol" pitchFamily="-106" charset="2"/>
              </a:rPr>
              <a:t>2</a:t>
            </a:r>
            <a:r>
              <a:rPr lang="en-US" sz="1200">
                <a:latin typeface="Calibri"/>
                <a:ea typeface="Times New Roman" pitchFamily="-106" charset="0"/>
                <a:cs typeface="Calibri"/>
                <a:sym typeface="Symbol" pitchFamily="-106" charset="2"/>
              </a:rPr>
              <a:t>]}]</a:t>
            </a:r>
            <a:endParaRPr lang="en-US" sz="1200">
              <a:latin typeface="Calibri"/>
              <a:cs typeface="Calibri"/>
              <a:sym typeface="Symbol" charset="2"/>
            </a:endParaRPr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3759507" y="3298195"/>
            <a:ext cx="5287626" cy="2616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90000"/>
              </a:lnSpc>
              <a:tabLst>
                <a:tab pos="1085850" algn="l"/>
              </a:tabLst>
              <a:defRPr/>
            </a:pPr>
            <a:r>
              <a:rPr lang="en-US" sz="1200">
                <a:latin typeface="Calibri"/>
                <a:cs typeface="Calibri"/>
                <a:sym typeface="Symbol" charset="2"/>
              </a:rPr>
              <a:t>p</a:t>
            </a:r>
            <a:r>
              <a:rPr lang="en-US" sz="1200" baseline="-25000">
                <a:latin typeface="Calibri"/>
                <a:cs typeface="Calibri"/>
                <a:sym typeface="Symbol" pitchFamily="-106" charset="2"/>
              </a:rPr>
              <a:t>1</a:t>
            </a:r>
            <a:r>
              <a:rPr lang="en-US" sz="1200">
                <a:latin typeface="Calibri"/>
                <a:cs typeface="Calibri"/>
                <a:sym typeface="Symbol" charset="2"/>
              </a:rPr>
              <a:t>: </a:t>
            </a:r>
            <a:r>
              <a:rPr lang="en-US" sz="1200">
                <a:latin typeface="Calibri"/>
                <a:cs typeface="Calibri"/>
                <a:sym typeface="Symbol" pitchFamily="-106" charset="2"/>
              </a:rPr>
              <a:t>b</a:t>
            </a:r>
            <a:r>
              <a:rPr lang="en-US" sz="1200" baseline="-25000">
                <a:latin typeface="Calibri"/>
                <a:cs typeface="Calibri"/>
                <a:sym typeface="Symbol" pitchFamily="-106" charset="2"/>
              </a:rPr>
              <a:t>1</a:t>
            </a:r>
            <a:r>
              <a:rPr lang="en-US" sz="1200">
                <a:latin typeface="Calibri"/>
                <a:cs typeface="Calibri"/>
                <a:sym typeface="Symbol" pitchFamily="-106" charset="2"/>
              </a:rPr>
              <a:t>.[F(p</a:t>
            </a:r>
            <a:r>
              <a:rPr lang="en-US" sz="1200" baseline="-25000">
                <a:latin typeface="Calibri"/>
                <a:cs typeface="Calibri"/>
                <a:sym typeface="Symbol" pitchFamily="-106" charset="2"/>
              </a:rPr>
              <a:t>1</a:t>
            </a:r>
            <a:r>
              <a:rPr lang="en-US" sz="1200">
                <a:latin typeface="Calibri"/>
                <a:cs typeface="Calibri"/>
                <a:sym typeface="Symbol" pitchFamily="-106" charset="2"/>
              </a:rPr>
              <a:t>,b</a:t>
            </a:r>
            <a:r>
              <a:rPr lang="en-US" sz="1200" baseline="-25000">
                <a:latin typeface="Calibri"/>
                <a:cs typeface="Calibri"/>
                <a:sym typeface="Symbol" pitchFamily="-106" charset="2"/>
              </a:rPr>
              <a:t>1</a:t>
            </a:r>
            <a:r>
              <a:rPr lang="en-US" sz="1200">
                <a:latin typeface="Calibri"/>
                <a:cs typeface="Calibri"/>
                <a:sym typeface="Symbol" pitchFamily="-106" charset="2"/>
              </a:rPr>
              <a:t>)(b</a:t>
            </a:r>
            <a:r>
              <a:rPr lang="en-US" sz="1200" baseline="-25000">
                <a:latin typeface="Calibri"/>
                <a:cs typeface="Calibri"/>
                <a:sym typeface="Symbol" pitchFamily="-106" charset="2"/>
              </a:rPr>
              <a:t>2</a:t>
            </a:r>
            <a:r>
              <a:rPr lang="en-US" sz="1200">
                <a:latin typeface="Calibri"/>
                <a:cs typeface="Calibri"/>
                <a:sym typeface="Symbol" pitchFamily="-106" charset="2"/>
              </a:rPr>
              <a:t>.d</a:t>
            </a:r>
            <a:r>
              <a:rPr lang="en-US" sz="1200" baseline="-25000">
                <a:latin typeface="Calibri"/>
                <a:cs typeface="Calibri"/>
                <a:sym typeface="Symbol" pitchFamily="-106" charset="2"/>
              </a:rPr>
              <a:t>2</a:t>
            </a:r>
            <a:r>
              <a:rPr lang="en-US" sz="1200">
                <a:latin typeface="Calibri"/>
                <a:cs typeface="Calibri"/>
                <a:sym typeface="Symbol" pitchFamily="-106" charset="2"/>
              </a:rPr>
              <a:t>.[S(b</a:t>
            </a:r>
            <a:r>
              <a:rPr lang="en-US" sz="1200" baseline="-25000">
                <a:latin typeface="Calibri"/>
                <a:cs typeface="Calibri"/>
                <a:sym typeface="Symbol" pitchFamily="-106" charset="2"/>
              </a:rPr>
              <a:t>2</a:t>
            </a:r>
            <a:r>
              <a:rPr lang="en-US" sz="1200">
                <a:latin typeface="Calibri"/>
                <a:cs typeface="Calibri"/>
                <a:sym typeface="Symbol" pitchFamily="-106" charset="2"/>
              </a:rPr>
              <a:t>,d</a:t>
            </a:r>
            <a:r>
              <a:rPr lang="en-US" sz="1200" baseline="-25000">
                <a:latin typeface="Calibri"/>
                <a:cs typeface="Calibri"/>
                <a:sym typeface="Symbol" pitchFamily="-106" charset="2"/>
              </a:rPr>
              <a:t>2</a:t>
            </a:r>
            <a:r>
              <a:rPr lang="en-US" sz="1200">
                <a:latin typeface="Calibri"/>
                <a:cs typeface="Calibri"/>
                <a:sym typeface="Symbol" pitchFamily="-106" charset="2"/>
              </a:rPr>
              <a:t>)b</a:t>
            </a:r>
            <a:r>
              <a:rPr lang="en-US" sz="1200" baseline="-25000">
                <a:latin typeface="Calibri"/>
                <a:cs typeface="Calibri"/>
                <a:sym typeface="Symbol" pitchFamily="-106" charset="2"/>
              </a:rPr>
              <a:t>2</a:t>
            </a:r>
            <a:r>
              <a:rPr lang="en-US" sz="1200">
                <a:latin typeface="Calibri"/>
                <a:cs typeface="Calibri"/>
                <a:sym typeface="Symbol" pitchFamily="-106" charset="2"/>
              </a:rPr>
              <a:t>=b</a:t>
            </a:r>
            <a:r>
              <a:rPr lang="en-US" sz="1200" baseline="-25000">
                <a:latin typeface="Calibri"/>
                <a:cs typeface="Calibri"/>
                <a:sym typeface="Symbol" pitchFamily="-106" charset="2"/>
              </a:rPr>
              <a:t>1</a:t>
            </a:r>
            <a:r>
              <a:rPr lang="en-US" sz="1200">
                <a:latin typeface="Calibri"/>
                <a:cs typeface="Calibri"/>
                <a:sym typeface="Symbol" pitchFamily="-106" charset="2"/>
              </a:rPr>
              <a:t>(p</a:t>
            </a:r>
            <a:r>
              <a:rPr lang="en-US" sz="1200" baseline="-25000">
                <a:latin typeface="Calibri"/>
                <a:cs typeface="Calibri"/>
                <a:sym typeface="Symbol" pitchFamily="-106" charset="2"/>
              </a:rPr>
              <a:t>3</a:t>
            </a:r>
            <a:r>
              <a:rPr lang="en-US" sz="1200">
                <a:latin typeface="Calibri"/>
                <a:cs typeface="Calibri"/>
                <a:sym typeface="Symbol" pitchFamily="-106" charset="2"/>
              </a:rPr>
              <a:t>.d</a:t>
            </a:r>
            <a:r>
              <a:rPr lang="en-US" sz="1200" baseline="-25000">
                <a:latin typeface="Calibri"/>
                <a:cs typeface="Calibri"/>
                <a:sym typeface="Symbol" pitchFamily="-106" charset="2"/>
              </a:rPr>
              <a:t>3</a:t>
            </a:r>
            <a:r>
              <a:rPr lang="en-US" sz="1200">
                <a:latin typeface="Calibri"/>
                <a:cs typeface="Calibri"/>
                <a:sym typeface="Symbol" pitchFamily="-106" charset="2"/>
              </a:rPr>
              <a:t>.[ L(p</a:t>
            </a:r>
            <a:r>
              <a:rPr lang="en-US" sz="1200" baseline="-25000">
                <a:latin typeface="Calibri"/>
                <a:cs typeface="Calibri"/>
                <a:sym typeface="Symbol" pitchFamily="-106" charset="2"/>
              </a:rPr>
              <a:t>3</a:t>
            </a:r>
            <a:r>
              <a:rPr lang="en-US" sz="1200">
                <a:latin typeface="Calibri"/>
                <a:cs typeface="Calibri"/>
                <a:sym typeface="Symbol" pitchFamily="-106" charset="2"/>
              </a:rPr>
              <a:t>,d</a:t>
            </a:r>
            <a:r>
              <a:rPr lang="en-US" sz="1200" baseline="-25000">
                <a:latin typeface="Calibri"/>
                <a:cs typeface="Calibri"/>
                <a:sym typeface="Symbol" pitchFamily="-106" charset="2"/>
              </a:rPr>
              <a:t>3</a:t>
            </a:r>
            <a:r>
              <a:rPr lang="en-US" sz="1200">
                <a:latin typeface="Calibri"/>
                <a:cs typeface="Calibri"/>
                <a:sym typeface="Symbol" pitchFamily="-106" charset="2"/>
              </a:rPr>
              <a:t>)p</a:t>
            </a:r>
            <a:r>
              <a:rPr lang="en-US" sz="1200" baseline="-25000">
                <a:latin typeface="Calibri"/>
                <a:cs typeface="Calibri"/>
                <a:sym typeface="Symbol" pitchFamily="-106" charset="2"/>
              </a:rPr>
              <a:t>3</a:t>
            </a:r>
            <a:r>
              <a:rPr lang="en-US" sz="1200">
                <a:latin typeface="Calibri"/>
                <a:cs typeface="Calibri"/>
                <a:sym typeface="Symbol" pitchFamily="-106" charset="2"/>
              </a:rPr>
              <a:t>=p</a:t>
            </a:r>
            <a:r>
              <a:rPr lang="en-US" sz="1200" baseline="-25000">
                <a:latin typeface="Calibri"/>
                <a:cs typeface="Calibri"/>
                <a:sym typeface="Symbol" pitchFamily="-106" charset="2"/>
              </a:rPr>
              <a:t>1</a:t>
            </a:r>
            <a:r>
              <a:rPr lang="en-US" sz="1200">
                <a:latin typeface="Calibri"/>
                <a:cs typeface="Calibri"/>
                <a:sym typeface="Symbol" pitchFamily="-106" charset="2"/>
              </a:rPr>
              <a:t>d</a:t>
            </a:r>
            <a:r>
              <a:rPr lang="en-US" sz="1200" baseline="-25000">
                <a:latin typeface="Calibri"/>
                <a:cs typeface="Calibri"/>
                <a:sym typeface="Symbol" pitchFamily="-106" charset="2"/>
              </a:rPr>
              <a:t>3</a:t>
            </a:r>
            <a:r>
              <a:rPr lang="en-US" sz="1200">
                <a:latin typeface="Calibri"/>
                <a:cs typeface="Calibri"/>
                <a:sym typeface="Symbol" pitchFamily="-106" charset="2"/>
              </a:rPr>
              <a:t>=d</a:t>
            </a:r>
            <a:r>
              <a:rPr lang="en-US" sz="1200" baseline="-25000">
                <a:latin typeface="Calibri"/>
                <a:cs typeface="Calibri"/>
                <a:sym typeface="Symbol" pitchFamily="-106" charset="2"/>
              </a:rPr>
              <a:t>2</a:t>
            </a:r>
            <a:r>
              <a:rPr lang="en-US" sz="1200">
                <a:latin typeface="Calibri"/>
                <a:cs typeface="Calibri"/>
                <a:sym typeface="Symbol" pitchFamily="-106" charset="2"/>
              </a:rPr>
              <a:t>])])]</a:t>
            </a:r>
            <a:endParaRPr lang="en-US" sz="1200">
              <a:latin typeface="Calibri"/>
              <a:cs typeface="Calibri"/>
              <a:sym typeface="Symbol" charset="2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686493" y="1354776"/>
            <a:ext cx="1179134" cy="914407"/>
          </a:xfrm>
          <a:prstGeom prst="roundRect">
            <a:avLst/>
          </a:prstGeom>
          <a:ln w="38100" cmpd="sng">
            <a:solidFill>
              <a:srgbClr val="FF0000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248212" y="1049832"/>
            <a:ext cx="1229803" cy="1226211"/>
          </a:xfrm>
          <a:prstGeom prst="roundRect">
            <a:avLst>
              <a:gd name="adj" fmla="val 13591"/>
            </a:avLst>
          </a:prstGeom>
          <a:ln w="38100" cmpd="sng">
            <a:solidFill>
              <a:srgbClr val="FF0000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7662840" y="261193"/>
            <a:ext cx="1377072" cy="1461557"/>
          </a:xfrm>
          <a:prstGeom prst="roundRect">
            <a:avLst>
              <a:gd name="adj" fmla="val 13591"/>
            </a:avLst>
          </a:prstGeom>
          <a:ln w="38100" cmpd="sng">
            <a:solidFill>
              <a:srgbClr val="FF0000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662840" y="1610752"/>
            <a:ext cx="1377072" cy="1461557"/>
          </a:xfrm>
          <a:prstGeom prst="roundRect">
            <a:avLst>
              <a:gd name="adj" fmla="val 13591"/>
            </a:avLst>
          </a:prstGeom>
          <a:ln w="38100" cmpd="sng">
            <a:solidFill>
              <a:srgbClr val="FF0000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845305" y="6594475"/>
            <a:ext cx="219320" cy="217254"/>
          </a:xfrm>
        </p:spPr>
        <p:txBody>
          <a:bodyPr/>
          <a:lstStyle/>
          <a:p>
            <a:pPr>
              <a:defRPr/>
            </a:pPr>
            <a:fld id="{536EE03E-2D5A-2B49-91BA-492D4019B60A}" type="slidenum">
              <a:rPr lang="de-DE"/>
              <a:pPr>
                <a:defRPr/>
              </a:pPr>
              <a:t>14</a:t>
            </a:fld>
            <a:endParaRPr lang="de-DE"/>
          </a:p>
        </p:txBody>
      </p:sp>
      <p:pic>
        <p:nvPicPr>
          <p:cNvPr id="11" name="Sound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51813" y="586581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2635071"/>
      </p:ext>
    </p:extLst>
  </p:cSld>
  <p:clrMapOvr>
    <a:masterClrMapping/>
  </p:clrMapOvr>
  <p:transition advTm="552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2" grpId="0"/>
      <p:bldP spid="44" grpId="0"/>
      <p:bldP spid="45" grpId="0"/>
      <p:bldP spid="47" grpId="0" animBg="1"/>
      <p:bldP spid="18" grpId="0" animBg="1"/>
      <p:bldP spid="19" grpId="0" animBg="1"/>
      <p:bldP spid="22" grpId="0" animBg="1"/>
      <p:bldP spid="22" grpId="1" animBg="1"/>
      <p:bldP spid="23" grpId="0" animBg="1"/>
      <p:bldP spid="23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1744" y="1219081"/>
            <a:ext cx="4033520" cy="1493520"/>
          </a:xfrm>
          <a:prstGeom prst="rect">
            <a:avLst/>
          </a:prstGeom>
        </p:spPr>
      </p:pic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>
          <a:xfrm>
            <a:off x="177802" y="13731"/>
            <a:ext cx="7548115" cy="523220"/>
          </a:xfrm>
        </p:spPr>
        <p:txBody>
          <a:bodyPr/>
          <a:lstStyle/>
          <a:p>
            <a:pPr eaLnBrk="1" hangingPunct="1"/>
            <a:r>
              <a:rPr lang="en-US"/>
              <a:t>QueryViz for Query Intent, not Debugging</a:t>
            </a:r>
          </a:p>
        </p:txBody>
      </p:sp>
      <p:sp>
        <p:nvSpPr>
          <p:cNvPr id="56340" name="Rectangle 3"/>
          <p:cNvSpPr>
            <a:spLocks noChangeArrowheads="1"/>
          </p:cNvSpPr>
          <p:nvPr/>
        </p:nvSpPr>
        <p:spPr bwMode="auto">
          <a:xfrm>
            <a:off x="177800" y="805513"/>
            <a:ext cx="31603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tx2"/>
                </a:solidFill>
              </a:rPr>
              <a:t>Discontinuity with NULL values</a:t>
            </a:r>
          </a:p>
        </p:txBody>
      </p:sp>
      <p:sp>
        <p:nvSpPr>
          <p:cNvPr id="37" name="Rectangle 3"/>
          <p:cNvSpPr>
            <a:spLocks noChangeArrowheads="1"/>
          </p:cNvSpPr>
          <p:nvPr/>
        </p:nvSpPr>
        <p:spPr bwMode="auto">
          <a:xfrm>
            <a:off x="177800" y="1149551"/>
            <a:ext cx="2248733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pPr>
              <a:tabLst>
                <a:tab pos="630238" algn="l"/>
                <a:tab pos="1262063" algn="l"/>
                <a:tab pos="1947863" algn="l"/>
              </a:tabLst>
            </a:pPr>
            <a:r>
              <a:rPr lang="en-US" sz="1600">
                <a:latin typeface="Calibri"/>
                <a:cs typeface="Calibri"/>
              </a:rPr>
              <a:t>select	R.A</a:t>
            </a:r>
          </a:p>
          <a:p>
            <a:pPr>
              <a:tabLst>
                <a:tab pos="630238" algn="l"/>
                <a:tab pos="1262063" algn="l"/>
                <a:tab pos="1947863" algn="l"/>
              </a:tabLst>
            </a:pPr>
            <a:r>
              <a:rPr lang="en-US" sz="1600">
                <a:latin typeface="Calibri"/>
                <a:cs typeface="Calibri"/>
              </a:rPr>
              <a:t>from 	R</a:t>
            </a:r>
          </a:p>
          <a:p>
            <a:pPr>
              <a:tabLst>
                <a:tab pos="630238" algn="l"/>
                <a:tab pos="1262063" algn="l"/>
                <a:tab pos="1947863" algn="l"/>
              </a:tabLst>
            </a:pPr>
            <a:r>
              <a:rPr lang="en-US" sz="1600">
                <a:latin typeface="Calibri"/>
                <a:cs typeface="Calibri"/>
              </a:rPr>
              <a:t>where	not exists</a:t>
            </a:r>
          </a:p>
          <a:p>
            <a:pPr>
              <a:tabLst>
                <a:tab pos="630238" algn="l"/>
                <a:tab pos="1262063" algn="l"/>
                <a:tab pos="1947863" algn="l"/>
              </a:tabLst>
            </a:pPr>
            <a:r>
              <a:rPr lang="en-US" sz="1600">
                <a:latin typeface="Calibri"/>
                <a:cs typeface="Calibri"/>
              </a:rPr>
              <a:t>	(select 	*</a:t>
            </a:r>
          </a:p>
          <a:p>
            <a:pPr>
              <a:tabLst>
                <a:tab pos="630238" algn="l"/>
                <a:tab pos="1262063" algn="l"/>
                <a:tab pos="1947863" algn="l"/>
              </a:tabLst>
            </a:pPr>
            <a:r>
              <a:rPr lang="en-US" sz="1600">
                <a:latin typeface="Calibri"/>
                <a:cs typeface="Calibri"/>
              </a:rPr>
              <a:t>	from	S</a:t>
            </a:r>
            <a:br>
              <a:rPr lang="en-US" sz="1600">
                <a:latin typeface="Calibri"/>
                <a:cs typeface="Calibri"/>
              </a:rPr>
            </a:br>
            <a:r>
              <a:rPr lang="en-US" sz="1600">
                <a:latin typeface="Calibri"/>
                <a:cs typeface="Calibri"/>
              </a:rPr>
              <a:t>	where 	S.B = R.B)</a:t>
            </a:r>
          </a:p>
        </p:txBody>
      </p:sp>
      <p:sp>
        <p:nvSpPr>
          <p:cNvPr id="38" name="Rectangle 3"/>
          <p:cNvSpPr>
            <a:spLocks noChangeArrowheads="1"/>
          </p:cNvSpPr>
          <p:nvPr/>
        </p:nvSpPr>
        <p:spPr bwMode="auto">
          <a:xfrm>
            <a:off x="2668587" y="1145132"/>
            <a:ext cx="1716736" cy="1323439"/>
          </a:xfrm>
          <a:prstGeom prst="rect">
            <a:avLst/>
          </a:prstGeom>
          <a:solidFill>
            <a:srgbClr val="F2DCDB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pPr>
              <a:tabLst>
                <a:tab pos="630238" algn="l"/>
                <a:tab pos="1262063" algn="l"/>
                <a:tab pos="1947863" algn="l"/>
              </a:tabLst>
            </a:pPr>
            <a:r>
              <a:rPr lang="en-US" sz="1600">
                <a:latin typeface="Calibri"/>
                <a:cs typeface="Calibri"/>
              </a:rPr>
              <a:t>select	R.A</a:t>
            </a:r>
          </a:p>
          <a:p>
            <a:pPr>
              <a:tabLst>
                <a:tab pos="630238" algn="l"/>
                <a:tab pos="1262063" algn="l"/>
                <a:tab pos="1947863" algn="l"/>
              </a:tabLst>
            </a:pPr>
            <a:r>
              <a:rPr lang="en-US" sz="1600">
                <a:latin typeface="Calibri"/>
                <a:cs typeface="Calibri"/>
              </a:rPr>
              <a:t>from 	R</a:t>
            </a:r>
          </a:p>
          <a:p>
            <a:pPr>
              <a:tabLst>
                <a:tab pos="630238" algn="l"/>
                <a:tab pos="1262063" algn="l"/>
                <a:tab pos="1947863" algn="l"/>
              </a:tabLst>
            </a:pPr>
            <a:r>
              <a:rPr lang="en-US" sz="1600">
                <a:latin typeface="Calibri"/>
                <a:cs typeface="Calibri"/>
              </a:rPr>
              <a:t>where	R.B not IN</a:t>
            </a:r>
          </a:p>
          <a:p>
            <a:pPr>
              <a:tabLst>
                <a:tab pos="630238" algn="l"/>
                <a:tab pos="1262063" algn="l"/>
                <a:tab pos="1947863" algn="l"/>
              </a:tabLst>
            </a:pPr>
            <a:r>
              <a:rPr lang="en-US" sz="1600">
                <a:latin typeface="Calibri"/>
                <a:cs typeface="Calibri"/>
              </a:rPr>
              <a:t>	(select	S.B</a:t>
            </a:r>
          </a:p>
          <a:p>
            <a:pPr>
              <a:tabLst>
                <a:tab pos="630238" algn="l"/>
                <a:tab pos="1262063" algn="l"/>
                <a:tab pos="1947863" algn="l"/>
              </a:tabLst>
            </a:pPr>
            <a:r>
              <a:rPr lang="en-US" sz="1600">
                <a:latin typeface="Calibri"/>
                <a:cs typeface="Calibri"/>
              </a:rPr>
              <a:t>	from	S)</a:t>
            </a:r>
          </a:p>
        </p:txBody>
      </p:sp>
      <p:sp>
        <p:nvSpPr>
          <p:cNvPr id="59" name="Rectangle 3"/>
          <p:cNvSpPr>
            <a:spLocks noChangeArrowheads="1"/>
          </p:cNvSpPr>
          <p:nvPr/>
        </p:nvSpPr>
        <p:spPr bwMode="auto">
          <a:xfrm>
            <a:off x="177800" y="3359949"/>
            <a:ext cx="31560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tx2"/>
                </a:solidFill>
              </a:rPr>
              <a:t>Discontinuity with empty tables</a:t>
            </a:r>
          </a:p>
        </p:txBody>
      </p:sp>
      <p:sp>
        <p:nvSpPr>
          <p:cNvPr id="66" name="Rectangle 3"/>
          <p:cNvSpPr>
            <a:spLocks noChangeArrowheads="1"/>
          </p:cNvSpPr>
          <p:nvPr/>
        </p:nvSpPr>
        <p:spPr bwMode="auto">
          <a:xfrm>
            <a:off x="177800" y="3692055"/>
            <a:ext cx="2135020" cy="1815882"/>
          </a:xfrm>
          <a:prstGeom prst="rect">
            <a:avLst/>
          </a:prstGeom>
          <a:solidFill>
            <a:srgbClr val="F2DCDB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pPr>
              <a:tabLst>
                <a:tab pos="630238" algn="l"/>
                <a:tab pos="1262063" algn="l"/>
                <a:tab pos="1947863" algn="l"/>
              </a:tabLst>
            </a:pPr>
            <a:r>
              <a:rPr lang="en-US" sz="1600">
                <a:latin typeface="Calibri"/>
                <a:cs typeface="Calibri"/>
              </a:rPr>
              <a:t>select 	R.a</a:t>
            </a:r>
          </a:p>
          <a:p>
            <a:pPr>
              <a:tabLst>
                <a:tab pos="630238" algn="l"/>
                <a:tab pos="1262063" algn="l"/>
                <a:tab pos="1947863" algn="l"/>
              </a:tabLst>
            </a:pPr>
            <a:r>
              <a:rPr lang="en-US" sz="1600">
                <a:latin typeface="Calibri"/>
                <a:cs typeface="Calibri"/>
              </a:rPr>
              <a:t>from 	R, S</a:t>
            </a:r>
          </a:p>
          <a:p>
            <a:pPr>
              <a:tabLst>
                <a:tab pos="630238" algn="l"/>
                <a:tab pos="1262063" algn="l"/>
                <a:tab pos="1947863" algn="l"/>
              </a:tabLst>
            </a:pPr>
            <a:r>
              <a:rPr lang="en-US" sz="1600">
                <a:latin typeface="Calibri"/>
                <a:cs typeface="Calibri"/>
              </a:rPr>
              <a:t>where   R.a=S.a</a:t>
            </a:r>
          </a:p>
          <a:p>
            <a:pPr>
              <a:tabLst>
                <a:tab pos="630238" algn="l"/>
                <a:tab pos="1262063" algn="l"/>
                <a:tab pos="1947863" algn="l"/>
              </a:tabLst>
            </a:pPr>
            <a:r>
              <a:rPr lang="en-US" sz="1600">
                <a:latin typeface="Calibri"/>
                <a:cs typeface="Calibri"/>
              </a:rPr>
              <a:t>or   	exists</a:t>
            </a:r>
          </a:p>
          <a:p>
            <a:pPr>
              <a:tabLst>
                <a:tab pos="630238" algn="l"/>
                <a:tab pos="1262063" algn="l"/>
                <a:tab pos="1947863" algn="l"/>
              </a:tabLst>
            </a:pPr>
            <a:r>
              <a:rPr lang="en-US" sz="1600">
                <a:latin typeface="Calibri"/>
                <a:cs typeface="Calibri"/>
              </a:rPr>
              <a:t>	(select 	*</a:t>
            </a:r>
          </a:p>
          <a:p>
            <a:pPr>
              <a:tabLst>
                <a:tab pos="630238" algn="l"/>
                <a:tab pos="1262063" algn="l"/>
                <a:tab pos="1947863" algn="l"/>
              </a:tabLst>
            </a:pPr>
            <a:r>
              <a:rPr lang="en-US" sz="1600">
                <a:latin typeface="Calibri"/>
                <a:cs typeface="Calibri"/>
              </a:rPr>
              <a:t>	from	T</a:t>
            </a:r>
          </a:p>
          <a:p>
            <a:pPr>
              <a:tabLst>
                <a:tab pos="630238" algn="l"/>
                <a:tab pos="1262063" algn="l"/>
                <a:tab pos="1947863" algn="l"/>
              </a:tabLst>
            </a:pPr>
            <a:r>
              <a:rPr lang="en-US" sz="1600">
                <a:latin typeface="Calibri"/>
                <a:cs typeface="Calibri"/>
              </a:rPr>
              <a:t>	where	R.a=T.a)</a:t>
            </a:r>
          </a:p>
        </p:txBody>
      </p:sp>
      <p:sp>
        <p:nvSpPr>
          <p:cNvPr id="67" name="Rectangle 3"/>
          <p:cNvSpPr>
            <a:spLocks noChangeArrowheads="1"/>
          </p:cNvSpPr>
          <p:nvPr/>
        </p:nvSpPr>
        <p:spPr bwMode="auto">
          <a:xfrm>
            <a:off x="2668587" y="3692055"/>
            <a:ext cx="1462059" cy="1077218"/>
          </a:xfrm>
          <a:prstGeom prst="rect">
            <a:avLst/>
          </a:prstGeom>
          <a:solidFill>
            <a:srgbClr val="F2DCDB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pPr>
              <a:tabLst>
                <a:tab pos="630238" algn="l"/>
                <a:tab pos="1262063" algn="l"/>
                <a:tab pos="1947863" algn="l"/>
              </a:tabLst>
            </a:pPr>
            <a:r>
              <a:rPr lang="en-US" sz="1600">
                <a:latin typeface="Calibri"/>
                <a:cs typeface="Calibri"/>
              </a:rPr>
              <a:t>select 	R.a</a:t>
            </a:r>
          </a:p>
          <a:p>
            <a:pPr>
              <a:tabLst>
                <a:tab pos="630238" algn="l"/>
                <a:tab pos="1262063" algn="l"/>
                <a:tab pos="1947863" algn="l"/>
              </a:tabLst>
            </a:pPr>
            <a:r>
              <a:rPr lang="en-US" sz="1600">
                <a:latin typeface="Calibri"/>
                <a:cs typeface="Calibri"/>
              </a:rPr>
              <a:t>from 	R, S, T</a:t>
            </a:r>
          </a:p>
          <a:p>
            <a:pPr>
              <a:tabLst>
                <a:tab pos="630238" algn="l"/>
                <a:tab pos="1262063" algn="l"/>
                <a:tab pos="1947863" algn="l"/>
              </a:tabLst>
            </a:pPr>
            <a:r>
              <a:rPr lang="en-US" sz="1600">
                <a:latin typeface="Calibri"/>
                <a:cs typeface="Calibri"/>
              </a:rPr>
              <a:t>where	R.a=S.a</a:t>
            </a:r>
          </a:p>
          <a:p>
            <a:pPr>
              <a:tabLst>
                <a:tab pos="630238" algn="l"/>
                <a:tab pos="1262063" algn="l"/>
                <a:tab pos="1947863" algn="l"/>
              </a:tabLst>
            </a:pPr>
            <a:r>
              <a:rPr lang="en-US" sz="1600">
                <a:latin typeface="Calibri"/>
                <a:cs typeface="Calibri"/>
              </a:rPr>
              <a:t>or   	R.a=T.a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442836" y="3732558"/>
            <a:ext cx="3229451" cy="1598456"/>
            <a:chOff x="5442836" y="4448225"/>
            <a:chExt cx="3229451" cy="1598456"/>
          </a:xfrm>
        </p:grpSpPr>
        <p:cxnSp>
          <p:nvCxnSpPr>
            <p:cNvPr id="69" name="Straight Arrow Connector 30"/>
            <p:cNvCxnSpPr>
              <a:cxnSpLocks noChangeShapeType="1"/>
            </p:cNvCxnSpPr>
            <p:nvPr/>
          </p:nvCxnSpPr>
          <p:spPr bwMode="auto">
            <a:xfrm rot="5400000" flipH="1" flipV="1">
              <a:off x="7691544" y="5398958"/>
              <a:ext cx="455977" cy="1873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70" name="Straight Arrow Connector 69"/>
            <p:cNvCxnSpPr>
              <a:cxnSpLocks noChangeShapeType="1"/>
              <a:stCxn id="114" idx="3"/>
              <a:endCxn id="77" idx="1"/>
            </p:cNvCxnSpPr>
            <p:nvPr/>
          </p:nvCxnSpPr>
          <p:spPr bwMode="auto">
            <a:xfrm flipV="1">
              <a:off x="7603856" y="4942001"/>
              <a:ext cx="613291" cy="45371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grpSp>
          <p:nvGrpSpPr>
            <p:cNvPr id="71" name="Group 106"/>
            <p:cNvGrpSpPr/>
            <p:nvPr/>
          </p:nvGrpSpPr>
          <p:grpSpPr>
            <a:xfrm>
              <a:off x="8217147" y="4448225"/>
              <a:ext cx="455140" cy="658368"/>
              <a:chOff x="6013368" y="2451684"/>
              <a:chExt cx="579733" cy="449354"/>
            </a:xfrm>
          </p:grpSpPr>
          <p:sp>
            <p:nvSpPr>
              <p:cNvPr id="72" name="Rectangle 71"/>
              <p:cNvSpPr/>
              <p:nvPr/>
            </p:nvSpPr>
            <p:spPr>
              <a:xfrm>
                <a:off x="6013368" y="2451684"/>
                <a:ext cx="579733" cy="22467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1600">
                    <a:solidFill>
                      <a:schemeClr val="bg1"/>
                    </a:solidFill>
                    <a:latin typeface="Arial"/>
                    <a:cs typeface="Arial"/>
                  </a:rPr>
                  <a:t>S</a:t>
                </a: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6013368" y="2676361"/>
                <a:ext cx="579733" cy="22467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1600">
                    <a:solidFill>
                      <a:schemeClr val="tx1"/>
                    </a:solidFill>
                    <a:latin typeface="Arial"/>
                    <a:cs typeface="Arial"/>
                  </a:rPr>
                  <a:t>A</a:t>
                </a:r>
              </a:p>
            </p:txBody>
          </p:sp>
        </p:grpSp>
        <p:grpSp>
          <p:nvGrpSpPr>
            <p:cNvPr id="80" name="Group 112"/>
            <p:cNvGrpSpPr/>
            <p:nvPr/>
          </p:nvGrpSpPr>
          <p:grpSpPr>
            <a:xfrm>
              <a:off x="5442836" y="4901941"/>
              <a:ext cx="1108867" cy="658368"/>
              <a:chOff x="5672691" y="3708233"/>
              <a:chExt cx="681354" cy="449354"/>
            </a:xfrm>
          </p:grpSpPr>
          <p:sp>
            <p:nvSpPr>
              <p:cNvPr id="102" name="Rectangle 101"/>
              <p:cNvSpPr/>
              <p:nvPr/>
            </p:nvSpPr>
            <p:spPr>
              <a:xfrm>
                <a:off x="5672691" y="3708233"/>
                <a:ext cx="681354" cy="224677"/>
              </a:xfrm>
              <a:prstGeom prst="rect">
                <a:avLst/>
              </a:prstGeom>
              <a:solidFill>
                <a:srgbClr val="BFBFBF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1600">
                    <a:solidFill>
                      <a:schemeClr val="bg1"/>
                    </a:solidFill>
                    <a:latin typeface="Arial"/>
                    <a:cs typeface="Arial"/>
                  </a:rPr>
                  <a:t>SELECT</a:t>
                </a: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5672691" y="3932910"/>
                <a:ext cx="681354" cy="22467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1600">
                    <a:solidFill>
                      <a:schemeClr val="tx1"/>
                    </a:solidFill>
                    <a:latin typeface="Arial"/>
                    <a:cs typeface="Arial"/>
                  </a:rPr>
                  <a:t>A</a:t>
                </a:r>
              </a:p>
            </p:txBody>
          </p:sp>
        </p:grpSp>
        <p:grpSp>
          <p:nvGrpSpPr>
            <p:cNvPr id="107" name="Group 106"/>
            <p:cNvGrpSpPr/>
            <p:nvPr/>
          </p:nvGrpSpPr>
          <p:grpSpPr>
            <a:xfrm>
              <a:off x="8217147" y="5388313"/>
              <a:ext cx="455140" cy="658368"/>
              <a:chOff x="6013368" y="2451684"/>
              <a:chExt cx="579733" cy="449354"/>
            </a:xfrm>
          </p:grpSpPr>
          <p:sp>
            <p:nvSpPr>
              <p:cNvPr id="109" name="Rectangle 108"/>
              <p:cNvSpPr/>
              <p:nvPr/>
            </p:nvSpPr>
            <p:spPr>
              <a:xfrm>
                <a:off x="6013368" y="2451684"/>
                <a:ext cx="579733" cy="22467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1600">
                    <a:solidFill>
                      <a:schemeClr val="bg1"/>
                    </a:solidFill>
                    <a:latin typeface="Arial"/>
                    <a:cs typeface="Arial"/>
                  </a:rPr>
                  <a:t>T</a:t>
                </a:r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6013368" y="2676361"/>
                <a:ext cx="579733" cy="22467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1600">
                    <a:solidFill>
                      <a:schemeClr val="tx1"/>
                    </a:solidFill>
                    <a:latin typeface="Arial"/>
                    <a:cs typeface="Arial"/>
                  </a:rPr>
                  <a:t>A</a:t>
                </a:r>
              </a:p>
            </p:txBody>
          </p:sp>
        </p:grpSp>
        <p:cxnSp>
          <p:nvCxnSpPr>
            <p:cNvPr id="111" name="Straight Arrow Connector 110"/>
            <p:cNvCxnSpPr>
              <a:cxnSpLocks noChangeShapeType="1"/>
              <a:stCxn id="114" idx="3"/>
              <a:endCxn id="110" idx="1"/>
            </p:cNvCxnSpPr>
            <p:nvPr/>
          </p:nvCxnSpPr>
          <p:spPr bwMode="auto">
            <a:xfrm>
              <a:off x="7603856" y="5395719"/>
              <a:ext cx="613291" cy="48637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grpSp>
          <p:nvGrpSpPr>
            <p:cNvPr id="112" name="Group 106"/>
            <p:cNvGrpSpPr/>
            <p:nvPr/>
          </p:nvGrpSpPr>
          <p:grpSpPr>
            <a:xfrm>
              <a:off x="7148716" y="4901943"/>
              <a:ext cx="455140" cy="658368"/>
              <a:chOff x="6013368" y="2451684"/>
              <a:chExt cx="579733" cy="449354"/>
            </a:xfrm>
          </p:grpSpPr>
          <p:sp>
            <p:nvSpPr>
              <p:cNvPr id="113" name="Rectangle 112"/>
              <p:cNvSpPr/>
              <p:nvPr/>
            </p:nvSpPr>
            <p:spPr>
              <a:xfrm>
                <a:off x="6013368" y="2451684"/>
                <a:ext cx="579733" cy="22467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1600">
                    <a:solidFill>
                      <a:schemeClr val="bg1"/>
                    </a:solidFill>
                    <a:latin typeface="Arial"/>
                    <a:cs typeface="Arial"/>
                  </a:rPr>
                  <a:t>R</a:t>
                </a:r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6013368" y="2676361"/>
                <a:ext cx="579733" cy="22467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1600">
                    <a:solidFill>
                      <a:schemeClr val="tx1"/>
                    </a:solidFill>
                    <a:latin typeface="Arial"/>
                    <a:cs typeface="Arial"/>
                  </a:rPr>
                  <a:t>A</a:t>
                </a:r>
              </a:p>
            </p:txBody>
          </p:sp>
        </p:grpSp>
        <p:cxnSp>
          <p:nvCxnSpPr>
            <p:cNvPr id="115" name="Straight Arrow Connector 114"/>
            <p:cNvCxnSpPr>
              <a:cxnSpLocks noChangeShapeType="1"/>
            </p:cNvCxnSpPr>
            <p:nvPr/>
          </p:nvCxnSpPr>
          <p:spPr bwMode="auto">
            <a:xfrm>
              <a:off x="6551704" y="5288821"/>
              <a:ext cx="597012" cy="187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7" name="Group 6"/>
          <p:cNvGrpSpPr/>
          <p:nvPr/>
        </p:nvGrpSpPr>
        <p:grpSpPr>
          <a:xfrm>
            <a:off x="2697429" y="2041823"/>
            <a:ext cx="2783802" cy="916867"/>
            <a:chOff x="2697429" y="2365773"/>
            <a:chExt cx="2783802" cy="916867"/>
          </a:xfrm>
        </p:grpSpPr>
        <p:sp>
          <p:nvSpPr>
            <p:cNvPr id="56328" name="Rectangle 3"/>
            <p:cNvSpPr>
              <a:spLocks noChangeArrowheads="1"/>
            </p:cNvSpPr>
            <p:nvPr/>
          </p:nvSpPr>
          <p:spPr bwMode="auto">
            <a:xfrm>
              <a:off x="2697429" y="3036419"/>
              <a:ext cx="2783802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600" i="1">
                  <a:solidFill>
                    <a:srgbClr val="FF0000"/>
                  </a:solidFill>
                  <a:latin typeface="Calibri"/>
                  <a:cs typeface="Calibri"/>
                </a:rPr>
                <a:t>Empty result if S.B contains NULL</a:t>
              </a:r>
            </a:p>
          </p:txBody>
        </p:sp>
        <p:cxnSp>
          <p:nvCxnSpPr>
            <p:cNvPr id="116" name="Straight Arrow Connector 53"/>
            <p:cNvCxnSpPr>
              <a:cxnSpLocks noChangeShapeType="1"/>
            </p:cNvCxnSpPr>
            <p:nvPr/>
          </p:nvCxnSpPr>
          <p:spPr bwMode="auto">
            <a:xfrm>
              <a:off x="3110591" y="2365773"/>
              <a:ext cx="227517" cy="670646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round/>
              <a:headEnd type="oval" w="lg" len="lg"/>
              <a:tailEnd type="none" w="med" len="lg"/>
            </a:ln>
          </p:spPr>
        </p:cxnSp>
      </p:grpSp>
      <p:grpSp>
        <p:nvGrpSpPr>
          <p:cNvPr id="6" name="Group 5"/>
          <p:cNvGrpSpPr/>
          <p:nvPr/>
        </p:nvGrpSpPr>
        <p:grpSpPr>
          <a:xfrm>
            <a:off x="2697429" y="4626128"/>
            <a:ext cx="2141599" cy="923917"/>
            <a:chOff x="2697429" y="5110455"/>
            <a:chExt cx="2141599" cy="923917"/>
          </a:xfrm>
        </p:grpSpPr>
        <p:sp>
          <p:nvSpPr>
            <p:cNvPr id="118" name="Rectangle 3"/>
            <p:cNvSpPr>
              <a:spLocks noChangeArrowheads="1"/>
            </p:cNvSpPr>
            <p:nvPr/>
          </p:nvSpPr>
          <p:spPr bwMode="auto">
            <a:xfrm>
              <a:off x="2697429" y="5788151"/>
              <a:ext cx="2141599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600" i="1">
                  <a:solidFill>
                    <a:srgbClr val="FF0000"/>
                  </a:solidFill>
                  <a:latin typeface="Calibri"/>
                  <a:cs typeface="Calibri"/>
                </a:rPr>
                <a:t>Empty result if T is empty</a:t>
              </a:r>
            </a:p>
          </p:txBody>
        </p:sp>
        <p:cxnSp>
          <p:nvCxnSpPr>
            <p:cNvPr id="119" name="Straight Arrow Connector 53"/>
            <p:cNvCxnSpPr>
              <a:cxnSpLocks noChangeShapeType="1"/>
            </p:cNvCxnSpPr>
            <p:nvPr/>
          </p:nvCxnSpPr>
          <p:spPr bwMode="auto">
            <a:xfrm>
              <a:off x="3213764" y="5110455"/>
              <a:ext cx="337111" cy="668399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round/>
              <a:headEnd type="oval" w="lg" len="lg"/>
              <a:tailEnd type="none" w="med" len="lg"/>
            </a:ln>
          </p:spPr>
        </p:cxnSp>
      </p:grpSp>
      <p:sp>
        <p:nvSpPr>
          <p:cNvPr id="8" name="Rectangle 7"/>
          <p:cNvSpPr/>
          <p:nvPr/>
        </p:nvSpPr>
        <p:spPr>
          <a:xfrm>
            <a:off x="3333825" y="5976948"/>
            <a:ext cx="4756934" cy="6175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chemeClr val="tx2"/>
            </a:solidFill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r>
              <a:rPr lang="en-US" sz="1800" u="sng">
                <a:solidFill>
                  <a:srgbClr val="1F497D"/>
                </a:solidFill>
                <a:latin typeface="Calibri"/>
                <a:ea typeface="+mn-ea"/>
                <a:cs typeface="Calibri"/>
              </a:rPr>
              <a:t>Design decision 6</a:t>
            </a:r>
            <a:r>
              <a:rPr lang="en-US" sz="1800">
                <a:solidFill>
                  <a:srgbClr val="1F497D"/>
                </a:solidFill>
                <a:latin typeface="Calibri"/>
                <a:ea typeface="+mn-ea"/>
                <a:cs typeface="Calibri"/>
              </a:rPr>
              <a:t>: minimum visual complexity  possible overloading and ambiguity just as in NL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1813" y="5865813"/>
            <a:ext cx="812800" cy="812800"/>
          </a:xfrm>
          <a:prstGeom prst="rect">
            <a:avLst/>
          </a:prstGeom>
        </p:spPr>
      </p:pic>
      <p:sp>
        <p:nvSpPr>
          <p:cNvPr id="3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845305" y="6594475"/>
            <a:ext cx="219320" cy="217254"/>
          </a:xfrm>
        </p:spPr>
        <p:txBody>
          <a:bodyPr/>
          <a:lstStyle/>
          <a:p>
            <a:pPr>
              <a:defRPr/>
            </a:pPr>
            <a:fld id="{536EE03E-2D5A-2B49-91BA-492D4019B60A}" type="slidenum">
              <a:rPr lang="de-DE"/>
              <a:pPr>
                <a:defRPr/>
              </a:pPr>
              <a:t>15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8546205"/>
      </p:ext>
    </p:extLst>
  </p:cSld>
  <p:clrMapOvr>
    <a:masterClrMapping/>
  </p:clrMapOvr>
  <p:transition advTm="709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8" grpId="0" animBg="1"/>
      <p:bldP spid="59" grpId="0"/>
      <p:bldP spid="66" grpId="0" animBg="1"/>
      <p:bldP spid="6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 descr="Fig_webP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3412" y="0"/>
            <a:ext cx="5139829" cy="6858000"/>
          </a:xfrm>
          <a:prstGeom prst="rect">
            <a:avLst/>
          </a:prstGeom>
        </p:spPr>
      </p:pic>
      <p:sp>
        <p:nvSpPr>
          <p:cNvPr id="58" name="Rectangle 3"/>
          <p:cNvSpPr>
            <a:spLocks noChangeArrowheads="1"/>
          </p:cNvSpPr>
          <p:nvPr/>
        </p:nvSpPr>
        <p:spPr bwMode="auto">
          <a:xfrm>
            <a:off x="605051" y="1203032"/>
            <a:ext cx="17973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tabLst>
                <a:tab pos="628650" algn="l"/>
              </a:tabLst>
            </a:pPr>
            <a:r>
              <a:rPr lang="en-US" sz="2400">
                <a:solidFill>
                  <a:srgbClr val="FF0000"/>
                </a:solidFill>
                <a:latin typeface="Calibri"/>
                <a:ea typeface="Times New Roman" pitchFamily="-106" charset="0"/>
                <a:cs typeface="Calibri"/>
                <a:sym typeface="Symbol" pitchFamily="-106" charset="2"/>
              </a:rPr>
              <a:t>Input: Schema</a:t>
            </a:r>
            <a:endParaRPr lang="en-US" sz="2400">
              <a:solidFill>
                <a:srgbClr val="FF0000"/>
              </a:solidFill>
              <a:latin typeface="Calibri"/>
              <a:ea typeface="Arial" pitchFamily="-106" charset="0"/>
              <a:cs typeface="Calibri"/>
            </a:endParaRPr>
          </a:p>
        </p:txBody>
      </p:sp>
      <p:sp>
        <p:nvSpPr>
          <p:cNvPr id="70" name="Rectangle 3"/>
          <p:cNvSpPr>
            <a:spLocks noChangeArrowheads="1"/>
          </p:cNvSpPr>
          <p:nvPr/>
        </p:nvSpPr>
        <p:spPr bwMode="auto">
          <a:xfrm>
            <a:off x="605051" y="4116503"/>
            <a:ext cx="26275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tabLst>
                <a:tab pos="628650" algn="l"/>
              </a:tabLst>
            </a:pPr>
            <a:r>
              <a:rPr lang="en-US" sz="2400">
                <a:solidFill>
                  <a:srgbClr val="FF0000"/>
                </a:solidFill>
                <a:latin typeface="Calibri"/>
                <a:ea typeface="Times New Roman" pitchFamily="-106" charset="0"/>
                <a:cs typeface="Calibri"/>
                <a:sym typeface="Symbol" pitchFamily="-106" charset="2"/>
              </a:rPr>
              <a:t>Output: Visualization</a:t>
            </a:r>
            <a:endParaRPr lang="en-US" sz="2400">
              <a:solidFill>
                <a:srgbClr val="FF0000"/>
              </a:solidFill>
              <a:latin typeface="Calibri"/>
              <a:ea typeface="Arial" pitchFamily="-106" charset="0"/>
              <a:cs typeface="Calibri"/>
            </a:endParaRPr>
          </a:p>
        </p:txBody>
      </p:sp>
      <p:sp>
        <p:nvSpPr>
          <p:cNvPr id="32" name="Rectangle 3"/>
          <p:cNvSpPr>
            <a:spLocks noChangeArrowheads="1"/>
          </p:cNvSpPr>
          <p:nvPr/>
        </p:nvSpPr>
        <p:spPr bwMode="auto">
          <a:xfrm>
            <a:off x="605051" y="2362713"/>
            <a:ext cx="15038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tabLst>
                <a:tab pos="628650" algn="l"/>
              </a:tabLst>
            </a:pPr>
            <a:r>
              <a:rPr lang="en-US" sz="2400">
                <a:solidFill>
                  <a:srgbClr val="FF0000"/>
                </a:solidFill>
                <a:latin typeface="Calibri"/>
                <a:ea typeface="Times New Roman" pitchFamily="-106" charset="0"/>
                <a:cs typeface="Calibri"/>
                <a:sym typeface="Symbol" pitchFamily="-106" charset="2"/>
              </a:rPr>
              <a:t>Input Query</a:t>
            </a:r>
            <a:endParaRPr lang="en-US" sz="2400">
              <a:solidFill>
                <a:srgbClr val="FF0000"/>
              </a:solidFill>
              <a:latin typeface="Calibri"/>
              <a:ea typeface="Arial" pitchFamily="-106" charset="0"/>
              <a:cs typeface="Calibri"/>
            </a:endParaRPr>
          </a:p>
        </p:txBody>
      </p:sp>
      <p:cxnSp>
        <p:nvCxnSpPr>
          <p:cNvPr id="34" name="Straight Arrow Connector 53"/>
          <p:cNvCxnSpPr>
            <a:cxnSpLocks noChangeShapeType="1"/>
          </p:cNvCxnSpPr>
          <p:nvPr/>
        </p:nvCxnSpPr>
        <p:spPr bwMode="auto">
          <a:xfrm flipH="1" flipV="1">
            <a:off x="2477607" y="1538355"/>
            <a:ext cx="2078000" cy="573923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 type="triangle" w="med" len="lg"/>
            <a:tailEnd type="none" w="med" len="lg"/>
          </a:ln>
        </p:spPr>
      </p:cxnSp>
      <p:cxnSp>
        <p:nvCxnSpPr>
          <p:cNvPr id="39" name="Straight Arrow Connector 53"/>
          <p:cNvCxnSpPr>
            <a:cxnSpLocks noChangeShapeType="1"/>
          </p:cNvCxnSpPr>
          <p:nvPr/>
        </p:nvCxnSpPr>
        <p:spPr bwMode="auto">
          <a:xfrm flipH="1" flipV="1">
            <a:off x="2182406" y="2732045"/>
            <a:ext cx="2373202" cy="65676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 type="triangle" w="med" len="lg"/>
            <a:tailEnd type="none" w="med" len="lg"/>
          </a:ln>
        </p:spPr>
      </p:cxnSp>
      <p:cxnSp>
        <p:nvCxnSpPr>
          <p:cNvPr id="44" name="Straight Arrow Connector 53"/>
          <p:cNvCxnSpPr>
            <a:cxnSpLocks noChangeShapeType="1"/>
          </p:cNvCxnSpPr>
          <p:nvPr/>
        </p:nvCxnSpPr>
        <p:spPr bwMode="auto">
          <a:xfrm flipH="1" flipV="1">
            <a:off x="2477607" y="4617034"/>
            <a:ext cx="2078000" cy="573923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 type="triangle" w="med" len="lg"/>
            <a:tailEnd type="none" w="med" len="lg"/>
          </a:ln>
        </p:spPr>
      </p:cxnSp>
      <p:sp>
        <p:nvSpPr>
          <p:cNvPr id="11" name="TextBox 10"/>
          <p:cNvSpPr txBox="1"/>
          <p:nvPr/>
        </p:nvSpPr>
        <p:spPr>
          <a:xfrm>
            <a:off x="605051" y="5729802"/>
            <a:ext cx="2523377" cy="323155"/>
          </a:xfrm>
          <a:prstGeom prst="rect">
            <a:avLst/>
          </a:prstGeom>
          <a:gradFill rotWithShape="1">
            <a:gsLst>
              <a:gs pos="0">
                <a:srgbClr val="D2DA7A">
                  <a:tint val="45000"/>
                  <a:satMod val="200000"/>
                </a:srgbClr>
              </a:gs>
              <a:gs pos="30000">
                <a:srgbClr val="D2DA7A">
                  <a:tint val="61000"/>
                  <a:satMod val="200000"/>
                </a:srgbClr>
              </a:gs>
              <a:gs pos="45000">
                <a:srgbClr val="D2DA7A">
                  <a:tint val="66000"/>
                  <a:satMod val="200000"/>
                </a:srgbClr>
              </a:gs>
              <a:gs pos="55000">
                <a:srgbClr val="D2DA7A">
                  <a:tint val="66000"/>
                  <a:satMod val="200000"/>
                </a:srgbClr>
              </a:gs>
              <a:gs pos="73000">
                <a:srgbClr val="D2DA7A">
                  <a:tint val="61000"/>
                  <a:satMod val="200000"/>
                </a:srgbClr>
              </a:gs>
              <a:gs pos="100000">
                <a:srgbClr val="D2DA7A">
                  <a:tint val="45000"/>
                  <a:satMod val="200000"/>
                </a:srgbClr>
              </a:gs>
            </a:gsLst>
            <a:lin ang="950000" scaled="1"/>
          </a:gradFill>
          <a:ln w="9525" cap="flat" cmpd="sng" algn="ctr">
            <a:solidFill>
              <a:srgbClr val="D2DA7A"/>
            </a:solidFill>
            <a:prstDash val="solid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  <p:txBody>
          <a:bodyPr wrap="none" lIns="0" tIns="0" rIns="0" bIns="45710">
            <a:spAutoFit/>
          </a:bodyPr>
          <a:lstStyle/>
          <a:p>
            <a:pPr defTabSz="2656364" eaLnBrk="0" hangingPunct="0">
              <a:spcAft>
                <a:spcPts val="0"/>
              </a:spcAft>
              <a:tabLst>
                <a:tab pos="1790331" algn="l"/>
              </a:tabLst>
              <a:defRPr/>
            </a:pPr>
            <a:r>
              <a:rPr lang="en-US" sz="1800" kern="0" dirty="0">
                <a:solidFill>
                  <a:srgbClr val="0000FF"/>
                </a:solidFill>
                <a:latin typeface="Calibri"/>
                <a:ea typeface="+mn-ea"/>
                <a:cs typeface="Calibri"/>
                <a:sym typeface="Symbol"/>
              </a:rPr>
              <a:t> Danaparamita+ [EDBT'11]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2" y="13731"/>
            <a:ext cx="3672718" cy="523220"/>
          </a:xfrm>
        </p:spPr>
        <p:txBody>
          <a:bodyPr/>
          <a:lstStyle/>
          <a:p>
            <a:r>
              <a:rPr lang="en-US"/>
              <a:t>http://queryviz.com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1813" y="5865813"/>
            <a:ext cx="812800" cy="812800"/>
          </a:xfrm>
          <a:prstGeom prst="rect">
            <a:avLst/>
          </a:prstGeom>
        </p:spPr>
      </p:pic>
      <p:sp>
        <p:nvSpPr>
          <p:cNvPr id="1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845305" y="6594475"/>
            <a:ext cx="219320" cy="217254"/>
          </a:xfrm>
        </p:spPr>
        <p:txBody>
          <a:bodyPr/>
          <a:lstStyle/>
          <a:p>
            <a:pPr>
              <a:defRPr/>
            </a:pPr>
            <a:fld id="{536EE03E-2D5A-2B49-91BA-492D4019B60A}" type="slidenum">
              <a:rPr lang="de-DE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2517852"/>
      </p:ext>
    </p:extLst>
  </p:cSld>
  <p:clrMapOvr>
    <a:masterClrMapping/>
  </p:clrMapOvr>
  <p:transition advTm="495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2" y="13731"/>
            <a:ext cx="4057852" cy="523220"/>
          </a:xfrm>
        </p:spPr>
        <p:txBody>
          <a:bodyPr/>
          <a:lstStyle/>
          <a:p>
            <a:r>
              <a:rPr lang="en-US"/>
              <a:t>Wide Open Questions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6EE03E-2D5A-2B49-91BA-492D4019B60A}" type="slidenum">
              <a:rPr lang="de-DE"/>
              <a:pPr>
                <a:defRPr/>
              </a:pPr>
              <a:t>17</a:t>
            </a:fld>
            <a:endParaRPr lang="de-DE"/>
          </a:p>
        </p:txBody>
      </p:sp>
      <p:sp>
        <p:nvSpPr>
          <p:cNvPr id="55" name="Rectangle 193"/>
          <p:cNvSpPr>
            <a:spLocks noChangeArrowheads="1"/>
          </p:cNvSpPr>
          <p:nvPr/>
        </p:nvSpPr>
        <p:spPr bwMode="auto">
          <a:xfrm>
            <a:off x="177802" y="1206921"/>
            <a:ext cx="86801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2655340" eaLnBrk="0" hangingPunct="0">
              <a:spcAft>
                <a:spcPct val="20000"/>
              </a:spcAft>
              <a:tabLst>
                <a:tab pos="1790331" algn="l"/>
              </a:tabLst>
            </a:pPr>
            <a:r>
              <a:rPr lang="en-US" sz="2400" i="1">
                <a:latin typeface="Calibri" charset="0"/>
                <a:cs typeface="Calibri" charset="0"/>
              </a:rPr>
              <a:t>2. What is the appropriate level of abstraction? (intent vs. debugging)</a:t>
            </a:r>
          </a:p>
        </p:txBody>
      </p:sp>
      <p:sp>
        <p:nvSpPr>
          <p:cNvPr id="56" name="Rectangle 193"/>
          <p:cNvSpPr>
            <a:spLocks noChangeArrowheads="1"/>
          </p:cNvSpPr>
          <p:nvPr/>
        </p:nvSpPr>
        <p:spPr bwMode="auto">
          <a:xfrm>
            <a:off x="177802" y="1716614"/>
            <a:ext cx="66324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2655340" eaLnBrk="0" hangingPunct="0">
              <a:spcAft>
                <a:spcPct val="20000"/>
              </a:spcAft>
              <a:tabLst>
                <a:tab pos="1790331" algn="l"/>
              </a:tabLst>
            </a:pPr>
            <a:r>
              <a:rPr lang="en-US" sz="2400" i="1">
                <a:latin typeface="Calibri" charset="0"/>
                <a:cs typeface="Calibri" charset="0"/>
              </a:rPr>
              <a:t>3. What are the appropriate basic visual metaphors?</a:t>
            </a:r>
          </a:p>
        </p:txBody>
      </p:sp>
      <p:sp>
        <p:nvSpPr>
          <p:cNvPr id="57" name="Rectangle 193"/>
          <p:cNvSpPr>
            <a:spLocks noChangeArrowheads="1"/>
          </p:cNvSpPr>
          <p:nvPr/>
        </p:nvSpPr>
        <p:spPr bwMode="auto">
          <a:xfrm>
            <a:off x="177802" y="2226307"/>
            <a:ext cx="75482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2655340" eaLnBrk="0" hangingPunct="0">
              <a:spcAft>
                <a:spcPct val="20000"/>
              </a:spcAft>
              <a:tabLst>
                <a:tab pos="1790331" algn="l"/>
              </a:tabLst>
            </a:pPr>
            <a:r>
              <a:rPr lang="en-US" sz="2400" i="1">
                <a:latin typeface="Calibri" charset="0"/>
                <a:cs typeface="Calibri" charset="0"/>
              </a:rPr>
              <a:t>4. Can we visualize at different granularities? ("zooming in")</a:t>
            </a:r>
          </a:p>
        </p:txBody>
      </p:sp>
      <p:sp>
        <p:nvSpPr>
          <p:cNvPr id="61" name="Rectangle 193"/>
          <p:cNvSpPr>
            <a:spLocks noChangeArrowheads="1"/>
          </p:cNvSpPr>
          <p:nvPr/>
        </p:nvSpPr>
        <p:spPr bwMode="auto">
          <a:xfrm>
            <a:off x="177802" y="3755388"/>
            <a:ext cx="58581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2655340" eaLnBrk="0" hangingPunct="0">
              <a:spcAft>
                <a:spcPct val="20000"/>
              </a:spcAft>
              <a:tabLst>
                <a:tab pos="1790331" algn="l"/>
              </a:tabLst>
            </a:pPr>
            <a:r>
              <a:rPr lang="en-US" sz="2400" i="1">
                <a:latin typeface="Calibri" charset="0"/>
                <a:cs typeface="Calibri" charset="0"/>
              </a:rPr>
              <a:t>7. How to optimally place the visual elements?</a:t>
            </a:r>
          </a:p>
        </p:txBody>
      </p:sp>
      <p:sp>
        <p:nvSpPr>
          <p:cNvPr id="63" name="Rectangle 193"/>
          <p:cNvSpPr>
            <a:spLocks noChangeArrowheads="1"/>
          </p:cNvSpPr>
          <p:nvPr/>
        </p:nvSpPr>
        <p:spPr bwMode="auto">
          <a:xfrm>
            <a:off x="177802" y="697228"/>
            <a:ext cx="84938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2655340" eaLnBrk="0" hangingPunct="0">
              <a:spcAft>
                <a:spcPct val="20000"/>
              </a:spcAft>
              <a:tabLst>
                <a:tab pos="1790331" algn="l"/>
              </a:tabLst>
            </a:pPr>
            <a:r>
              <a:rPr lang="en-US" sz="2400" i="1">
                <a:latin typeface="Calibri" charset="0"/>
                <a:cs typeface="Calibri" charset="0"/>
              </a:rPr>
              <a:t>1. How to visualize outer joins, sorting, arithmetic expressions, etc.?</a:t>
            </a:r>
          </a:p>
        </p:txBody>
      </p:sp>
      <p:sp>
        <p:nvSpPr>
          <p:cNvPr id="64" name="Rectangle 193"/>
          <p:cNvSpPr>
            <a:spLocks noChangeArrowheads="1"/>
          </p:cNvSpPr>
          <p:nvPr/>
        </p:nvSpPr>
        <p:spPr bwMode="auto">
          <a:xfrm>
            <a:off x="177802" y="4276776"/>
            <a:ext cx="771521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2655340" eaLnBrk="0" hangingPunct="0">
              <a:spcAft>
                <a:spcPct val="20000"/>
              </a:spcAft>
              <a:tabLst>
                <a:tab pos="1790331" algn="l"/>
              </a:tabLst>
            </a:pPr>
            <a:r>
              <a:rPr lang="en-US" sz="2400" i="1">
                <a:latin typeface="Calibri" charset="0"/>
                <a:cs typeface="Calibri" charset="0"/>
              </a:rPr>
              <a:t>8. How to standardize evaluation of alternative approaches? </a:t>
            </a:r>
            <a:br>
              <a:rPr lang="en-US" sz="2400" i="1">
                <a:latin typeface="Calibri" charset="0"/>
                <a:cs typeface="Calibri" charset="0"/>
              </a:rPr>
            </a:br>
            <a:r>
              <a:rPr lang="en-US" sz="2400" i="1">
                <a:latin typeface="Calibri" charset="0"/>
                <a:cs typeface="Calibri" charset="0"/>
              </a:rPr>
              <a:t>    ("TPC-H for speed of Query Interpretation" via user studies)</a:t>
            </a:r>
          </a:p>
        </p:txBody>
      </p:sp>
      <p:sp>
        <p:nvSpPr>
          <p:cNvPr id="67" name="Rectangle 193"/>
          <p:cNvSpPr>
            <a:spLocks noChangeArrowheads="1"/>
          </p:cNvSpPr>
          <p:nvPr/>
        </p:nvSpPr>
        <p:spPr bwMode="auto">
          <a:xfrm>
            <a:off x="177802" y="2736000"/>
            <a:ext cx="52974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2655340" eaLnBrk="0" hangingPunct="0">
              <a:spcAft>
                <a:spcPct val="20000"/>
              </a:spcAft>
              <a:tabLst>
                <a:tab pos="1790331" algn="l"/>
              </a:tabLst>
            </a:pPr>
            <a:r>
              <a:rPr lang="en-US" sz="2400" i="1">
                <a:latin typeface="Calibri" charset="0"/>
                <a:cs typeface="Calibri" charset="0"/>
              </a:rPr>
              <a:t>5. How can we visualize query fragments?</a:t>
            </a:r>
          </a:p>
        </p:txBody>
      </p:sp>
      <p:sp>
        <p:nvSpPr>
          <p:cNvPr id="68" name="Rectangle 193"/>
          <p:cNvSpPr>
            <a:spLocks noChangeArrowheads="1"/>
          </p:cNvSpPr>
          <p:nvPr/>
        </p:nvSpPr>
        <p:spPr bwMode="auto">
          <a:xfrm>
            <a:off x="177802" y="3245693"/>
            <a:ext cx="78135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lvl="0" defTabSz="2655340" eaLnBrk="0" hangingPunct="0">
              <a:spcAft>
                <a:spcPct val="20000"/>
              </a:spcAft>
              <a:tabLst>
                <a:tab pos="1790331" algn="l"/>
              </a:tabLst>
            </a:pPr>
            <a:r>
              <a:rPr lang="en-US" sz="2400" i="1">
                <a:latin typeface="Calibri" charset="0"/>
                <a:cs typeface="Calibri" charset="0"/>
              </a:rPr>
              <a:t>6. How to adapt visualizations to audiences? ("one size fit all")</a:t>
            </a:r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1813" y="58658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17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01"/>
    </mc:Choice>
    <mc:Fallback xmlns="">
      <p:transition xmlns:p14="http://schemas.microsoft.com/office/powerpoint/2010/main" spd="slow" advTm="23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Wide Open Questions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6EE03E-2D5A-2B49-91BA-492D4019B60A}" type="slidenum">
              <a:rPr lang="de-DE"/>
              <a:pPr>
                <a:defRPr/>
              </a:pPr>
              <a:t>18</a:t>
            </a:fld>
            <a:endParaRPr lang="de-DE"/>
          </a:p>
        </p:txBody>
      </p:sp>
      <p:sp>
        <p:nvSpPr>
          <p:cNvPr id="55" name="Rectangle 193"/>
          <p:cNvSpPr>
            <a:spLocks noChangeArrowheads="1"/>
          </p:cNvSpPr>
          <p:nvPr/>
        </p:nvSpPr>
        <p:spPr bwMode="auto">
          <a:xfrm>
            <a:off x="177802" y="1206921"/>
            <a:ext cx="86801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2655340" eaLnBrk="0" hangingPunct="0">
              <a:spcAft>
                <a:spcPct val="20000"/>
              </a:spcAft>
              <a:tabLst>
                <a:tab pos="1790331" algn="l"/>
              </a:tabLst>
            </a:pPr>
            <a:r>
              <a:rPr lang="en-US" sz="2400" i="1">
                <a:latin typeface="Calibri" charset="0"/>
                <a:cs typeface="Calibri" charset="0"/>
              </a:rPr>
              <a:t>2. What is the appropriate level of abstraction? (intent vs. debugging)</a:t>
            </a:r>
          </a:p>
        </p:txBody>
      </p:sp>
      <p:sp>
        <p:nvSpPr>
          <p:cNvPr id="56" name="Rectangle 193"/>
          <p:cNvSpPr>
            <a:spLocks noChangeArrowheads="1"/>
          </p:cNvSpPr>
          <p:nvPr/>
        </p:nvSpPr>
        <p:spPr bwMode="auto">
          <a:xfrm>
            <a:off x="177802" y="1716614"/>
            <a:ext cx="56835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2655340" eaLnBrk="0" hangingPunct="0">
              <a:spcAft>
                <a:spcPct val="20000"/>
              </a:spcAft>
              <a:tabLst>
                <a:tab pos="1790331" algn="l"/>
              </a:tabLst>
            </a:pPr>
            <a:r>
              <a:rPr lang="en-US" sz="2400" i="1">
                <a:latin typeface="Calibri" charset="0"/>
                <a:cs typeface="Calibri" charset="0"/>
              </a:rPr>
              <a:t>3. What are the appropriate logical symbols?</a:t>
            </a:r>
          </a:p>
        </p:txBody>
      </p:sp>
      <p:sp>
        <p:nvSpPr>
          <p:cNvPr id="57" name="Rectangle 193"/>
          <p:cNvSpPr>
            <a:spLocks noChangeArrowheads="1"/>
          </p:cNvSpPr>
          <p:nvPr/>
        </p:nvSpPr>
        <p:spPr bwMode="auto">
          <a:xfrm>
            <a:off x="177802" y="2277107"/>
            <a:ext cx="75482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2655340" eaLnBrk="0" hangingPunct="0">
              <a:spcAft>
                <a:spcPct val="20000"/>
              </a:spcAft>
              <a:tabLst>
                <a:tab pos="1790331" algn="l"/>
              </a:tabLst>
            </a:pPr>
            <a:r>
              <a:rPr lang="en-US" sz="2400" i="1">
                <a:latin typeface="Calibri" charset="0"/>
                <a:cs typeface="Calibri" charset="0"/>
              </a:rPr>
              <a:t>4. Can we visualize at different granularities? ("zooming in")</a:t>
            </a:r>
          </a:p>
        </p:txBody>
      </p:sp>
      <p:sp>
        <p:nvSpPr>
          <p:cNvPr id="58" name="Rectangle 193"/>
          <p:cNvSpPr>
            <a:spLocks noChangeArrowheads="1"/>
          </p:cNvSpPr>
          <p:nvPr/>
        </p:nvSpPr>
        <p:spPr bwMode="auto">
          <a:xfrm>
            <a:off x="177802" y="2786800"/>
            <a:ext cx="77394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lvl="0" defTabSz="2655340" eaLnBrk="0" hangingPunct="0">
              <a:spcAft>
                <a:spcPct val="20000"/>
              </a:spcAft>
              <a:tabLst>
                <a:tab pos="1790331" algn="l"/>
              </a:tabLst>
            </a:pPr>
            <a:r>
              <a:rPr lang="en-US" sz="2400" i="1">
                <a:latin typeface="Calibri" charset="0"/>
                <a:cs typeface="Calibri" charset="0"/>
              </a:rPr>
              <a:t>5. How to adapt visualizations to audiences? ("one size fit all")</a:t>
            </a:r>
          </a:p>
        </p:txBody>
      </p:sp>
      <p:sp>
        <p:nvSpPr>
          <p:cNvPr id="59" name="Rectangle 193"/>
          <p:cNvSpPr>
            <a:spLocks noChangeArrowheads="1"/>
          </p:cNvSpPr>
          <p:nvPr/>
        </p:nvSpPr>
        <p:spPr bwMode="auto">
          <a:xfrm>
            <a:off x="177802" y="3296493"/>
            <a:ext cx="52974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lvl="0" defTabSz="2655340" eaLnBrk="0" hangingPunct="0">
              <a:spcAft>
                <a:spcPct val="20000"/>
              </a:spcAft>
              <a:tabLst>
                <a:tab pos="1790331" algn="l"/>
              </a:tabLst>
            </a:pPr>
            <a:r>
              <a:rPr lang="en-US" sz="2400" i="1">
                <a:latin typeface="Calibri" charset="0"/>
                <a:cs typeface="Calibri" charset="0"/>
              </a:rPr>
              <a:t>6. How can we visualize query fragments?</a:t>
            </a:r>
          </a:p>
        </p:txBody>
      </p:sp>
      <p:sp>
        <p:nvSpPr>
          <p:cNvPr id="61" name="Rectangle 193"/>
          <p:cNvSpPr>
            <a:spLocks noChangeArrowheads="1"/>
          </p:cNvSpPr>
          <p:nvPr/>
        </p:nvSpPr>
        <p:spPr bwMode="auto">
          <a:xfrm>
            <a:off x="177802" y="3806188"/>
            <a:ext cx="58581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2655340" eaLnBrk="0" hangingPunct="0">
              <a:spcAft>
                <a:spcPct val="20000"/>
              </a:spcAft>
              <a:tabLst>
                <a:tab pos="1790331" algn="l"/>
              </a:tabLst>
            </a:pPr>
            <a:r>
              <a:rPr lang="en-US" sz="2400" i="1">
                <a:latin typeface="Calibri" charset="0"/>
                <a:cs typeface="Calibri" charset="0"/>
              </a:rPr>
              <a:t>7. How to optimally place the visual elements?</a:t>
            </a:r>
          </a:p>
        </p:txBody>
      </p:sp>
      <p:sp>
        <p:nvSpPr>
          <p:cNvPr id="63" name="Rectangle 193"/>
          <p:cNvSpPr>
            <a:spLocks noChangeArrowheads="1"/>
          </p:cNvSpPr>
          <p:nvPr/>
        </p:nvSpPr>
        <p:spPr bwMode="auto">
          <a:xfrm>
            <a:off x="177802" y="697228"/>
            <a:ext cx="84938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2655340" eaLnBrk="0" hangingPunct="0">
              <a:spcAft>
                <a:spcPct val="20000"/>
              </a:spcAft>
              <a:tabLst>
                <a:tab pos="1790331" algn="l"/>
              </a:tabLst>
            </a:pPr>
            <a:r>
              <a:rPr lang="en-US" sz="2400" i="1">
                <a:latin typeface="Calibri" charset="0"/>
                <a:cs typeface="Calibri" charset="0"/>
              </a:rPr>
              <a:t>1. How to visualize outer joins, sorting, arithmetic expressions, etc.?</a:t>
            </a:r>
          </a:p>
        </p:txBody>
      </p:sp>
      <p:sp>
        <p:nvSpPr>
          <p:cNvPr id="64" name="Rectangle 193"/>
          <p:cNvSpPr>
            <a:spLocks noChangeArrowheads="1"/>
          </p:cNvSpPr>
          <p:nvPr/>
        </p:nvSpPr>
        <p:spPr bwMode="auto">
          <a:xfrm>
            <a:off x="177802" y="4385308"/>
            <a:ext cx="771521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2655340" eaLnBrk="0" hangingPunct="0">
              <a:spcAft>
                <a:spcPct val="20000"/>
              </a:spcAft>
              <a:tabLst>
                <a:tab pos="1790331" algn="l"/>
              </a:tabLst>
            </a:pPr>
            <a:r>
              <a:rPr lang="en-US" sz="2400" i="1">
                <a:latin typeface="Calibri" charset="0"/>
                <a:cs typeface="Calibri" charset="0"/>
              </a:rPr>
              <a:t>8. How to standardize evaluation of alternative approaches? </a:t>
            </a:r>
            <a:br>
              <a:rPr lang="en-US" sz="2400" i="1">
                <a:latin typeface="Calibri" charset="0"/>
                <a:cs typeface="Calibri" charset="0"/>
              </a:rPr>
            </a:br>
            <a:r>
              <a:rPr lang="en-US" sz="2400" i="1">
                <a:latin typeface="Calibri" charset="0"/>
                <a:cs typeface="Calibri" charset="0"/>
              </a:rPr>
              <a:t>    ("TPC-H for speed of Query Interpretation" via user studies)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77802" y="1716614"/>
            <a:ext cx="8783318" cy="45419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chemeClr val="tx2"/>
            </a:solidFill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noAutofit/>
          </a:bodyPr>
          <a:lstStyle/>
          <a:p>
            <a:endParaRPr lang="en-US" i="1" dirty="0"/>
          </a:p>
        </p:txBody>
      </p:sp>
      <p:cxnSp>
        <p:nvCxnSpPr>
          <p:cNvPr id="66" name="Straight Arrow Connector 65"/>
          <p:cNvCxnSpPr/>
          <p:nvPr/>
        </p:nvCxnSpPr>
        <p:spPr>
          <a:xfrm flipH="1" flipV="1">
            <a:off x="436880" y="1422401"/>
            <a:ext cx="203200" cy="294213"/>
          </a:xfrm>
          <a:prstGeom prst="straightConnector1">
            <a:avLst/>
          </a:prstGeom>
          <a:ln>
            <a:solidFill>
              <a:srgbClr val="1F497D"/>
            </a:solidFill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/>
          <a:srcRect l="4350" t="1392" r="-8" b="26280"/>
          <a:stretch/>
        </p:blipFill>
        <p:spPr>
          <a:xfrm>
            <a:off x="343122" y="1913099"/>
            <a:ext cx="2037733" cy="1929333"/>
          </a:xfrm>
          <a:prstGeom prst="rect">
            <a:avLst/>
          </a:prstGeom>
        </p:spPr>
      </p:pic>
      <p:pic>
        <p:nvPicPr>
          <p:cNvPr id="25" name="Picture 13" descr="Picture 1.png"/>
          <p:cNvPicPr>
            <a:picLocks noChangeAspect="1"/>
          </p:cNvPicPr>
          <p:nvPr/>
        </p:nvPicPr>
        <p:blipFill rotWithShape="1">
          <a:blip r:embed="rId7"/>
          <a:srcRect l="1850" r="15"/>
          <a:stretch/>
        </p:blipFill>
        <p:spPr bwMode="auto">
          <a:xfrm>
            <a:off x="2821816" y="2560554"/>
            <a:ext cx="3214171" cy="1280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193"/>
          <p:cNvSpPr>
            <a:spLocks noChangeArrowheads="1"/>
          </p:cNvSpPr>
          <p:nvPr/>
        </p:nvSpPr>
        <p:spPr bwMode="auto">
          <a:xfrm>
            <a:off x="799007" y="4854095"/>
            <a:ext cx="1125962" cy="269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454025" lvl="0" indent="-454025" defTabSz="2655340" eaLnBrk="0" hangingPunct="0">
              <a:lnSpc>
                <a:spcPct val="90000"/>
              </a:lnSpc>
              <a:spcAft>
                <a:spcPct val="20000"/>
              </a:spcAft>
              <a:tabLst>
                <a:tab pos="1790331" algn="l"/>
              </a:tabLst>
            </a:pPr>
            <a:r>
              <a:rPr lang="en-US" sz="2000" b="1">
                <a:latin typeface="Calibri" charset="0"/>
                <a:cs typeface="Calibri" charset="0"/>
              </a:rPr>
              <a:t>Query Plan</a:t>
            </a:r>
          </a:p>
        </p:txBody>
      </p:sp>
      <p:sp>
        <p:nvSpPr>
          <p:cNvPr id="27" name="Rectangle 193"/>
          <p:cNvSpPr>
            <a:spLocks noChangeArrowheads="1"/>
          </p:cNvSpPr>
          <p:nvPr/>
        </p:nvSpPr>
        <p:spPr bwMode="auto">
          <a:xfrm>
            <a:off x="3823833" y="4854095"/>
            <a:ext cx="1070376" cy="269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454025" lvl="0" indent="-454025" defTabSz="2655340" eaLnBrk="0" hangingPunct="0">
              <a:lnSpc>
                <a:spcPct val="90000"/>
              </a:lnSpc>
              <a:spcAft>
                <a:spcPct val="20000"/>
              </a:spcAft>
              <a:tabLst>
                <a:tab pos="1790331" algn="l"/>
              </a:tabLst>
            </a:pPr>
            <a:r>
              <a:rPr lang="en-US" sz="2000" b="1">
                <a:latin typeface="Calibri" charset="0"/>
                <a:cs typeface="Calibri" charset="0"/>
              </a:rPr>
              <a:t>SQL Query</a:t>
            </a:r>
          </a:p>
        </p:txBody>
      </p:sp>
      <p:sp>
        <p:nvSpPr>
          <p:cNvPr id="28" name="Rectangle 193"/>
          <p:cNvSpPr>
            <a:spLocks noChangeArrowheads="1"/>
          </p:cNvSpPr>
          <p:nvPr/>
        </p:nvSpPr>
        <p:spPr bwMode="auto">
          <a:xfrm>
            <a:off x="6843311" y="4854095"/>
            <a:ext cx="1346986" cy="269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454025" lvl="0" indent="-454025" defTabSz="2655340" eaLnBrk="0" hangingPunct="0">
              <a:lnSpc>
                <a:spcPct val="90000"/>
              </a:lnSpc>
              <a:spcAft>
                <a:spcPct val="20000"/>
              </a:spcAft>
              <a:tabLst>
                <a:tab pos="1790331" algn="l"/>
              </a:tabLst>
            </a:pPr>
            <a:r>
              <a:rPr lang="en-US" sz="2000" b="1">
                <a:latin typeface="Calibri" charset="0"/>
                <a:cs typeface="Calibri" charset="0"/>
              </a:rPr>
              <a:t>Query Intent</a:t>
            </a:r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334545" y="5445458"/>
            <a:ext cx="8219879" cy="0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rgbClr val="1F497D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30" name="Rectangle 193"/>
          <p:cNvSpPr>
            <a:spLocks noChangeArrowheads="1"/>
          </p:cNvSpPr>
          <p:nvPr/>
        </p:nvSpPr>
        <p:spPr bwMode="auto">
          <a:xfrm>
            <a:off x="7375360" y="5502690"/>
            <a:ext cx="1526359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454025" lvl="0" indent="-454025" defTabSz="2655340" eaLnBrk="0" hangingPunct="0">
              <a:lnSpc>
                <a:spcPct val="90000"/>
              </a:lnSpc>
              <a:spcAft>
                <a:spcPct val="20000"/>
              </a:spcAft>
              <a:tabLst>
                <a:tab pos="1790331" algn="l"/>
              </a:tabLst>
            </a:pPr>
            <a:r>
              <a:rPr lang="en-US" sz="2000" i="1">
                <a:solidFill>
                  <a:srgbClr val="1F497D"/>
                </a:solidFill>
                <a:latin typeface="Calibri" charset="0"/>
                <a:cs typeface="Calibri" charset="0"/>
              </a:rPr>
              <a:t>more abstract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94520" y="4250416"/>
            <a:ext cx="2134937" cy="276989"/>
          </a:xfrm>
          <a:prstGeom prst="rect">
            <a:avLst/>
          </a:prstGeom>
          <a:gradFill rotWithShape="1">
            <a:gsLst>
              <a:gs pos="0">
                <a:srgbClr val="D2DA7A">
                  <a:tint val="45000"/>
                  <a:satMod val="200000"/>
                </a:srgbClr>
              </a:gs>
              <a:gs pos="30000">
                <a:srgbClr val="D2DA7A">
                  <a:tint val="61000"/>
                  <a:satMod val="200000"/>
                </a:srgbClr>
              </a:gs>
              <a:gs pos="45000">
                <a:srgbClr val="D2DA7A">
                  <a:tint val="66000"/>
                  <a:satMod val="200000"/>
                </a:srgbClr>
              </a:gs>
              <a:gs pos="55000">
                <a:srgbClr val="D2DA7A">
                  <a:tint val="66000"/>
                  <a:satMod val="200000"/>
                </a:srgbClr>
              </a:gs>
              <a:gs pos="73000">
                <a:srgbClr val="D2DA7A">
                  <a:tint val="61000"/>
                  <a:satMod val="200000"/>
                </a:srgbClr>
              </a:gs>
              <a:gs pos="100000">
                <a:srgbClr val="D2DA7A">
                  <a:tint val="45000"/>
                  <a:satMod val="200000"/>
                </a:srgbClr>
              </a:gs>
            </a:gsLst>
            <a:lin ang="950000" scaled="1"/>
          </a:gradFill>
          <a:ln w="9525" cap="flat" cmpd="sng" algn="ctr">
            <a:solidFill>
              <a:srgbClr val="D2DA7A"/>
            </a:solidFill>
            <a:prstDash val="solid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  <p:txBody>
          <a:bodyPr wrap="none" lIns="0" tIns="0" rIns="0" bIns="45710">
            <a:spAutoFit/>
          </a:bodyPr>
          <a:lstStyle/>
          <a:p>
            <a:pPr defTabSz="2656364" eaLnBrk="0" hangingPunct="0">
              <a:spcAft>
                <a:spcPts val="0"/>
              </a:spcAft>
              <a:tabLst>
                <a:tab pos="1790331" algn="l"/>
              </a:tabLst>
              <a:defRPr/>
            </a:pPr>
            <a:r>
              <a:rPr lang="en-US" sz="1500" kern="0" dirty="0">
                <a:solidFill>
                  <a:srgbClr val="0000FF"/>
                </a:solidFill>
                <a:latin typeface="Calibri"/>
                <a:ea typeface="+mn-ea"/>
                <a:cs typeface="Calibri"/>
                <a:sym typeface="Symbol"/>
              </a:rPr>
              <a:t> Pirahesh et al. [Sigmod’92]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128919" y="4250416"/>
            <a:ext cx="2599964" cy="276989"/>
          </a:xfrm>
          <a:prstGeom prst="rect">
            <a:avLst/>
          </a:prstGeom>
          <a:gradFill rotWithShape="1">
            <a:gsLst>
              <a:gs pos="0">
                <a:srgbClr val="D2DA7A">
                  <a:tint val="45000"/>
                  <a:satMod val="200000"/>
                </a:srgbClr>
              </a:gs>
              <a:gs pos="30000">
                <a:srgbClr val="D2DA7A">
                  <a:tint val="61000"/>
                  <a:satMod val="200000"/>
                </a:srgbClr>
              </a:gs>
              <a:gs pos="45000">
                <a:srgbClr val="D2DA7A">
                  <a:tint val="66000"/>
                  <a:satMod val="200000"/>
                </a:srgbClr>
              </a:gs>
              <a:gs pos="55000">
                <a:srgbClr val="D2DA7A">
                  <a:tint val="66000"/>
                  <a:satMod val="200000"/>
                </a:srgbClr>
              </a:gs>
              <a:gs pos="73000">
                <a:srgbClr val="D2DA7A">
                  <a:tint val="61000"/>
                  <a:satMod val="200000"/>
                </a:srgbClr>
              </a:gs>
              <a:gs pos="100000">
                <a:srgbClr val="D2DA7A">
                  <a:tint val="45000"/>
                  <a:satMod val="200000"/>
                </a:srgbClr>
              </a:gs>
            </a:gsLst>
            <a:lin ang="950000" scaled="1"/>
          </a:gradFill>
          <a:ln w="9525" cap="flat" cmpd="sng" algn="ctr">
            <a:solidFill>
              <a:srgbClr val="D2DA7A"/>
            </a:solidFill>
            <a:prstDash val="solid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  <p:txBody>
          <a:bodyPr wrap="none" lIns="0" tIns="0" rIns="0" bIns="45710">
            <a:spAutoFit/>
          </a:bodyPr>
          <a:lstStyle/>
          <a:p>
            <a:pPr defTabSz="2656364" eaLnBrk="0" hangingPunct="0">
              <a:spcAft>
                <a:spcPts val="0"/>
              </a:spcAft>
              <a:tabLst>
                <a:tab pos="1790331" algn="l"/>
              </a:tabLst>
              <a:defRPr/>
            </a:pPr>
            <a:r>
              <a:rPr lang="en-US" sz="1500" kern="0" dirty="0">
                <a:solidFill>
                  <a:srgbClr val="0000FF"/>
                </a:solidFill>
                <a:latin typeface="Calibri"/>
                <a:ea typeface="+mn-ea"/>
                <a:cs typeface="Calibri"/>
                <a:sym typeface="Symbol"/>
              </a:rPr>
              <a:t> Jaakkola &amp; Thalheim [ER WS’03]</a:t>
            </a:r>
          </a:p>
        </p:txBody>
      </p:sp>
      <p:sp>
        <p:nvSpPr>
          <p:cNvPr id="34" name="Rectangle 119"/>
          <p:cNvSpPr>
            <a:spLocks noChangeArrowheads="1"/>
          </p:cNvSpPr>
          <p:nvPr/>
        </p:nvSpPr>
        <p:spPr bwMode="auto">
          <a:xfrm>
            <a:off x="3025470" y="3965126"/>
            <a:ext cx="2795637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defTabSz="2655340" eaLnBrk="0" hangingPunct="0">
              <a:spcAft>
                <a:spcPct val="20000"/>
              </a:spcAft>
              <a:tabLst>
                <a:tab pos="1790331" algn="l"/>
              </a:tabLst>
            </a:pPr>
            <a:r>
              <a:rPr lang="en-US" sz="1800">
                <a:latin typeface="Calibri" charset="0"/>
                <a:cs typeface="Calibri" charset="0"/>
              </a:rPr>
              <a:t>Most VQL</a:t>
            </a:r>
            <a:r>
              <a:rPr lang="en-US" sz="1800" baseline="30000">
                <a:solidFill>
                  <a:schemeClr val="tx2"/>
                </a:solidFill>
                <a:latin typeface="Calibri" charset="0"/>
                <a:cs typeface="Calibri" charset="0"/>
              </a:rPr>
              <a:t>*</a:t>
            </a:r>
            <a:r>
              <a:rPr lang="en-US" sz="1800">
                <a:latin typeface="Calibri" charset="0"/>
                <a:cs typeface="Calibri" charset="0"/>
              </a:rPr>
              <a:t> such as Visual SQL</a:t>
            </a:r>
          </a:p>
        </p:txBody>
      </p:sp>
      <p:sp>
        <p:nvSpPr>
          <p:cNvPr id="35" name="Rectangle 3"/>
          <p:cNvSpPr>
            <a:spLocks noChangeArrowheads="1"/>
          </p:cNvSpPr>
          <p:nvPr/>
        </p:nvSpPr>
        <p:spPr bwMode="auto">
          <a:xfrm>
            <a:off x="3185187" y="1860703"/>
            <a:ext cx="261638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tabLst>
                <a:tab pos="687388" algn="l"/>
                <a:tab pos="1885950" algn="l"/>
                <a:tab pos="2625725" algn="l"/>
              </a:tabLst>
            </a:pPr>
            <a:r>
              <a:rPr lang="en-US" sz="1600">
                <a:solidFill>
                  <a:srgbClr val="FF0000"/>
                </a:solidFill>
                <a:latin typeface="Calibri"/>
                <a:cs typeface="Calibri"/>
              </a:rPr>
              <a:t>Correlated nesting is preserved</a:t>
            </a:r>
          </a:p>
        </p:txBody>
      </p:sp>
      <p:cxnSp>
        <p:nvCxnSpPr>
          <p:cNvPr id="36" name="Straight Arrow Connector 53"/>
          <p:cNvCxnSpPr>
            <a:cxnSpLocks noChangeShapeType="1"/>
            <a:endCxn id="16" idx="7"/>
          </p:cNvCxnSpPr>
          <p:nvPr/>
        </p:nvCxnSpPr>
        <p:spPr bwMode="auto">
          <a:xfrm flipH="1">
            <a:off x="3470034" y="2107431"/>
            <a:ext cx="842689" cy="1095007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lg" len="lg"/>
          </a:ln>
        </p:spPr>
      </p:cxnSp>
      <p:cxnSp>
        <p:nvCxnSpPr>
          <p:cNvPr id="37" name="Straight Arrow Connector 53"/>
          <p:cNvCxnSpPr>
            <a:cxnSpLocks noChangeShapeType="1"/>
            <a:endCxn id="74" idx="1"/>
          </p:cNvCxnSpPr>
          <p:nvPr/>
        </p:nvCxnSpPr>
        <p:spPr bwMode="auto">
          <a:xfrm>
            <a:off x="4643120" y="2107431"/>
            <a:ext cx="530758" cy="787938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lg" len="lg"/>
          </a:ln>
        </p:spPr>
      </p:cxnSp>
      <p:grpSp>
        <p:nvGrpSpPr>
          <p:cNvPr id="38" name="Group 37"/>
          <p:cNvGrpSpPr/>
          <p:nvPr/>
        </p:nvGrpSpPr>
        <p:grpSpPr>
          <a:xfrm>
            <a:off x="6351175" y="2560554"/>
            <a:ext cx="2331259" cy="972861"/>
            <a:chOff x="4939841" y="1454948"/>
            <a:chExt cx="2705145" cy="1128888"/>
          </a:xfrm>
        </p:grpSpPr>
        <p:cxnSp>
          <p:nvCxnSpPr>
            <p:cNvPr id="39" name="Straight Arrow Connector 38"/>
            <p:cNvCxnSpPr>
              <a:cxnSpLocks noChangeShapeType="1"/>
            </p:cNvCxnSpPr>
            <p:nvPr/>
          </p:nvCxnSpPr>
          <p:spPr bwMode="auto">
            <a:xfrm>
              <a:off x="5532326" y="1902048"/>
              <a:ext cx="406900" cy="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grpSp>
          <p:nvGrpSpPr>
            <p:cNvPr id="40" name="Group 106"/>
            <p:cNvGrpSpPr/>
            <p:nvPr/>
          </p:nvGrpSpPr>
          <p:grpSpPr>
            <a:xfrm>
              <a:off x="5939226" y="1574027"/>
              <a:ext cx="593596" cy="874724"/>
              <a:chOff x="6013368" y="2451684"/>
              <a:chExt cx="579733" cy="898708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6013368" y="2451684"/>
                <a:ext cx="579733" cy="22467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r>
                  <a:rPr lang="en-US" sz="1200">
                    <a:solidFill>
                      <a:schemeClr val="bg1"/>
                    </a:solidFill>
                    <a:latin typeface="Arial"/>
                    <a:cs typeface="Arial"/>
                  </a:rPr>
                  <a:t> Scores</a:t>
                </a: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6013368" y="2676361"/>
                <a:ext cx="579733" cy="22467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r>
                  <a:rPr lang="en-US" sz="1200" i="1">
                    <a:solidFill>
                      <a:schemeClr val="tx1"/>
                    </a:solidFill>
                    <a:latin typeface="Arial"/>
                    <a:cs typeface="Arial"/>
                  </a:rPr>
                  <a:t> Team</a:t>
                </a: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6013368" y="2901038"/>
                <a:ext cx="579733" cy="22467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r>
                  <a:rPr lang="en-US" sz="1200" i="1">
                    <a:solidFill>
                      <a:schemeClr val="tx1"/>
                    </a:solidFill>
                    <a:latin typeface="Arial"/>
                    <a:cs typeface="Arial"/>
                  </a:rPr>
                  <a:t> Day</a:t>
                </a: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6013368" y="3125715"/>
                <a:ext cx="579733" cy="22467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r>
                  <a:rPr lang="en-US" sz="1200" i="1">
                    <a:solidFill>
                      <a:schemeClr val="tx1"/>
                    </a:solidFill>
                    <a:latin typeface="Arial"/>
                    <a:cs typeface="Arial"/>
                  </a:rPr>
                  <a:t> Runs</a:t>
                </a:r>
              </a:p>
            </p:txBody>
          </p:sp>
        </p:grpSp>
        <p:grpSp>
          <p:nvGrpSpPr>
            <p:cNvPr id="41" name="Group 112"/>
            <p:cNvGrpSpPr/>
            <p:nvPr/>
          </p:nvGrpSpPr>
          <p:grpSpPr>
            <a:xfrm>
              <a:off x="4939841" y="1574032"/>
              <a:ext cx="592482" cy="656037"/>
              <a:chOff x="5672691" y="3708233"/>
              <a:chExt cx="681354" cy="67402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672691" y="3708233"/>
                <a:ext cx="681354" cy="224677"/>
              </a:xfrm>
              <a:prstGeom prst="rect">
                <a:avLst/>
              </a:prstGeom>
              <a:solidFill>
                <a:srgbClr val="BFBFBF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r>
                  <a:rPr lang="en-US" sz="1200">
                    <a:solidFill>
                      <a:schemeClr val="bg1"/>
                    </a:solidFill>
                    <a:latin typeface="Arial"/>
                    <a:cs typeface="Arial"/>
                  </a:rPr>
                  <a:t> select</a:t>
                </a: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5672691" y="3932910"/>
                <a:ext cx="681354" cy="22467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r>
                  <a:rPr lang="en-US" sz="1200" i="1">
                    <a:solidFill>
                      <a:schemeClr val="tx1"/>
                    </a:solidFill>
                    <a:latin typeface="Arial"/>
                    <a:cs typeface="Arial"/>
                  </a:rPr>
                  <a:t> Team</a:t>
                </a: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5672691" y="4157581"/>
                <a:ext cx="681354" cy="22467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r>
                  <a:rPr lang="en-US" sz="1200" i="1">
                    <a:solidFill>
                      <a:schemeClr val="tx1"/>
                    </a:solidFill>
                    <a:latin typeface="Arial"/>
                    <a:cs typeface="Arial"/>
                  </a:rPr>
                  <a:t> Day</a:t>
                </a:r>
              </a:p>
            </p:txBody>
          </p:sp>
        </p:grpSp>
        <p:sp>
          <p:nvSpPr>
            <p:cNvPr id="42" name="Rounded Rectangle 41"/>
            <p:cNvSpPr/>
            <p:nvPr/>
          </p:nvSpPr>
          <p:spPr bwMode="auto">
            <a:xfrm>
              <a:off x="6822075" y="1454948"/>
              <a:ext cx="822911" cy="1128888"/>
            </a:xfrm>
            <a:prstGeom prst="roundRect">
              <a:avLst>
                <a:gd name="adj" fmla="val 12549"/>
              </a:avLst>
            </a:prstGeom>
            <a:noFill/>
            <a:ln w="381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indent="-574675" algn="ctr" defTabSz="895350">
                <a:tabLst>
                  <a:tab pos="533400" algn="r"/>
                </a:tabLst>
              </a:pPr>
              <a:endParaRPr lang="en-US" sz="1200" smtClean="0">
                <a:latin typeface="Arial" pitchFamily="34" charset="0"/>
              </a:endParaRPr>
            </a:p>
          </p:txBody>
        </p:sp>
        <p:grpSp>
          <p:nvGrpSpPr>
            <p:cNvPr id="43" name="Group 106"/>
            <p:cNvGrpSpPr/>
            <p:nvPr/>
          </p:nvGrpSpPr>
          <p:grpSpPr>
            <a:xfrm>
              <a:off x="6939724" y="1574027"/>
              <a:ext cx="593596" cy="874724"/>
              <a:chOff x="6013368" y="2451684"/>
              <a:chExt cx="579733" cy="898708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6013368" y="2451684"/>
                <a:ext cx="579733" cy="224677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r>
                  <a:rPr lang="en-US" sz="1200">
                    <a:solidFill>
                      <a:schemeClr val="bg1"/>
                    </a:solidFill>
                    <a:latin typeface="Arial"/>
                    <a:cs typeface="Arial"/>
                  </a:rPr>
                  <a:t> Scores</a:t>
                </a: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6013368" y="2676361"/>
                <a:ext cx="579733" cy="22467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r>
                  <a:rPr lang="en-US" sz="1200" i="1">
                    <a:solidFill>
                      <a:schemeClr val="tx1"/>
                    </a:solidFill>
                    <a:latin typeface="Arial"/>
                    <a:cs typeface="Arial"/>
                  </a:rPr>
                  <a:t> Team</a:t>
                </a: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6013368" y="2901038"/>
                <a:ext cx="579733" cy="22467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r>
                  <a:rPr lang="en-US" sz="1200" i="1">
                    <a:solidFill>
                      <a:schemeClr val="tx1"/>
                    </a:solidFill>
                    <a:latin typeface="Arial"/>
                    <a:cs typeface="Arial"/>
                  </a:rPr>
                  <a:t> Day</a:t>
                </a: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6013368" y="3125715"/>
                <a:ext cx="579733" cy="22467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r>
                  <a:rPr lang="en-US" sz="1200" i="1">
                    <a:solidFill>
                      <a:schemeClr val="tx1"/>
                    </a:solidFill>
                    <a:latin typeface="Arial"/>
                    <a:cs typeface="Arial"/>
                  </a:rPr>
                  <a:t> Runs</a:t>
                </a:r>
              </a:p>
            </p:txBody>
          </p:sp>
        </p:grpSp>
        <p:cxnSp>
          <p:nvCxnSpPr>
            <p:cNvPr id="44" name="Straight Arrow Connector 43"/>
            <p:cNvCxnSpPr>
              <a:cxnSpLocks noChangeShapeType="1"/>
            </p:cNvCxnSpPr>
            <p:nvPr/>
          </p:nvCxnSpPr>
          <p:spPr bwMode="auto">
            <a:xfrm>
              <a:off x="6532824" y="2351934"/>
              <a:ext cx="406900" cy="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5" name="Straight Arrow Connector 44"/>
            <p:cNvCxnSpPr>
              <a:cxnSpLocks noChangeShapeType="1"/>
            </p:cNvCxnSpPr>
            <p:nvPr/>
          </p:nvCxnSpPr>
          <p:spPr bwMode="auto">
            <a:xfrm flipH="1">
              <a:off x="6532824" y="2131409"/>
              <a:ext cx="406900" cy="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6" name="Straight Arrow Connector 45"/>
            <p:cNvCxnSpPr>
              <a:cxnSpLocks noChangeShapeType="1"/>
            </p:cNvCxnSpPr>
            <p:nvPr/>
          </p:nvCxnSpPr>
          <p:spPr bwMode="auto">
            <a:xfrm flipH="1">
              <a:off x="6532824" y="1902049"/>
              <a:ext cx="406900" cy="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7" name="Straight Arrow Connector 46"/>
            <p:cNvCxnSpPr>
              <a:cxnSpLocks noChangeShapeType="1"/>
            </p:cNvCxnSpPr>
            <p:nvPr/>
          </p:nvCxnSpPr>
          <p:spPr bwMode="auto">
            <a:xfrm>
              <a:off x="5532326" y="2131410"/>
              <a:ext cx="406900" cy="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sp>
        <p:nvSpPr>
          <p:cNvPr id="70" name="Rectangle 119"/>
          <p:cNvSpPr>
            <a:spLocks noChangeArrowheads="1"/>
          </p:cNvSpPr>
          <p:nvPr/>
        </p:nvSpPr>
        <p:spPr bwMode="auto">
          <a:xfrm>
            <a:off x="6575892" y="4238377"/>
            <a:ext cx="1881825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defTabSz="2655340" eaLnBrk="0" hangingPunct="0">
              <a:spcAft>
                <a:spcPct val="20000"/>
              </a:spcAft>
              <a:tabLst>
                <a:tab pos="1790331" algn="l"/>
              </a:tabLst>
            </a:pPr>
            <a:r>
              <a:rPr lang="en-US" sz="1800">
                <a:solidFill>
                  <a:srgbClr val="0000FF"/>
                </a:solidFill>
                <a:latin typeface="Calibri" charset="0"/>
                <a:cs typeface="Calibri" charset="0"/>
              </a:rPr>
              <a:t>http://queryviz.com</a:t>
            </a:r>
          </a:p>
        </p:txBody>
      </p:sp>
      <p:sp>
        <p:nvSpPr>
          <p:cNvPr id="72" name="Rectangle 3"/>
          <p:cNvSpPr>
            <a:spLocks noChangeArrowheads="1"/>
          </p:cNvSpPr>
          <p:nvPr/>
        </p:nvSpPr>
        <p:spPr bwMode="auto">
          <a:xfrm>
            <a:off x="263267" y="5960110"/>
            <a:ext cx="792703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>
              <a:tabLst>
                <a:tab pos="628650" algn="l"/>
              </a:tabLst>
            </a:pPr>
            <a:r>
              <a:rPr lang="en-US" sz="1400" baseline="30000">
                <a:solidFill>
                  <a:srgbClr val="1F497D"/>
                </a:solidFill>
                <a:latin typeface="Calibri"/>
                <a:cs typeface="Calibri"/>
              </a:rPr>
              <a:t>*</a:t>
            </a:r>
            <a:r>
              <a:rPr lang="en-US" sz="1400">
                <a:solidFill>
                  <a:srgbClr val="1F497D"/>
                </a:solidFill>
                <a:latin typeface="Calibri"/>
                <a:cs typeface="Calibri"/>
              </a:rPr>
              <a:t> Note that VQL (Visual Query Languages) do not provide the reverse functionality of query visualization</a:t>
            </a:r>
          </a:p>
        </p:txBody>
      </p:sp>
      <p:sp>
        <p:nvSpPr>
          <p:cNvPr id="73" name="Rectangle 119"/>
          <p:cNvSpPr>
            <a:spLocks noChangeArrowheads="1"/>
          </p:cNvSpPr>
          <p:nvPr/>
        </p:nvSpPr>
        <p:spPr bwMode="auto">
          <a:xfrm>
            <a:off x="427895" y="3965126"/>
            <a:ext cx="1868187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defTabSz="2655340" eaLnBrk="0" hangingPunct="0">
              <a:spcAft>
                <a:spcPct val="20000"/>
              </a:spcAft>
              <a:tabLst>
                <a:tab pos="1790331" algn="l"/>
              </a:tabLst>
            </a:pPr>
            <a:r>
              <a:rPr lang="en-US" sz="1800">
                <a:latin typeface="Calibri" charset="0"/>
                <a:cs typeface="Calibri" charset="0"/>
              </a:rPr>
              <a:t>Query Graph Model</a:t>
            </a:r>
          </a:p>
        </p:txBody>
      </p:sp>
      <p:sp>
        <p:nvSpPr>
          <p:cNvPr id="16" name="Oval 15"/>
          <p:cNvSpPr/>
          <p:nvPr/>
        </p:nvSpPr>
        <p:spPr>
          <a:xfrm>
            <a:off x="2791336" y="3173999"/>
            <a:ext cx="795144" cy="194192"/>
          </a:xfrm>
          <a:prstGeom prst="ellipse">
            <a:avLst/>
          </a:prstGeom>
          <a:ln>
            <a:solidFill>
              <a:srgbClr val="FF0000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5025963" y="2852793"/>
            <a:ext cx="1010024" cy="290726"/>
          </a:xfrm>
          <a:prstGeom prst="ellipse">
            <a:avLst/>
          </a:prstGeom>
          <a:ln>
            <a:solidFill>
              <a:srgbClr val="FF0000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" name="Sound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51813" y="586581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713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678"/>
    </mc:Choice>
    <mc:Fallback xmlns="">
      <p:transition xmlns:p14="http://schemas.microsoft.com/office/powerpoint/2010/main" spd="slow" advTm="63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6" grpId="0"/>
      <p:bldP spid="27" grpId="0"/>
      <p:bldP spid="30" grpId="0"/>
      <p:bldP spid="31" grpId="0" animBg="1"/>
      <p:bldP spid="33" grpId="0" animBg="1"/>
      <p:bldP spid="34" grpId="0"/>
      <p:bldP spid="35" grpId="0"/>
      <p:bldP spid="72" grpId="0"/>
      <p:bldP spid="73" grpId="0"/>
      <p:bldP spid="16" grpId="0" animBg="1"/>
      <p:bldP spid="7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Wide Open Questions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6EE03E-2D5A-2B49-91BA-492D4019B60A}" type="slidenum">
              <a:rPr lang="de-DE"/>
              <a:pPr>
                <a:defRPr/>
              </a:pPr>
              <a:t>19</a:t>
            </a:fld>
            <a:endParaRPr lang="de-DE"/>
          </a:p>
        </p:txBody>
      </p:sp>
      <p:sp>
        <p:nvSpPr>
          <p:cNvPr id="55" name="Rectangle 193"/>
          <p:cNvSpPr>
            <a:spLocks noChangeArrowheads="1"/>
          </p:cNvSpPr>
          <p:nvPr/>
        </p:nvSpPr>
        <p:spPr bwMode="auto">
          <a:xfrm>
            <a:off x="177802" y="1206921"/>
            <a:ext cx="86801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2655340" eaLnBrk="0" hangingPunct="0">
              <a:spcAft>
                <a:spcPct val="20000"/>
              </a:spcAft>
              <a:tabLst>
                <a:tab pos="1790331" algn="l"/>
              </a:tabLst>
            </a:pPr>
            <a:r>
              <a:rPr lang="en-US" sz="2400" i="1">
                <a:latin typeface="Calibri" charset="0"/>
                <a:cs typeface="Calibri" charset="0"/>
              </a:rPr>
              <a:t>2. What is the appropriate level of abstraction? (intent vs. debugging)</a:t>
            </a:r>
          </a:p>
        </p:txBody>
      </p:sp>
      <p:sp>
        <p:nvSpPr>
          <p:cNvPr id="56" name="Rectangle 193"/>
          <p:cNvSpPr>
            <a:spLocks noChangeArrowheads="1"/>
          </p:cNvSpPr>
          <p:nvPr/>
        </p:nvSpPr>
        <p:spPr bwMode="auto">
          <a:xfrm>
            <a:off x="177802" y="1716614"/>
            <a:ext cx="66324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2655340" eaLnBrk="0" hangingPunct="0">
              <a:spcAft>
                <a:spcPct val="20000"/>
              </a:spcAft>
              <a:tabLst>
                <a:tab pos="1790331" algn="l"/>
              </a:tabLst>
            </a:pPr>
            <a:r>
              <a:rPr lang="en-US" sz="2400" i="1">
                <a:latin typeface="Calibri" charset="0"/>
                <a:cs typeface="Calibri" charset="0"/>
              </a:rPr>
              <a:t>3. What are the appropriate basic visual metaphors?</a:t>
            </a:r>
          </a:p>
        </p:txBody>
      </p:sp>
      <p:sp>
        <p:nvSpPr>
          <p:cNvPr id="63" name="Rectangle 193"/>
          <p:cNvSpPr>
            <a:spLocks noChangeArrowheads="1"/>
          </p:cNvSpPr>
          <p:nvPr/>
        </p:nvSpPr>
        <p:spPr bwMode="auto">
          <a:xfrm>
            <a:off x="177802" y="697228"/>
            <a:ext cx="84938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2655340" eaLnBrk="0" hangingPunct="0">
              <a:spcAft>
                <a:spcPct val="20000"/>
              </a:spcAft>
              <a:tabLst>
                <a:tab pos="1790331" algn="l"/>
              </a:tabLst>
            </a:pPr>
            <a:r>
              <a:rPr lang="en-US" sz="2400" i="1">
                <a:latin typeface="Calibri" charset="0"/>
                <a:cs typeface="Calibri" charset="0"/>
              </a:rPr>
              <a:t>1. How to visualize outer joins, sorting, arithmetic expressions, etc.?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77802" y="2225040"/>
            <a:ext cx="8783318" cy="4226560"/>
          </a:xfrm>
          <a:prstGeom prst="rect">
            <a:avLst/>
          </a:prstGeom>
          <a:solidFill>
            <a:srgbClr val="DCE6F2"/>
          </a:solidFill>
          <a:ln w="19050" cmpd="sng">
            <a:solidFill>
              <a:srgbClr val="1F497D"/>
            </a:solidFill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noAutofit/>
          </a:bodyPr>
          <a:lstStyle/>
          <a:p>
            <a:endParaRPr lang="en-US" i="1" dirty="0"/>
          </a:p>
        </p:txBody>
      </p:sp>
      <p:cxnSp>
        <p:nvCxnSpPr>
          <p:cNvPr id="66" name="Straight Arrow Connector 65"/>
          <p:cNvCxnSpPr/>
          <p:nvPr/>
        </p:nvCxnSpPr>
        <p:spPr>
          <a:xfrm flipH="1" flipV="1">
            <a:off x="436880" y="1930827"/>
            <a:ext cx="203200" cy="294213"/>
          </a:xfrm>
          <a:prstGeom prst="straightConnector1">
            <a:avLst/>
          </a:prstGeom>
          <a:ln>
            <a:solidFill>
              <a:srgbClr val="1F497D"/>
            </a:solidFill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4681526" y="2529334"/>
            <a:ext cx="4110140" cy="1532440"/>
            <a:chOff x="346609" y="4235210"/>
            <a:chExt cx="4110140" cy="1532440"/>
          </a:xfrm>
        </p:grpSpPr>
        <p:grpSp>
          <p:nvGrpSpPr>
            <p:cNvPr id="100" name="Group 39"/>
            <p:cNvGrpSpPr/>
            <p:nvPr/>
          </p:nvGrpSpPr>
          <p:grpSpPr>
            <a:xfrm>
              <a:off x="1258228" y="4438179"/>
              <a:ext cx="660795" cy="340476"/>
              <a:chOff x="4101704" y="1896761"/>
              <a:chExt cx="660795" cy="437189"/>
            </a:xfrm>
          </p:grpSpPr>
          <p:sp>
            <p:nvSpPr>
              <p:cNvPr id="101" name="Rectangle 100"/>
              <p:cNvSpPr/>
              <p:nvPr/>
            </p:nvSpPr>
            <p:spPr>
              <a:xfrm>
                <a:off x="4101704" y="1896761"/>
                <a:ext cx="660795" cy="218681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r>
                  <a:rPr lang="en-US" sz="1000">
                    <a:solidFill>
                      <a:schemeClr val="bg1"/>
                    </a:solidFill>
                    <a:latin typeface="Arial"/>
                    <a:cs typeface="Arial"/>
                  </a:rPr>
                  <a:t> Frequents</a:t>
                </a: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4101704" y="2115269"/>
                <a:ext cx="660795" cy="2186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r>
                  <a:rPr lang="en-US" sz="1000">
                    <a:solidFill>
                      <a:schemeClr val="tx1"/>
                    </a:solidFill>
                    <a:latin typeface="Arial"/>
                    <a:cs typeface="Arial"/>
                  </a:rPr>
                  <a:t> </a:t>
                </a:r>
                <a:r>
                  <a:rPr lang="en-US" sz="1000" i="1">
                    <a:solidFill>
                      <a:schemeClr val="tx1"/>
                    </a:solidFill>
                    <a:latin typeface="Arial"/>
                    <a:cs typeface="Arial"/>
                  </a:rPr>
                  <a:t>person</a:t>
                </a:r>
              </a:p>
            </p:txBody>
          </p:sp>
        </p:grpSp>
        <p:grpSp>
          <p:nvGrpSpPr>
            <p:cNvPr id="103" name="Group 40"/>
            <p:cNvGrpSpPr/>
            <p:nvPr/>
          </p:nvGrpSpPr>
          <p:grpSpPr>
            <a:xfrm>
              <a:off x="346609" y="4438179"/>
              <a:ext cx="536969" cy="340476"/>
              <a:chOff x="4101704" y="1896761"/>
              <a:chExt cx="660795" cy="437189"/>
            </a:xfrm>
          </p:grpSpPr>
          <p:sp>
            <p:nvSpPr>
              <p:cNvPr id="104" name="Rectangle 103"/>
              <p:cNvSpPr/>
              <p:nvPr/>
            </p:nvSpPr>
            <p:spPr>
              <a:xfrm>
                <a:off x="4101704" y="1896761"/>
                <a:ext cx="660795" cy="21868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r>
                  <a:rPr lang="en-US" sz="1000">
                    <a:solidFill>
                      <a:schemeClr val="bg1"/>
                    </a:solidFill>
                    <a:latin typeface="Arial"/>
                    <a:cs typeface="Arial"/>
                  </a:rPr>
                  <a:t> select</a:t>
                </a: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4101704" y="2115269"/>
                <a:ext cx="660795" cy="2186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r>
                  <a:rPr lang="en-US" sz="1000">
                    <a:solidFill>
                      <a:schemeClr val="tx1"/>
                    </a:solidFill>
                    <a:latin typeface="Arial"/>
                    <a:cs typeface="Arial"/>
                  </a:rPr>
                  <a:t> </a:t>
                </a:r>
                <a:r>
                  <a:rPr lang="en-US" sz="1000" i="1">
                    <a:solidFill>
                      <a:schemeClr val="tx1"/>
                    </a:solidFill>
                    <a:latin typeface="Arial"/>
                    <a:cs typeface="Arial"/>
                  </a:rPr>
                  <a:t>person</a:t>
                </a:r>
              </a:p>
            </p:txBody>
          </p:sp>
        </p:grpSp>
        <p:grpSp>
          <p:nvGrpSpPr>
            <p:cNvPr id="106" name="Group 45"/>
            <p:cNvGrpSpPr/>
            <p:nvPr/>
          </p:nvGrpSpPr>
          <p:grpSpPr>
            <a:xfrm>
              <a:off x="2286928" y="4444723"/>
              <a:ext cx="660795" cy="510781"/>
              <a:chOff x="4101704" y="1896761"/>
              <a:chExt cx="660795" cy="655870"/>
            </a:xfrm>
          </p:grpSpPr>
          <p:sp>
            <p:nvSpPr>
              <p:cNvPr id="107" name="Rectangle 106"/>
              <p:cNvSpPr/>
              <p:nvPr/>
            </p:nvSpPr>
            <p:spPr>
              <a:xfrm>
                <a:off x="4101704" y="1896761"/>
                <a:ext cx="660795" cy="218681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r>
                  <a:rPr lang="en-US" sz="1000">
                    <a:solidFill>
                      <a:schemeClr val="bg1"/>
                    </a:solidFill>
                    <a:latin typeface="Arial"/>
                    <a:cs typeface="Arial"/>
                  </a:rPr>
                  <a:t> Frequents</a:t>
                </a:r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4101704" y="2115269"/>
                <a:ext cx="660795" cy="2186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r>
                  <a:rPr lang="en-US" sz="1000">
                    <a:solidFill>
                      <a:schemeClr val="tx1"/>
                    </a:solidFill>
                    <a:latin typeface="Arial"/>
                    <a:cs typeface="Arial"/>
                  </a:rPr>
                  <a:t> </a:t>
                </a:r>
                <a:r>
                  <a:rPr lang="en-US" sz="1000" i="1">
                    <a:solidFill>
                      <a:schemeClr val="tx1"/>
                    </a:solidFill>
                    <a:latin typeface="Arial"/>
                    <a:cs typeface="Arial"/>
                  </a:rPr>
                  <a:t>person</a:t>
                </a:r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4101704" y="2333950"/>
                <a:ext cx="660795" cy="2186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r>
                  <a:rPr lang="en-US" sz="1000" i="1">
                    <a:solidFill>
                      <a:schemeClr val="tx1"/>
                    </a:solidFill>
                    <a:latin typeface="Arial"/>
                    <a:cs typeface="Arial"/>
                  </a:rPr>
                  <a:t> bar</a:t>
                </a:r>
              </a:p>
            </p:txBody>
          </p:sp>
        </p:grpSp>
        <p:grpSp>
          <p:nvGrpSpPr>
            <p:cNvPr id="110" name="Group 49"/>
            <p:cNvGrpSpPr/>
            <p:nvPr/>
          </p:nvGrpSpPr>
          <p:grpSpPr>
            <a:xfrm>
              <a:off x="3366964" y="5087868"/>
              <a:ext cx="660795" cy="510781"/>
              <a:chOff x="4101704" y="1896761"/>
              <a:chExt cx="660795" cy="655870"/>
            </a:xfrm>
          </p:grpSpPr>
          <p:sp>
            <p:nvSpPr>
              <p:cNvPr id="111" name="Rectangle 110"/>
              <p:cNvSpPr/>
              <p:nvPr/>
            </p:nvSpPr>
            <p:spPr>
              <a:xfrm>
                <a:off x="4101704" y="1896761"/>
                <a:ext cx="660795" cy="218681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r>
                  <a:rPr lang="en-US" sz="1000">
                    <a:solidFill>
                      <a:schemeClr val="bg1"/>
                    </a:solidFill>
                    <a:latin typeface="Arial"/>
                    <a:cs typeface="Arial"/>
                  </a:rPr>
                  <a:t> Serves</a:t>
                </a:r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4101704" y="2115269"/>
                <a:ext cx="660795" cy="2186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r>
                  <a:rPr lang="en-US" sz="1000">
                    <a:solidFill>
                      <a:schemeClr val="tx1"/>
                    </a:solidFill>
                    <a:latin typeface="Arial"/>
                    <a:cs typeface="Arial"/>
                  </a:rPr>
                  <a:t> </a:t>
                </a:r>
                <a:r>
                  <a:rPr lang="en-US" sz="1000" i="1">
                    <a:solidFill>
                      <a:schemeClr val="tx1"/>
                    </a:solidFill>
                    <a:latin typeface="Arial"/>
                    <a:cs typeface="Arial"/>
                  </a:rPr>
                  <a:t>bar</a:t>
                </a:r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4101704" y="2333950"/>
                <a:ext cx="660795" cy="2186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r>
                  <a:rPr lang="en-US" sz="1000" i="1">
                    <a:solidFill>
                      <a:schemeClr val="tx1"/>
                    </a:solidFill>
                    <a:latin typeface="Arial"/>
                    <a:cs typeface="Arial"/>
                  </a:rPr>
                  <a:t> drink</a:t>
                </a:r>
              </a:p>
            </p:txBody>
          </p:sp>
        </p:grpSp>
        <p:cxnSp>
          <p:nvCxnSpPr>
            <p:cNvPr id="114" name="Straight Arrow Connector 30"/>
            <p:cNvCxnSpPr>
              <a:cxnSpLocks noChangeShapeType="1"/>
            </p:cNvCxnSpPr>
            <p:nvPr/>
          </p:nvCxnSpPr>
          <p:spPr bwMode="auto">
            <a:xfrm rot="10800000">
              <a:off x="883578" y="4696940"/>
              <a:ext cx="365125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15" name="Straight Arrow Connector 30"/>
            <p:cNvCxnSpPr>
              <a:cxnSpLocks noChangeShapeType="1"/>
            </p:cNvCxnSpPr>
            <p:nvPr/>
          </p:nvCxnSpPr>
          <p:spPr bwMode="auto">
            <a:xfrm flipV="1">
              <a:off x="2947723" y="4698758"/>
              <a:ext cx="419241" cy="128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</p:cxnSp>
        <p:grpSp>
          <p:nvGrpSpPr>
            <p:cNvPr id="116" name="Group 49"/>
            <p:cNvGrpSpPr/>
            <p:nvPr/>
          </p:nvGrpSpPr>
          <p:grpSpPr>
            <a:xfrm>
              <a:off x="3366964" y="4443434"/>
              <a:ext cx="660795" cy="510781"/>
              <a:chOff x="4101704" y="1896761"/>
              <a:chExt cx="660795" cy="655870"/>
            </a:xfrm>
          </p:grpSpPr>
          <p:sp>
            <p:nvSpPr>
              <p:cNvPr id="117" name="Rectangle 116"/>
              <p:cNvSpPr/>
              <p:nvPr/>
            </p:nvSpPr>
            <p:spPr>
              <a:xfrm>
                <a:off x="4101704" y="1896761"/>
                <a:ext cx="660795" cy="218681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r>
                  <a:rPr lang="en-US" sz="1000">
                    <a:solidFill>
                      <a:schemeClr val="bg1"/>
                    </a:solidFill>
                    <a:latin typeface="Arial"/>
                    <a:cs typeface="Arial"/>
                  </a:rPr>
                  <a:t> Likes</a:t>
                </a:r>
              </a:p>
            </p:txBody>
          </p:sp>
          <p:sp>
            <p:nvSpPr>
              <p:cNvPr id="118" name="Rectangle 117"/>
              <p:cNvSpPr/>
              <p:nvPr/>
            </p:nvSpPr>
            <p:spPr>
              <a:xfrm>
                <a:off x="4101704" y="2115269"/>
                <a:ext cx="660795" cy="2186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r>
                  <a:rPr lang="en-US" sz="1000">
                    <a:solidFill>
                      <a:schemeClr val="tx1"/>
                    </a:solidFill>
                    <a:latin typeface="Arial"/>
                    <a:cs typeface="Arial"/>
                  </a:rPr>
                  <a:t> </a:t>
                </a:r>
                <a:r>
                  <a:rPr lang="en-US" sz="1000" i="1">
                    <a:solidFill>
                      <a:schemeClr val="tx1"/>
                    </a:solidFill>
                    <a:latin typeface="Arial"/>
                    <a:cs typeface="Arial"/>
                  </a:rPr>
                  <a:t>person</a:t>
                </a:r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4101704" y="2333950"/>
                <a:ext cx="660795" cy="2186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r>
                  <a:rPr lang="en-US" sz="1000" i="1">
                    <a:solidFill>
                      <a:schemeClr val="tx1"/>
                    </a:solidFill>
                    <a:latin typeface="Arial"/>
                    <a:cs typeface="Arial"/>
                  </a:rPr>
                  <a:t> drink</a:t>
                </a:r>
              </a:p>
            </p:txBody>
          </p:sp>
        </p:grpSp>
        <p:grpSp>
          <p:nvGrpSpPr>
            <p:cNvPr id="120" name="Group 71"/>
            <p:cNvGrpSpPr>
              <a:grpSpLocks/>
            </p:cNvGrpSpPr>
            <p:nvPr/>
          </p:nvGrpSpPr>
          <p:grpSpPr bwMode="auto">
            <a:xfrm>
              <a:off x="4027759" y="4869130"/>
              <a:ext cx="190500" cy="648877"/>
              <a:chOff x="5257800" y="3594100"/>
              <a:chExt cx="190500" cy="984250"/>
            </a:xfrm>
          </p:grpSpPr>
          <p:cxnSp>
            <p:nvCxnSpPr>
              <p:cNvPr id="121" name="Straight Arrow Connector 30"/>
              <p:cNvCxnSpPr>
                <a:cxnSpLocks noChangeShapeType="1"/>
              </p:cNvCxnSpPr>
              <p:nvPr/>
            </p:nvCxnSpPr>
            <p:spPr bwMode="auto">
              <a:xfrm>
                <a:off x="5257800" y="3594100"/>
                <a:ext cx="1588" cy="984250"/>
              </a:xfrm>
              <a:prstGeom prst="curvedConnector3">
                <a:avLst>
                  <a:gd name="adj1" fmla="val 14395468"/>
                </a:avLst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none" w="med" len="lg"/>
              </a:ln>
            </p:spPr>
          </p:cxnSp>
          <p:sp>
            <p:nvSpPr>
              <p:cNvPr id="122" name="Rectangle 73"/>
              <p:cNvSpPr>
                <a:spLocks noChangeArrowheads="1"/>
              </p:cNvSpPr>
              <p:nvPr/>
            </p:nvSpPr>
            <p:spPr bwMode="auto">
              <a:xfrm>
                <a:off x="5302250" y="4025900"/>
                <a:ext cx="146050" cy="127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ctr" defTabSz="2655888" eaLnBrk="0" hangingPunct="0">
                  <a:spcAft>
                    <a:spcPct val="20000"/>
                  </a:spcAft>
                  <a:tabLst>
                    <a:tab pos="1790700" algn="l"/>
                  </a:tabLst>
                </a:pPr>
                <a:endParaRPr lang="en-US" sz="1400"/>
              </a:p>
            </p:txBody>
          </p:sp>
        </p:grpSp>
        <p:cxnSp>
          <p:nvCxnSpPr>
            <p:cNvPr id="123" name="Straight Arrow Connector 30"/>
            <p:cNvCxnSpPr>
              <a:cxnSpLocks noChangeShapeType="1"/>
            </p:cNvCxnSpPr>
            <p:nvPr/>
          </p:nvCxnSpPr>
          <p:spPr bwMode="auto">
            <a:xfrm>
              <a:off x="1919023" y="4706496"/>
              <a:ext cx="367905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</p:cxnSp>
        <p:sp>
          <p:nvSpPr>
            <p:cNvPr id="124" name="Rounded Rectangle 123"/>
            <p:cNvSpPr/>
            <p:nvPr/>
          </p:nvSpPr>
          <p:spPr bwMode="auto">
            <a:xfrm>
              <a:off x="3206553" y="4330997"/>
              <a:ext cx="1152256" cy="1347338"/>
            </a:xfrm>
            <a:prstGeom prst="roundRect">
              <a:avLst/>
            </a:prstGeom>
            <a:noFill/>
            <a:ln w="190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 bwMode="auto">
            <a:xfrm>
              <a:off x="2080545" y="4235210"/>
              <a:ext cx="2376204" cy="1532440"/>
            </a:xfrm>
            <a:prstGeom prst="roundRect">
              <a:avLst>
                <a:gd name="adj" fmla="val 15633"/>
              </a:avLst>
            </a:prstGeom>
            <a:noFill/>
            <a:ln w="190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26" name="Straight Arrow Connector 30"/>
            <p:cNvCxnSpPr>
              <a:cxnSpLocks noChangeShapeType="1"/>
            </p:cNvCxnSpPr>
            <p:nvPr/>
          </p:nvCxnSpPr>
          <p:spPr bwMode="auto">
            <a:xfrm>
              <a:off x="2947723" y="4870352"/>
              <a:ext cx="417254" cy="48162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</p:cxnSp>
      </p:grpSp>
      <p:grpSp>
        <p:nvGrpSpPr>
          <p:cNvPr id="11" name="Group 10"/>
          <p:cNvGrpSpPr/>
          <p:nvPr/>
        </p:nvGrpSpPr>
        <p:grpSpPr>
          <a:xfrm>
            <a:off x="346609" y="2614140"/>
            <a:ext cx="3871650" cy="1272562"/>
            <a:chOff x="391059" y="7334503"/>
            <a:chExt cx="3871650" cy="1272562"/>
          </a:xfrm>
        </p:grpSpPr>
        <p:grpSp>
          <p:nvGrpSpPr>
            <p:cNvPr id="148" name="Group 39"/>
            <p:cNvGrpSpPr/>
            <p:nvPr/>
          </p:nvGrpSpPr>
          <p:grpSpPr>
            <a:xfrm>
              <a:off x="1302678" y="7446595"/>
              <a:ext cx="660795" cy="340476"/>
              <a:chOff x="4101704" y="1896761"/>
              <a:chExt cx="660795" cy="437189"/>
            </a:xfrm>
          </p:grpSpPr>
          <p:sp>
            <p:nvSpPr>
              <p:cNvPr id="149" name="Rectangle 148"/>
              <p:cNvSpPr/>
              <p:nvPr/>
            </p:nvSpPr>
            <p:spPr>
              <a:xfrm>
                <a:off x="4101704" y="1896761"/>
                <a:ext cx="660795" cy="218681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r>
                  <a:rPr lang="en-US" sz="1000">
                    <a:solidFill>
                      <a:schemeClr val="bg1"/>
                    </a:solidFill>
                    <a:latin typeface="Arial"/>
                    <a:cs typeface="Arial"/>
                  </a:rPr>
                  <a:t> Frequents</a:t>
                </a:r>
              </a:p>
            </p:txBody>
          </p:sp>
          <p:sp>
            <p:nvSpPr>
              <p:cNvPr id="150" name="Rectangle 149"/>
              <p:cNvSpPr/>
              <p:nvPr/>
            </p:nvSpPr>
            <p:spPr>
              <a:xfrm>
                <a:off x="4101704" y="2115269"/>
                <a:ext cx="660795" cy="2186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r>
                  <a:rPr lang="en-US" sz="1000">
                    <a:solidFill>
                      <a:schemeClr val="tx1"/>
                    </a:solidFill>
                    <a:latin typeface="Arial"/>
                    <a:cs typeface="Arial"/>
                  </a:rPr>
                  <a:t> </a:t>
                </a:r>
                <a:r>
                  <a:rPr lang="en-US" sz="1000" i="1">
                    <a:solidFill>
                      <a:schemeClr val="tx1"/>
                    </a:solidFill>
                    <a:latin typeface="Arial"/>
                    <a:cs typeface="Arial"/>
                  </a:rPr>
                  <a:t>person</a:t>
                </a:r>
              </a:p>
            </p:txBody>
          </p:sp>
        </p:grpSp>
        <p:grpSp>
          <p:nvGrpSpPr>
            <p:cNvPr id="151" name="Group 40"/>
            <p:cNvGrpSpPr/>
            <p:nvPr/>
          </p:nvGrpSpPr>
          <p:grpSpPr>
            <a:xfrm>
              <a:off x="391059" y="7446595"/>
              <a:ext cx="536969" cy="340476"/>
              <a:chOff x="4101704" y="1896761"/>
              <a:chExt cx="660795" cy="437189"/>
            </a:xfrm>
          </p:grpSpPr>
          <p:sp>
            <p:nvSpPr>
              <p:cNvPr id="152" name="Rectangle 151"/>
              <p:cNvSpPr/>
              <p:nvPr/>
            </p:nvSpPr>
            <p:spPr>
              <a:xfrm>
                <a:off x="4101704" y="1896761"/>
                <a:ext cx="660795" cy="21868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r>
                  <a:rPr lang="en-US" sz="1000">
                    <a:solidFill>
                      <a:schemeClr val="bg1"/>
                    </a:solidFill>
                    <a:latin typeface="Arial"/>
                    <a:cs typeface="Arial"/>
                  </a:rPr>
                  <a:t> select</a:t>
                </a:r>
              </a:p>
            </p:txBody>
          </p:sp>
          <p:sp>
            <p:nvSpPr>
              <p:cNvPr id="153" name="Rectangle 152"/>
              <p:cNvSpPr/>
              <p:nvPr/>
            </p:nvSpPr>
            <p:spPr>
              <a:xfrm>
                <a:off x="4101704" y="2115269"/>
                <a:ext cx="660795" cy="2186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r>
                  <a:rPr lang="en-US" sz="1000">
                    <a:solidFill>
                      <a:schemeClr val="tx1"/>
                    </a:solidFill>
                    <a:latin typeface="Arial"/>
                    <a:cs typeface="Arial"/>
                  </a:rPr>
                  <a:t> </a:t>
                </a:r>
                <a:r>
                  <a:rPr lang="en-US" sz="1000" i="1">
                    <a:solidFill>
                      <a:schemeClr val="tx1"/>
                    </a:solidFill>
                    <a:latin typeface="Arial"/>
                    <a:cs typeface="Arial"/>
                  </a:rPr>
                  <a:t>person</a:t>
                </a:r>
              </a:p>
            </p:txBody>
          </p:sp>
        </p:grpSp>
        <p:grpSp>
          <p:nvGrpSpPr>
            <p:cNvPr id="154" name="Group 45"/>
            <p:cNvGrpSpPr/>
            <p:nvPr/>
          </p:nvGrpSpPr>
          <p:grpSpPr>
            <a:xfrm>
              <a:off x="2331378" y="7453139"/>
              <a:ext cx="660795" cy="510781"/>
              <a:chOff x="4101704" y="1896761"/>
              <a:chExt cx="660795" cy="655870"/>
            </a:xfrm>
          </p:grpSpPr>
          <p:sp>
            <p:nvSpPr>
              <p:cNvPr id="155" name="Rectangle 154"/>
              <p:cNvSpPr/>
              <p:nvPr/>
            </p:nvSpPr>
            <p:spPr>
              <a:xfrm>
                <a:off x="4101704" y="1896761"/>
                <a:ext cx="660795" cy="218681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r>
                  <a:rPr lang="en-US" sz="1000">
                    <a:solidFill>
                      <a:schemeClr val="bg1"/>
                    </a:solidFill>
                    <a:latin typeface="Arial"/>
                    <a:cs typeface="Arial"/>
                  </a:rPr>
                  <a:t> Frequents</a:t>
                </a:r>
              </a:p>
            </p:txBody>
          </p:sp>
          <p:sp>
            <p:nvSpPr>
              <p:cNvPr id="156" name="Rectangle 155"/>
              <p:cNvSpPr/>
              <p:nvPr/>
            </p:nvSpPr>
            <p:spPr>
              <a:xfrm>
                <a:off x="4101704" y="2115269"/>
                <a:ext cx="660795" cy="2186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r>
                  <a:rPr lang="en-US" sz="1000">
                    <a:solidFill>
                      <a:schemeClr val="tx1"/>
                    </a:solidFill>
                    <a:latin typeface="Arial"/>
                    <a:cs typeface="Arial"/>
                  </a:rPr>
                  <a:t> </a:t>
                </a:r>
                <a:r>
                  <a:rPr lang="en-US" sz="1000" i="1">
                    <a:solidFill>
                      <a:schemeClr val="tx1"/>
                    </a:solidFill>
                    <a:latin typeface="Arial"/>
                    <a:cs typeface="Arial"/>
                  </a:rPr>
                  <a:t>person</a:t>
                </a:r>
              </a:p>
            </p:txBody>
          </p:sp>
          <p:sp>
            <p:nvSpPr>
              <p:cNvPr id="157" name="Rectangle 156"/>
              <p:cNvSpPr/>
              <p:nvPr/>
            </p:nvSpPr>
            <p:spPr>
              <a:xfrm>
                <a:off x="4101704" y="2333950"/>
                <a:ext cx="660795" cy="2186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r>
                  <a:rPr lang="en-US" sz="1000" i="1">
                    <a:solidFill>
                      <a:schemeClr val="tx1"/>
                    </a:solidFill>
                    <a:latin typeface="Arial"/>
                    <a:cs typeface="Arial"/>
                  </a:rPr>
                  <a:t> bar</a:t>
                </a:r>
              </a:p>
            </p:txBody>
          </p:sp>
        </p:grpSp>
        <p:grpSp>
          <p:nvGrpSpPr>
            <p:cNvPr id="158" name="Group 49"/>
            <p:cNvGrpSpPr/>
            <p:nvPr/>
          </p:nvGrpSpPr>
          <p:grpSpPr>
            <a:xfrm>
              <a:off x="3411414" y="8096284"/>
              <a:ext cx="660795" cy="510781"/>
              <a:chOff x="4101704" y="1896761"/>
              <a:chExt cx="660795" cy="655870"/>
            </a:xfrm>
          </p:grpSpPr>
          <p:sp>
            <p:nvSpPr>
              <p:cNvPr id="159" name="Rectangle 158"/>
              <p:cNvSpPr/>
              <p:nvPr/>
            </p:nvSpPr>
            <p:spPr>
              <a:xfrm>
                <a:off x="4101704" y="1896761"/>
                <a:ext cx="660795" cy="218681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r>
                  <a:rPr lang="en-US" sz="1000">
                    <a:solidFill>
                      <a:schemeClr val="bg1"/>
                    </a:solidFill>
                    <a:latin typeface="Arial"/>
                    <a:cs typeface="Arial"/>
                  </a:rPr>
                  <a:t> Serves</a:t>
                </a:r>
              </a:p>
            </p:txBody>
          </p:sp>
          <p:sp>
            <p:nvSpPr>
              <p:cNvPr id="160" name="Rectangle 159"/>
              <p:cNvSpPr/>
              <p:nvPr/>
            </p:nvSpPr>
            <p:spPr>
              <a:xfrm>
                <a:off x="4101704" y="2115269"/>
                <a:ext cx="660795" cy="2186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r>
                  <a:rPr lang="en-US" sz="1000">
                    <a:solidFill>
                      <a:schemeClr val="tx1"/>
                    </a:solidFill>
                    <a:latin typeface="Arial"/>
                    <a:cs typeface="Arial"/>
                  </a:rPr>
                  <a:t> </a:t>
                </a:r>
                <a:r>
                  <a:rPr lang="en-US" sz="1000" i="1">
                    <a:solidFill>
                      <a:schemeClr val="tx1"/>
                    </a:solidFill>
                    <a:latin typeface="Arial"/>
                    <a:cs typeface="Arial"/>
                  </a:rPr>
                  <a:t>bar</a:t>
                </a:r>
              </a:p>
            </p:txBody>
          </p:sp>
          <p:sp>
            <p:nvSpPr>
              <p:cNvPr id="161" name="Rectangle 160"/>
              <p:cNvSpPr/>
              <p:nvPr/>
            </p:nvSpPr>
            <p:spPr>
              <a:xfrm>
                <a:off x="4101704" y="2333950"/>
                <a:ext cx="660795" cy="2186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r>
                  <a:rPr lang="en-US" sz="1000" i="1">
                    <a:solidFill>
                      <a:schemeClr val="tx1"/>
                    </a:solidFill>
                    <a:latin typeface="Arial"/>
                    <a:cs typeface="Arial"/>
                  </a:rPr>
                  <a:t> drink</a:t>
                </a:r>
              </a:p>
            </p:txBody>
          </p:sp>
        </p:grpSp>
        <p:cxnSp>
          <p:nvCxnSpPr>
            <p:cNvPr id="162" name="Straight Arrow Connector 30"/>
            <p:cNvCxnSpPr>
              <a:cxnSpLocks noChangeShapeType="1"/>
            </p:cNvCxnSpPr>
            <p:nvPr/>
          </p:nvCxnSpPr>
          <p:spPr bwMode="auto">
            <a:xfrm rot="10800000">
              <a:off x="928028" y="7705356"/>
              <a:ext cx="365125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3" name="Straight Arrow Connector 30"/>
            <p:cNvCxnSpPr>
              <a:cxnSpLocks noChangeShapeType="1"/>
            </p:cNvCxnSpPr>
            <p:nvPr/>
          </p:nvCxnSpPr>
          <p:spPr bwMode="auto">
            <a:xfrm flipV="1">
              <a:off x="2992173" y="7707174"/>
              <a:ext cx="419241" cy="128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</p:cxnSp>
        <p:grpSp>
          <p:nvGrpSpPr>
            <p:cNvPr id="164" name="Group 49"/>
            <p:cNvGrpSpPr/>
            <p:nvPr/>
          </p:nvGrpSpPr>
          <p:grpSpPr>
            <a:xfrm>
              <a:off x="3411414" y="7451850"/>
              <a:ext cx="660795" cy="510781"/>
              <a:chOff x="4101704" y="1896761"/>
              <a:chExt cx="660795" cy="655870"/>
            </a:xfrm>
          </p:grpSpPr>
          <p:sp>
            <p:nvSpPr>
              <p:cNvPr id="165" name="Rectangle 164"/>
              <p:cNvSpPr/>
              <p:nvPr/>
            </p:nvSpPr>
            <p:spPr>
              <a:xfrm>
                <a:off x="4101704" y="1896761"/>
                <a:ext cx="660795" cy="218681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r>
                  <a:rPr lang="en-US" sz="1000">
                    <a:solidFill>
                      <a:schemeClr val="bg1"/>
                    </a:solidFill>
                    <a:latin typeface="Arial"/>
                    <a:cs typeface="Arial"/>
                  </a:rPr>
                  <a:t> Likes</a:t>
                </a:r>
              </a:p>
            </p:txBody>
          </p:sp>
          <p:sp>
            <p:nvSpPr>
              <p:cNvPr id="166" name="Rectangle 165"/>
              <p:cNvSpPr/>
              <p:nvPr/>
            </p:nvSpPr>
            <p:spPr>
              <a:xfrm>
                <a:off x="4101704" y="2115269"/>
                <a:ext cx="660795" cy="2186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r>
                  <a:rPr lang="en-US" sz="1000">
                    <a:solidFill>
                      <a:schemeClr val="tx1"/>
                    </a:solidFill>
                    <a:latin typeface="Arial"/>
                    <a:cs typeface="Arial"/>
                  </a:rPr>
                  <a:t> </a:t>
                </a:r>
                <a:r>
                  <a:rPr lang="en-US" sz="1000" i="1">
                    <a:solidFill>
                      <a:schemeClr val="tx1"/>
                    </a:solidFill>
                    <a:latin typeface="Arial"/>
                    <a:cs typeface="Arial"/>
                  </a:rPr>
                  <a:t>person</a:t>
                </a:r>
              </a:p>
            </p:txBody>
          </p:sp>
          <p:sp>
            <p:nvSpPr>
              <p:cNvPr id="167" name="Rectangle 166"/>
              <p:cNvSpPr/>
              <p:nvPr/>
            </p:nvSpPr>
            <p:spPr>
              <a:xfrm>
                <a:off x="4101704" y="2333950"/>
                <a:ext cx="660795" cy="2186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r>
                  <a:rPr lang="en-US" sz="1000" i="1">
                    <a:solidFill>
                      <a:schemeClr val="tx1"/>
                    </a:solidFill>
                    <a:latin typeface="Arial"/>
                    <a:cs typeface="Arial"/>
                  </a:rPr>
                  <a:t> drink</a:t>
                </a:r>
              </a:p>
            </p:txBody>
          </p:sp>
        </p:grpSp>
        <p:grpSp>
          <p:nvGrpSpPr>
            <p:cNvPr id="168" name="Group 71"/>
            <p:cNvGrpSpPr>
              <a:grpSpLocks/>
            </p:cNvGrpSpPr>
            <p:nvPr/>
          </p:nvGrpSpPr>
          <p:grpSpPr bwMode="auto">
            <a:xfrm>
              <a:off x="4072209" y="7877546"/>
              <a:ext cx="190500" cy="648877"/>
              <a:chOff x="5257800" y="3594100"/>
              <a:chExt cx="190500" cy="984250"/>
            </a:xfrm>
          </p:grpSpPr>
          <p:cxnSp>
            <p:nvCxnSpPr>
              <p:cNvPr id="169" name="Straight Arrow Connector 30"/>
              <p:cNvCxnSpPr>
                <a:cxnSpLocks noChangeShapeType="1"/>
              </p:cNvCxnSpPr>
              <p:nvPr/>
            </p:nvCxnSpPr>
            <p:spPr bwMode="auto">
              <a:xfrm>
                <a:off x="5257800" y="3594100"/>
                <a:ext cx="1588" cy="984250"/>
              </a:xfrm>
              <a:prstGeom prst="curvedConnector3">
                <a:avLst>
                  <a:gd name="adj1" fmla="val 14395468"/>
                </a:avLst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none" w="med" len="lg"/>
              </a:ln>
            </p:spPr>
          </p:cxnSp>
          <p:sp>
            <p:nvSpPr>
              <p:cNvPr id="170" name="Rectangle 73"/>
              <p:cNvSpPr>
                <a:spLocks noChangeArrowheads="1"/>
              </p:cNvSpPr>
              <p:nvPr/>
            </p:nvSpPr>
            <p:spPr bwMode="auto">
              <a:xfrm>
                <a:off x="5302250" y="4025900"/>
                <a:ext cx="146050" cy="127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ctr" defTabSz="2655888" eaLnBrk="0" hangingPunct="0">
                  <a:spcAft>
                    <a:spcPct val="20000"/>
                  </a:spcAft>
                  <a:tabLst>
                    <a:tab pos="1790700" algn="l"/>
                  </a:tabLst>
                </a:pPr>
                <a:endParaRPr lang="en-US" sz="1400"/>
              </a:p>
            </p:txBody>
          </p:sp>
        </p:grpSp>
        <p:cxnSp>
          <p:nvCxnSpPr>
            <p:cNvPr id="171" name="Straight Arrow Connector 30"/>
            <p:cNvCxnSpPr>
              <a:cxnSpLocks noChangeShapeType="1"/>
            </p:cNvCxnSpPr>
            <p:nvPr/>
          </p:nvCxnSpPr>
          <p:spPr bwMode="auto">
            <a:xfrm>
              <a:off x="1963473" y="7714912"/>
              <a:ext cx="367905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</p:cxnSp>
        <p:sp>
          <p:nvSpPr>
            <p:cNvPr id="172" name="Rounded Rectangle 171"/>
            <p:cNvSpPr/>
            <p:nvPr/>
          </p:nvSpPr>
          <p:spPr bwMode="auto">
            <a:xfrm>
              <a:off x="2217796" y="7334503"/>
              <a:ext cx="878992" cy="758362"/>
            </a:xfrm>
            <a:prstGeom prst="roundRect">
              <a:avLst>
                <a:gd name="adj" fmla="val 12549"/>
              </a:avLst>
            </a:prstGeom>
            <a:noFill/>
            <a:ln w="381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indent="-574675" algn="ctr" defTabSz="895350">
                <a:tabLst>
                  <a:tab pos="533400" algn="r"/>
                </a:tabLst>
              </a:pPr>
              <a:endParaRPr lang="en-US" sz="1200" smtClean="0">
                <a:latin typeface="Arial" pitchFamily="34" charset="0"/>
              </a:endParaRPr>
            </a:p>
          </p:txBody>
        </p:sp>
        <p:cxnSp>
          <p:nvCxnSpPr>
            <p:cNvPr id="173" name="Straight Arrow Connector 30"/>
            <p:cNvCxnSpPr>
              <a:cxnSpLocks noChangeShapeType="1"/>
            </p:cNvCxnSpPr>
            <p:nvPr/>
          </p:nvCxnSpPr>
          <p:spPr bwMode="auto">
            <a:xfrm>
              <a:off x="2992173" y="7878768"/>
              <a:ext cx="417254" cy="48162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</p:cxnSp>
      </p:grpSp>
      <p:sp>
        <p:nvSpPr>
          <p:cNvPr id="207" name="Rectangle 3"/>
          <p:cNvSpPr>
            <a:spLocks noChangeArrowheads="1"/>
          </p:cNvSpPr>
          <p:nvPr/>
        </p:nvSpPr>
        <p:spPr bwMode="auto">
          <a:xfrm>
            <a:off x="507157" y="3466309"/>
            <a:ext cx="263774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tabLst>
                <a:tab pos="687388" algn="l"/>
                <a:tab pos="1885950" algn="l"/>
                <a:tab pos="2625725" algn="l"/>
              </a:tabLst>
            </a:pPr>
            <a:r>
              <a:rPr lang="en-US" sz="1600">
                <a:solidFill>
                  <a:srgbClr val="1F497D"/>
                </a:solidFill>
                <a:latin typeface="Calibri"/>
                <a:cs typeface="Calibri"/>
              </a:rPr>
              <a:t>QueryViz: default reading order</a:t>
            </a:r>
            <a:br>
              <a:rPr lang="en-US" sz="1600">
                <a:solidFill>
                  <a:srgbClr val="1F497D"/>
                </a:solidFill>
                <a:latin typeface="Calibri"/>
                <a:cs typeface="Calibri"/>
              </a:rPr>
            </a:br>
            <a:r>
              <a:rPr lang="en-US" sz="1600">
                <a:solidFill>
                  <a:srgbClr val="1F497D"/>
                </a:solidFill>
                <a:latin typeface="Calibri"/>
                <a:cs typeface="Calibri"/>
              </a:rPr>
              <a:t>and logical equivalences</a:t>
            </a:r>
          </a:p>
        </p:txBody>
      </p:sp>
      <p:sp>
        <p:nvSpPr>
          <p:cNvPr id="208" name="Rectangle 3"/>
          <p:cNvSpPr>
            <a:spLocks noChangeArrowheads="1"/>
          </p:cNvSpPr>
          <p:nvPr/>
        </p:nvSpPr>
        <p:spPr bwMode="auto">
          <a:xfrm>
            <a:off x="4839507" y="3472380"/>
            <a:ext cx="116558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tabLst>
                <a:tab pos="687388" algn="l"/>
                <a:tab pos="1885950" algn="l"/>
                <a:tab pos="2625725" algn="l"/>
              </a:tabLst>
            </a:pPr>
            <a:r>
              <a:rPr lang="en-US" sz="1600">
                <a:solidFill>
                  <a:srgbClr val="1F497D"/>
                </a:solidFill>
                <a:latin typeface="Calibri"/>
                <a:cs typeface="Calibri"/>
              </a:rPr>
              <a:t>retain original</a:t>
            </a:r>
            <a:br>
              <a:rPr lang="en-US" sz="1600">
                <a:solidFill>
                  <a:srgbClr val="1F497D"/>
                </a:solidFill>
                <a:latin typeface="Calibri"/>
                <a:cs typeface="Calibri"/>
              </a:rPr>
            </a:br>
            <a:r>
              <a:rPr lang="en-US" sz="1600">
                <a:solidFill>
                  <a:srgbClr val="1F497D"/>
                </a:solidFill>
                <a:latin typeface="Calibri"/>
                <a:cs typeface="Calibri"/>
              </a:rPr>
              <a:t>nesting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929187" y="4459585"/>
            <a:ext cx="2813981" cy="1750728"/>
            <a:chOff x="5929187" y="4459585"/>
            <a:chExt cx="2813981" cy="1750728"/>
          </a:xfrm>
        </p:grpSpPr>
        <p:cxnSp>
          <p:nvCxnSpPr>
            <p:cNvPr id="140" name="Straight Arrow Connector 30"/>
            <p:cNvCxnSpPr>
              <a:cxnSpLocks noChangeShapeType="1"/>
            </p:cNvCxnSpPr>
            <p:nvPr/>
          </p:nvCxnSpPr>
          <p:spPr bwMode="auto">
            <a:xfrm>
              <a:off x="7329790" y="4679262"/>
              <a:ext cx="0" cy="21996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2" name="Straight Arrow Connector 30"/>
            <p:cNvCxnSpPr>
              <a:cxnSpLocks noChangeShapeType="1"/>
            </p:cNvCxnSpPr>
            <p:nvPr/>
          </p:nvCxnSpPr>
          <p:spPr bwMode="auto">
            <a:xfrm rot="5400000">
              <a:off x="7196772" y="5143830"/>
              <a:ext cx="379066" cy="317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</p:cxnSp>
        <p:cxnSp>
          <p:nvCxnSpPr>
            <p:cNvPr id="143" name="Straight Arrow Connector 30"/>
            <p:cNvCxnSpPr>
              <a:cxnSpLocks noChangeShapeType="1"/>
            </p:cNvCxnSpPr>
            <p:nvPr/>
          </p:nvCxnSpPr>
          <p:spPr bwMode="auto">
            <a:xfrm rot="5400000">
              <a:off x="7090516" y="5148063"/>
              <a:ext cx="379066" cy="317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</p:cxnSp>
        <p:sp>
          <p:nvSpPr>
            <p:cNvPr id="145" name="Rectangle 3"/>
            <p:cNvSpPr>
              <a:spLocks noChangeArrowheads="1"/>
            </p:cNvSpPr>
            <p:nvPr/>
          </p:nvSpPr>
          <p:spPr bwMode="auto">
            <a:xfrm>
              <a:off x="6393055" y="4839628"/>
              <a:ext cx="134766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tabLst>
                  <a:tab pos="687388" algn="l"/>
                  <a:tab pos="1885950" algn="l"/>
                  <a:tab pos="2625725" algn="l"/>
                </a:tabLst>
              </a:pPr>
              <a:r>
                <a:rPr lang="en-US" sz="1400"/>
                <a:t>Frequents(</a:t>
              </a:r>
              <a:r>
                <a:rPr lang="en-US" sz="1400">
                  <a:latin typeface="Wingdings" pitchFamily="-106" charset="2"/>
                  <a:ea typeface="Wingdings" pitchFamily="-106" charset="2"/>
                  <a:cs typeface="Wingdings" pitchFamily="-106" charset="2"/>
                </a:rPr>
                <a:t></a:t>
              </a:r>
              <a:r>
                <a:rPr lang="en-US" sz="1400"/>
                <a:t>,</a:t>
              </a:r>
              <a:r>
                <a:rPr lang="en-US" sz="1400">
                  <a:latin typeface="Wingdings" pitchFamily="-106" charset="2"/>
                  <a:ea typeface="Wingdings" pitchFamily="-106" charset="2"/>
                  <a:cs typeface="Wingdings" pitchFamily="-106" charset="2"/>
                </a:rPr>
                <a:t></a:t>
              </a:r>
              <a:r>
                <a:rPr lang="en-US" sz="1400"/>
                <a:t>)</a:t>
              </a:r>
            </a:p>
          </p:txBody>
        </p:sp>
        <p:sp>
          <p:nvSpPr>
            <p:cNvPr id="146" name="Rectangle 3"/>
            <p:cNvSpPr>
              <a:spLocks noChangeArrowheads="1"/>
            </p:cNvSpPr>
            <p:nvPr/>
          </p:nvSpPr>
          <p:spPr bwMode="auto">
            <a:xfrm>
              <a:off x="6503865" y="4459585"/>
              <a:ext cx="1177593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tabLst>
                  <a:tab pos="687388" algn="l"/>
                  <a:tab pos="1885950" algn="l"/>
                  <a:tab pos="2625725" algn="l"/>
                </a:tabLst>
              </a:pPr>
              <a:r>
                <a:rPr lang="en-US" sz="1400" b="1"/>
                <a:t>select</a:t>
              </a:r>
              <a:r>
                <a:rPr lang="en-US" sz="1400"/>
                <a:t>(</a:t>
              </a:r>
              <a:r>
                <a:rPr lang="en-US" sz="1400" i="1"/>
                <a:t>person</a:t>
              </a:r>
              <a:r>
                <a:rPr lang="en-US" sz="1400"/>
                <a:t>)</a:t>
              </a:r>
            </a:p>
          </p:txBody>
        </p:sp>
        <p:sp>
          <p:nvSpPr>
            <p:cNvPr id="147" name="Rectangle 3"/>
            <p:cNvSpPr>
              <a:spLocks noChangeArrowheads="1"/>
            </p:cNvSpPr>
            <p:nvPr/>
          </p:nvSpPr>
          <p:spPr bwMode="auto">
            <a:xfrm>
              <a:off x="6393055" y="5242141"/>
              <a:ext cx="1297781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tabLst>
                  <a:tab pos="687388" algn="l"/>
                  <a:tab pos="1885950" algn="l"/>
                  <a:tab pos="2625725" algn="l"/>
                </a:tabLst>
              </a:pPr>
              <a:r>
                <a:rPr lang="en-US" sz="1400"/>
                <a:t>Frequents(</a:t>
              </a:r>
              <a:r>
                <a:rPr lang="en-US" sz="1400">
                  <a:latin typeface="Wingdings" pitchFamily="-106" charset="2"/>
                  <a:ea typeface="Wingdings" pitchFamily="-106" charset="2"/>
                  <a:cs typeface="Wingdings" pitchFamily="-106" charset="2"/>
                </a:rPr>
                <a:t></a:t>
              </a:r>
              <a:r>
                <a:rPr lang="en-US" sz="1400"/>
                <a:t>,</a:t>
              </a:r>
              <a:r>
                <a:rPr lang="en-US" sz="1400">
                  <a:latin typeface="Wingdings" pitchFamily="-106" charset="2"/>
                  <a:ea typeface="Wingdings" pitchFamily="-106" charset="2"/>
                  <a:cs typeface="Wingdings" pitchFamily="-106" charset="2"/>
                </a:rPr>
                <a:t></a:t>
              </a:r>
              <a:r>
                <a:rPr lang="en-US" sz="1400"/>
                <a:t>)</a:t>
              </a:r>
            </a:p>
          </p:txBody>
        </p:sp>
        <p:sp>
          <p:nvSpPr>
            <p:cNvPr id="174" name="Rounded Rectangle 51"/>
            <p:cNvSpPr>
              <a:spLocks noChangeArrowheads="1"/>
            </p:cNvSpPr>
            <p:nvPr/>
          </p:nvSpPr>
          <p:spPr bwMode="auto">
            <a:xfrm>
              <a:off x="6039851" y="5537139"/>
              <a:ext cx="2598156" cy="581015"/>
            </a:xfrm>
            <a:prstGeom prst="roundRect">
              <a:avLst>
                <a:gd name="adj" fmla="val 2874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2655888" eaLnBrk="0" hangingPunct="0">
                <a:spcAft>
                  <a:spcPct val="20000"/>
                </a:spcAft>
                <a:tabLst>
                  <a:tab pos="1790700" algn="l"/>
                </a:tabLst>
              </a:pPr>
              <a:endParaRPr lang="en-US" sz="1400"/>
            </a:p>
          </p:txBody>
        </p:sp>
        <p:sp>
          <p:nvSpPr>
            <p:cNvPr id="176" name="Rectangle 3"/>
            <p:cNvSpPr>
              <a:spLocks noChangeArrowheads="1"/>
            </p:cNvSpPr>
            <p:nvPr/>
          </p:nvSpPr>
          <p:spPr bwMode="auto">
            <a:xfrm>
              <a:off x="6158378" y="5647158"/>
              <a:ext cx="90855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tabLst>
                  <a:tab pos="687388" algn="l"/>
                  <a:tab pos="1885950" algn="l"/>
                  <a:tab pos="2625725" algn="l"/>
                </a:tabLst>
              </a:pPr>
              <a:r>
                <a:rPr lang="en-US" sz="1400"/>
                <a:t>Likes(</a:t>
              </a:r>
              <a:r>
                <a:rPr lang="en-US" sz="1400">
                  <a:latin typeface="Wingdings" pitchFamily="-106" charset="2"/>
                  <a:ea typeface="Wingdings" pitchFamily="-106" charset="2"/>
                  <a:cs typeface="Wingdings" pitchFamily="-106" charset="2"/>
                </a:rPr>
                <a:t></a:t>
              </a:r>
              <a:r>
                <a:rPr lang="en-US" sz="1400"/>
                <a:t>,</a:t>
              </a:r>
              <a:r>
                <a:rPr lang="en-US" sz="1400">
                  <a:latin typeface="Wingdings" pitchFamily="-106" charset="2"/>
                  <a:ea typeface="Wingdings" pitchFamily="-106" charset="2"/>
                  <a:cs typeface="Wingdings" pitchFamily="-106" charset="2"/>
                </a:rPr>
                <a:t></a:t>
              </a:r>
              <a:r>
                <a:rPr lang="en-US" sz="1400"/>
                <a:t>)</a:t>
              </a:r>
            </a:p>
          </p:txBody>
        </p:sp>
        <p:sp>
          <p:nvSpPr>
            <p:cNvPr id="177" name="Rectangle 3"/>
            <p:cNvSpPr>
              <a:spLocks noChangeArrowheads="1"/>
            </p:cNvSpPr>
            <p:nvPr/>
          </p:nvSpPr>
          <p:spPr bwMode="auto">
            <a:xfrm>
              <a:off x="7515338" y="5647158"/>
              <a:ext cx="1048201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tabLst>
                  <a:tab pos="687388" algn="l"/>
                  <a:tab pos="1885950" algn="l"/>
                  <a:tab pos="2625725" algn="l"/>
                </a:tabLst>
              </a:pPr>
              <a:r>
                <a:rPr lang="en-US" sz="1400"/>
                <a:t>Serves(</a:t>
              </a:r>
              <a:r>
                <a:rPr lang="en-US" sz="1400">
                  <a:latin typeface="Wingdings" pitchFamily="-106" charset="2"/>
                  <a:ea typeface="Wingdings" pitchFamily="-106" charset="2"/>
                  <a:cs typeface="Wingdings" pitchFamily="-106" charset="2"/>
                </a:rPr>
                <a:t></a:t>
              </a:r>
              <a:r>
                <a:rPr lang="en-US" sz="1400"/>
                <a:t>,</a:t>
              </a:r>
              <a:r>
                <a:rPr lang="en-US" sz="1400">
                  <a:latin typeface="Wingdings" pitchFamily="-106" charset="2"/>
                  <a:ea typeface="Wingdings" pitchFamily="-106" charset="2"/>
                  <a:cs typeface="Wingdings" pitchFamily="-106" charset="2"/>
                </a:rPr>
                <a:t></a:t>
              </a:r>
              <a:r>
                <a:rPr lang="en-US" sz="1400"/>
                <a:t>)</a:t>
              </a:r>
            </a:p>
          </p:txBody>
        </p:sp>
        <p:cxnSp>
          <p:nvCxnSpPr>
            <p:cNvPr id="178" name="Straight Arrow Connector 30"/>
            <p:cNvCxnSpPr>
              <a:cxnSpLocks noChangeShapeType="1"/>
            </p:cNvCxnSpPr>
            <p:nvPr/>
          </p:nvCxnSpPr>
          <p:spPr bwMode="auto">
            <a:xfrm flipH="1">
              <a:off x="6736596" y="5418678"/>
              <a:ext cx="575504" cy="29957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none"/>
              <a:tailEnd type="none" w="med" len="lg"/>
            </a:ln>
          </p:spPr>
        </p:cxnSp>
        <p:cxnSp>
          <p:nvCxnSpPr>
            <p:cNvPr id="179" name="Straight Arrow Connector 30"/>
            <p:cNvCxnSpPr>
              <a:cxnSpLocks noChangeShapeType="1"/>
            </p:cNvCxnSpPr>
            <p:nvPr/>
          </p:nvCxnSpPr>
          <p:spPr bwMode="auto">
            <a:xfrm>
              <a:off x="7545581" y="5418678"/>
              <a:ext cx="853906" cy="29957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none"/>
              <a:tailEnd type="none" w="med" len="lg"/>
            </a:ln>
          </p:spPr>
        </p:cxnSp>
        <p:sp>
          <p:nvSpPr>
            <p:cNvPr id="9" name="Freeform 8"/>
            <p:cNvSpPr/>
            <p:nvPr/>
          </p:nvSpPr>
          <p:spPr>
            <a:xfrm>
              <a:off x="6930513" y="5814558"/>
              <a:ext cx="1248834" cy="173234"/>
            </a:xfrm>
            <a:custGeom>
              <a:avLst/>
              <a:gdLst>
                <a:gd name="connsiteX0" fmla="*/ 0 w 1151467"/>
                <a:gd name="connsiteY0" fmla="*/ 4234 h 101607"/>
                <a:gd name="connsiteX1" fmla="*/ 503767 w 1151467"/>
                <a:gd name="connsiteY1" fmla="*/ 101600 h 101607"/>
                <a:gd name="connsiteX2" fmla="*/ 1151467 w 1151467"/>
                <a:gd name="connsiteY2" fmla="*/ 0 h 10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1467" h="101607">
                  <a:moveTo>
                    <a:pt x="0" y="4234"/>
                  </a:moveTo>
                  <a:cubicBezTo>
                    <a:pt x="155928" y="53270"/>
                    <a:pt x="311856" y="102306"/>
                    <a:pt x="503767" y="101600"/>
                  </a:cubicBezTo>
                  <a:cubicBezTo>
                    <a:pt x="695678" y="100894"/>
                    <a:pt x="1151467" y="0"/>
                    <a:pt x="1151467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none"/>
              <a:tailEnd type="none" w="med" len="lg"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9" name="Rounded Rectangle 51"/>
            <p:cNvSpPr>
              <a:spLocks noChangeArrowheads="1"/>
            </p:cNvSpPr>
            <p:nvPr/>
          </p:nvSpPr>
          <p:spPr bwMode="auto">
            <a:xfrm>
              <a:off x="5929187" y="5164837"/>
              <a:ext cx="2813981" cy="1045476"/>
            </a:xfrm>
            <a:prstGeom prst="roundRect">
              <a:avLst>
                <a:gd name="adj" fmla="val 18215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2655888" eaLnBrk="0" hangingPunct="0">
                <a:spcAft>
                  <a:spcPct val="20000"/>
                </a:spcAft>
                <a:tabLst>
                  <a:tab pos="1790700" algn="l"/>
                </a:tabLst>
              </a:pPr>
              <a:endParaRPr lang="en-US" sz="140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54464" y="4454887"/>
            <a:ext cx="3871650" cy="1160470"/>
            <a:chOff x="354464" y="4454887"/>
            <a:chExt cx="3871650" cy="1160470"/>
          </a:xfrm>
        </p:grpSpPr>
        <p:grpSp>
          <p:nvGrpSpPr>
            <p:cNvPr id="180" name="Group 39"/>
            <p:cNvGrpSpPr/>
            <p:nvPr/>
          </p:nvGrpSpPr>
          <p:grpSpPr>
            <a:xfrm>
              <a:off x="1266083" y="4454887"/>
              <a:ext cx="660795" cy="340476"/>
              <a:chOff x="4101704" y="1896761"/>
              <a:chExt cx="660795" cy="437189"/>
            </a:xfrm>
          </p:grpSpPr>
          <p:sp>
            <p:nvSpPr>
              <p:cNvPr id="181" name="Rectangle 180"/>
              <p:cNvSpPr/>
              <p:nvPr/>
            </p:nvSpPr>
            <p:spPr>
              <a:xfrm>
                <a:off x="4101704" y="1896761"/>
                <a:ext cx="660795" cy="218681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r>
                  <a:rPr lang="en-US" sz="1000">
                    <a:solidFill>
                      <a:schemeClr val="bg1"/>
                    </a:solidFill>
                    <a:latin typeface="Arial"/>
                    <a:cs typeface="Arial"/>
                  </a:rPr>
                  <a:t> Frequents</a:t>
                </a:r>
              </a:p>
            </p:txBody>
          </p:sp>
          <p:sp>
            <p:nvSpPr>
              <p:cNvPr id="182" name="Rectangle 181"/>
              <p:cNvSpPr/>
              <p:nvPr/>
            </p:nvSpPr>
            <p:spPr>
              <a:xfrm>
                <a:off x="4101704" y="2115269"/>
                <a:ext cx="660795" cy="2186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r>
                  <a:rPr lang="en-US" sz="1000">
                    <a:solidFill>
                      <a:schemeClr val="tx1"/>
                    </a:solidFill>
                    <a:latin typeface="Arial"/>
                    <a:cs typeface="Arial"/>
                  </a:rPr>
                  <a:t> </a:t>
                </a:r>
                <a:r>
                  <a:rPr lang="en-US" sz="1000" i="1">
                    <a:solidFill>
                      <a:schemeClr val="tx1"/>
                    </a:solidFill>
                    <a:latin typeface="Arial"/>
                    <a:cs typeface="Arial"/>
                  </a:rPr>
                  <a:t>person</a:t>
                </a:r>
              </a:p>
            </p:txBody>
          </p:sp>
        </p:grpSp>
        <p:grpSp>
          <p:nvGrpSpPr>
            <p:cNvPr id="183" name="Group 40"/>
            <p:cNvGrpSpPr/>
            <p:nvPr/>
          </p:nvGrpSpPr>
          <p:grpSpPr>
            <a:xfrm>
              <a:off x="354464" y="4454887"/>
              <a:ext cx="536969" cy="340476"/>
              <a:chOff x="4101704" y="1896761"/>
              <a:chExt cx="660795" cy="437189"/>
            </a:xfrm>
          </p:grpSpPr>
          <p:sp>
            <p:nvSpPr>
              <p:cNvPr id="184" name="Rectangle 183"/>
              <p:cNvSpPr/>
              <p:nvPr/>
            </p:nvSpPr>
            <p:spPr>
              <a:xfrm>
                <a:off x="4101704" y="1896761"/>
                <a:ext cx="660795" cy="218681"/>
              </a:xfrm>
              <a:prstGeom prst="rect">
                <a:avLst/>
              </a:prstGeom>
              <a:solidFill>
                <a:srgbClr val="A6A6A6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r>
                  <a:rPr lang="en-US" sz="1000">
                    <a:solidFill>
                      <a:schemeClr val="bg1"/>
                    </a:solidFill>
                    <a:latin typeface="Arial"/>
                    <a:cs typeface="Arial"/>
                  </a:rPr>
                  <a:t> select</a:t>
                </a:r>
              </a:p>
            </p:txBody>
          </p:sp>
          <p:sp>
            <p:nvSpPr>
              <p:cNvPr id="185" name="Rectangle 184"/>
              <p:cNvSpPr/>
              <p:nvPr/>
            </p:nvSpPr>
            <p:spPr>
              <a:xfrm>
                <a:off x="4101704" y="2115269"/>
                <a:ext cx="660795" cy="2186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r>
                  <a:rPr lang="en-US" sz="1000">
                    <a:solidFill>
                      <a:schemeClr val="tx1"/>
                    </a:solidFill>
                    <a:latin typeface="Arial"/>
                    <a:cs typeface="Arial"/>
                  </a:rPr>
                  <a:t> </a:t>
                </a:r>
                <a:r>
                  <a:rPr lang="en-US" sz="1000" i="1">
                    <a:solidFill>
                      <a:schemeClr val="tx1"/>
                    </a:solidFill>
                    <a:latin typeface="Arial"/>
                    <a:cs typeface="Arial"/>
                  </a:rPr>
                  <a:t>person</a:t>
                </a:r>
              </a:p>
            </p:txBody>
          </p:sp>
        </p:grpSp>
        <p:grpSp>
          <p:nvGrpSpPr>
            <p:cNvPr id="186" name="Group 45"/>
            <p:cNvGrpSpPr/>
            <p:nvPr/>
          </p:nvGrpSpPr>
          <p:grpSpPr>
            <a:xfrm>
              <a:off x="2294783" y="4461431"/>
              <a:ext cx="660795" cy="510781"/>
              <a:chOff x="4101704" y="1896761"/>
              <a:chExt cx="660795" cy="655870"/>
            </a:xfrm>
          </p:grpSpPr>
          <p:sp>
            <p:nvSpPr>
              <p:cNvPr id="187" name="Rectangle 186"/>
              <p:cNvSpPr/>
              <p:nvPr/>
            </p:nvSpPr>
            <p:spPr>
              <a:xfrm>
                <a:off x="4101704" y="1896761"/>
                <a:ext cx="660795" cy="218681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r>
                  <a:rPr lang="en-US" sz="1000">
                    <a:solidFill>
                      <a:schemeClr val="bg1"/>
                    </a:solidFill>
                    <a:latin typeface="Arial"/>
                    <a:cs typeface="Arial"/>
                  </a:rPr>
                  <a:t> Frequents</a:t>
                </a:r>
              </a:p>
            </p:txBody>
          </p:sp>
          <p:sp>
            <p:nvSpPr>
              <p:cNvPr id="188" name="Rectangle 187"/>
              <p:cNvSpPr/>
              <p:nvPr/>
            </p:nvSpPr>
            <p:spPr>
              <a:xfrm>
                <a:off x="4101704" y="2115269"/>
                <a:ext cx="660795" cy="2186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r>
                  <a:rPr lang="en-US" sz="1000">
                    <a:solidFill>
                      <a:schemeClr val="tx1"/>
                    </a:solidFill>
                    <a:latin typeface="Arial"/>
                    <a:cs typeface="Arial"/>
                  </a:rPr>
                  <a:t> </a:t>
                </a:r>
                <a:r>
                  <a:rPr lang="en-US" sz="1000" i="1">
                    <a:solidFill>
                      <a:schemeClr val="tx1"/>
                    </a:solidFill>
                    <a:latin typeface="Arial"/>
                    <a:cs typeface="Arial"/>
                  </a:rPr>
                  <a:t>person</a:t>
                </a:r>
              </a:p>
            </p:txBody>
          </p:sp>
          <p:sp>
            <p:nvSpPr>
              <p:cNvPr id="189" name="Rectangle 188"/>
              <p:cNvSpPr/>
              <p:nvPr/>
            </p:nvSpPr>
            <p:spPr>
              <a:xfrm>
                <a:off x="4101704" y="2333950"/>
                <a:ext cx="660795" cy="2186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r>
                  <a:rPr lang="en-US" sz="1000" i="1">
                    <a:solidFill>
                      <a:schemeClr val="tx1"/>
                    </a:solidFill>
                    <a:latin typeface="Arial"/>
                    <a:cs typeface="Arial"/>
                  </a:rPr>
                  <a:t> bar</a:t>
                </a:r>
              </a:p>
            </p:txBody>
          </p:sp>
        </p:grpSp>
        <p:grpSp>
          <p:nvGrpSpPr>
            <p:cNvPr id="190" name="Group 49"/>
            <p:cNvGrpSpPr/>
            <p:nvPr/>
          </p:nvGrpSpPr>
          <p:grpSpPr>
            <a:xfrm>
              <a:off x="3374819" y="5104576"/>
              <a:ext cx="660795" cy="510781"/>
              <a:chOff x="4101704" y="1896761"/>
              <a:chExt cx="660795" cy="655870"/>
            </a:xfrm>
          </p:grpSpPr>
          <p:sp>
            <p:nvSpPr>
              <p:cNvPr id="191" name="Rectangle 190"/>
              <p:cNvSpPr/>
              <p:nvPr/>
            </p:nvSpPr>
            <p:spPr>
              <a:xfrm>
                <a:off x="4101704" y="1896761"/>
                <a:ext cx="660795" cy="218681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r>
                  <a:rPr lang="en-US" sz="1000">
                    <a:solidFill>
                      <a:schemeClr val="bg1"/>
                    </a:solidFill>
                    <a:latin typeface="Arial"/>
                    <a:cs typeface="Arial"/>
                  </a:rPr>
                  <a:t> Serves</a:t>
                </a:r>
              </a:p>
            </p:txBody>
          </p:sp>
          <p:sp>
            <p:nvSpPr>
              <p:cNvPr id="192" name="Rectangle 191"/>
              <p:cNvSpPr/>
              <p:nvPr/>
            </p:nvSpPr>
            <p:spPr>
              <a:xfrm>
                <a:off x="4101704" y="2115269"/>
                <a:ext cx="660795" cy="2186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r>
                  <a:rPr lang="en-US" sz="1000">
                    <a:solidFill>
                      <a:schemeClr val="tx1"/>
                    </a:solidFill>
                    <a:latin typeface="Arial"/>
                    <a:cs typeface="Arial"/>
                  </a:rPr>
                  <a:t> </a:t>
                </a:r>
                <a:r>
                  <a:rPr lang="en-US" sz="1000" i="1">
                    <a:solidFill>
                      <a:schemeClr val="tx1"/>
                    </a:solidFill>
                    <a:latin typeface="Arial"/>
                    <a:cs typeface="Arial"/>
                  </a:rPr>
                  <a:t>bar</a:t>
                </a:r>
              </a:p>
            </p:txBody>
          </p:sp>
          <p:sp>
            <p:nvSpPr>
              <p:cNvPr id="193" name="Rectangle 192"/>
              <p:cNvSpPr/>
              <p:nvPr/>
            </p:nvSpPr>
            <p:spPr>
              <a:xfrm>
                <a:off x="4101704" y="2333950"/>
                <a:ext cx="660795" cy="2186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r>
                  <a:rPr lang="en-US" sz="1000" i="1">
                    <a:solidFill>
                      <a:schemeClr val="tx1"/>
                    </a:solidFill>
                    <a:latin typeface="Arial"/>
                    <a:cs typeface="Arial"/>
                  </a:rPr>
                  <a:t> drink</a:t>
                </a:r>
              </a:p>
            </p:txBody>
          </p:sp>
        </p:grpSp>
        <p:cxnSp>
          <p:nvCxnSpPr>
            <p:cNvPr id="194" name="Straight Arrow Connector 30"/>
            <p:cNvCxnSpPr>
              <a:cxnSpLocks noChangeShapeType="1"/>
            </p:cNvCxnSpPr>
            <p:nvPr/>
          </p:nvCxnSpPr>
          <p:spPr bwMode="auto">
            <a:xfrm rot="10800000">
              <a:off x="891433" y="4713648"/>
              <a:ext cx="365125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5" name="Straight Arrow Connector 30"/>
            <p:cNvCxnSpPr>
              <a:cxnSpLocks noChangeShapeType="1"/>
            </p:cNvCxnSpPr>
            <p:nvPr/>
          </p:nvCxnSpPr>
          <p:spPr bwMode="auto">
            <a:xfrm flipH="1" flipV="1">
              <a:off x="2955578" y="4715466"/>
              <a:ext cx="419241" cy="1289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dash"/>
              <a:round/>
              <a:headEnd type="triangle" w="med" len="lg"/>
              <a:tailEnd type="none" w="med" len="med"/>
            </a:ln>
          </p:spPr>
        </p:cxnSp>
        <p:grpSp>
          <p:nvGrpSpPr>
            <p:cNvPr id="196" name="Group 49"/>
            <p:cNvGrpSpPr/>
            <p:nvPr/>
          </p:nvGrpSpPr>
          <p:grpSpPr>
            <a:xfrm>
              <a:off x="3374819" y="4460142"/>
              <a:ext cx="660795" cy="510781"/>
              <a:chOff x="4101704" y="1896761"/>
              <a:chExt cx="660795" cy="655870"/>
            </a:xfrm>
          </p:grpSpPr>
          <p:sp>
            <p:nvSpPr>
              <p:cNvPr id="197" name="Rectangle 196"/>
              <p:cNvSpPr/>
              <p:nvPr/>
            </p:nvSpPr>
            <p:spPr>
              <a:xfrm>
                <a:off x="4101704" y="1896761"/>
                <a:ext cx="660795" cy="218681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r>
                  <a:rPr lang="en-US" sz="1000">
                    <a:solidFill>
                      <a:schemeClr val="bg1"/>
                    </a:solidFill>
                    <a:latin typeface="Arial"/>
                    <a:cs typeface="Arial"/>
                  </a:rPr>
                  <a:t> Likes</a:t>
                </a:r>
              </a:p>
            </p:txBody>
          </p:sp>
          <p:sp>
            <p:nvSpPr>
              <p:cNvPr id="198" name="Rectangle 197"/>
              <p:cNvSpPr/>
              <p:nvPr/>
            </p:nvSpPr>
            <p:spPr>
              <a:xfrm>
                <a:off x="4101704" y="2115269"/>
                <a:ext cx="660795" cy="2186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r>
                  <a:rPr lang="en-US" sz="1000">
                    <a:solidFill>
                      <a:schemeClr val="tx1"/>
                    </a:solidFill>
                    <a:latin typeface="Arial"/>
                    <a:cs typeface="Arial"/>
                  </a:rPr>
                  <a:t> </a:t>
                </a:r>
                <a:r>
                  <a:rPr lang="en-US" sz="1000" i="1">
                    <a:solidFill>
                      <a:schemeClr val="tx1"/>
                    </a:solidFill>
                    <a:latin typeface="Arial"/>
                    <a:cs typeface="Arial"/>
                  </a:rPr>
                  <a:t>person</a:t>
                </a:r>
              </a:p>
            </p:txBody>
          </p:sp>
          <p:sp>
            <p:nvSpPr>
              <p:cNvPr id="199" name="Rectangle 198"/>
              <p:cNvSpPr/>
              <p:nvPr/>
            </p:nvSpPr>
            <p:spPr>
              <a:xfrm>
                <a:off x="4101704" y="2333950"/>
                <a:ext cx="660795" cy="2186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r>
                  <a:rPr lang="en-US" sz="1000" i="1">
                    <a:solidFill>
                      <a:schemeClr val="tx1"/>
                    </a:solidFill>
                    <a:latin typeface="Arial"/>
                    <a:cs typeface="Arial"/>
                  </a:rPr>
                  <a:t> drink</a:t>
                </a:r>
              </a:p>
            </p:txBody>
          </p:sp>
        </p:grpSp>
        <p:grpSp>
          <p:nvGrpSpPr>
            <p:cNvPr id="200" name="Group 71"/>
            <p:cNvGrpSpPr>
              <a:grpSpLocks/>
            </p:cNvGrpSpPr>
            <p:nvPr/>
          </p:nvGrpSpPr>
          <p:grpSpPr bwMode="auto">
            <a:xfrm>
              <a:off x="4035614" y="4885838"/>
              <a:ext cx="190500" cy="648877"/>
              <a:chOff x="5257800" y="3594100"/>
              <a:chExt cx="190500" cy="984250"/>
            </a:xfrm>
          </p:grpSpPr>
          <p:cxnSp>
            <p:nvCxnSpPr>
              <p:cNvPr id="201" name="Straight Arrow Connector 30"/>
              <p:cNvCxnSpPr>
                <a:cxnSpLocks noChangeShapeType="1"/>
              </p:cNvCxnSpPr>
              <p:nvPr/>
            </p:nvCxnSpPr>
            <p:spPr bwMode="auto">
              <a:xfrm>
                <a:off x="5257800" y="3594100"/>
                <a:ext cx="1588" cy="984250"/>
              </a:xfrm>
              <a:prstGeom prst="curvedConnector3">
                <a:avLst>
                  <a:gd name="adj1" fmla="val 14395468"/>
                </a:avLst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none" w="med" len="lg"/>
              </a:ln>
            </p:spPr>
          </p:cxnSp>
          <p:sp>
            <p:nvSpPr>
              <p:cNvPr id="202" name="Rectangle 73"/>
              <p:cNvSpPr>
                <a:spLocks noChangeArrowheads="1"/>
              </p:cNvSpPr>
              <p:nvPr/>
            </p:nvSpPr>
            <p:spPr bwMode="auto">
              <a:xfrm>
                <a:off x="5302250" y="4025900"/>
                <a:ext cx="146050" cy="127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ctr" defTabSz="2655888" eaLnBrk="0" hangingPunct="0">
                  <a:spcAft>
                    <a:spcPct val="20000"/>
                  </a:spcAft>
                  <a:tabLst>
                    <a:tab pos="1790700" algn="l"/>
                  </a:tabLst>
                </a:pPr>
                <a:endParaRPr lang="en-US" sz="1400"/>
              </a:p>
            </p:txBody>
          </p:sp>
        </p:grpSp>
        <p:cxnSp>
          <p:nvCxnSpPr>
            <p:cNvPr id="203" name="Straight Arrow Connector 30"/>
            <p:cNvCxnSpPr>
              <a:cxnSpLocks noChangeShapeType="1"/>
            </p:cNvCxnSpPr>
            <p:nvPr/>
          </p:nvCxnSpPr>
          <p:spPr bwMode="auto">
            <a:xfrm flipH="1">
              <a:off x="1926878" y="4723204"/>
              <a:ext cx="367905" cy="1588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dash"/>
              <a:round/>
              <a:headEnd type="triangle" w="med" len="lg"/>
              <a:tailEnd type="none" w="med" len="med"/>
            </a:ln>
          </p:spPr>
        </p:cxnSp>
        <p:cxnSp>
          <p:nvCxnSpPr>
            <p:cNvPr id="206" name="Straight Arrow Connector 30"/>
            <p:cNvCxnSpPr>
              <a:cxnSpLocks noChangeShapeType="1"/>
            </p:cNvCxnSpPr>
            <p:nvPr/>
          </p:nvCxnSpPr>
          <p:spPr bwMode="auto">
            <a:xfrm rot="10800000">
              <a:off x="2955578" y="4887060"/>
              <a:ext cx="417254" cy="48162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dash"/>
              <a:round/>
              <a:headEnd type="triangle" w="med" len="lg"/>
              <a:tailEnd type="none" w="med" len="med"/>
            </a:ln>
          </p:spPr>
        </p:cxnSp>
      </p:grpSp>
      <p:sp>
        <p:nvSpPr>
          <p:cNvPr id="210" name="Rectangle 3"/>
          <p:cNvSpPr>
            <a:spLocks noChangeArrowheads="1"/>
          </p:cNvSpPr>
          <p:nvPr/>
        </p:nvSpPr>
        <p:spPr bwMode="auto">
          <a:xfrm>
            <a:off x="507157" y="5259143"/>
            <a:ext cx="214161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tabLst>
                <a:tab pos="687388" algn="l"/>
                <a:tab pos="1885950" algn="l"/>
                <a:tab pos="2625725" algn="l"/>
              </a:tabLst>
            </a:pPr>
            <a:r>
              <a:rPr lang="en-US" sz="1600">
                <a:solidFill>
                  <a:srgbClr val="1F497D"/>
                </a:solidFill>
                <a:latin typeface="Calibri"/>
                <a:cs typeface="Calibri"/>
              </a:rPr>
              <a:t>Arrows encoding logical</a:t>
            </a:r>
            <a:br>
              <a:rPr lang="en-US" sz="1600">
                <a:solidFill>
                  <a:srgbClr val="1F497D"/>
                </a:solidFill>
                <a:latin typeface="Calibri"/>
                <a:cs typeface="Calibri"/>
              </a:rPr>
            </a:br>
            <a:r>
              <a:rPr lang="en-US" sz="1600">
                <a:solidFill>
                  <a:srgbClr val="1F497D"/>
                </a:solidFill>
                <a:latin typeface="Calibri"/>
                <a:cs typeface="Calibri"/>
              </a:rPr>
              <a:t>relations instead of boxes</a:t>
            </a:r>
          </a:p>
        </p:txBody>
      </p:sp>
      <p:sp>
        <p:nvSpPr>
          <p:cNvPr id="211" name="Rectangle 3"/>
          <p:cNvSpPr>
            <a:spLocks noChangeArrowheads="1"/>
          </p:cNvSpPr>
          <p:nvPr/>
        </p:nvSpPr>
        <p:spPr bwMode="auto">
          <a:xfrm>
            <a:off x="4839507" y="5283359"/>
            <a:ext cx="92663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tabLst>
                <a:tab pos="687388" algn="l"/>
                <a:tab pos="1885950" algn="l"/>
                <a:tab pos="2625725" algn="l"/>
              </a:tabLst>
            </a:pPr>
            <a:r>
              <a:rPr lang="en-US" sz="1600">
                <a:solidFill>
                  <a:srgbClr val="1F497D"/>
                </a:solidFill>
                <a:latin typeface="Calibri"/>
                <a:cs typeface="Calibri"/>
              </a:rPr>
              <a:t>Something</a:t>
            </a:r>
            <a:br>
              <a:rPr lang="en-US" sz="1600">
                <a:solidFill>
                  <a:srgbClr val="1F497D"/>
                </a:solidFill>
                <a:latin typeface="Calibri"/>
                <a:cs typeface="Calibri"/>
              </a:rPr>
            </a:br>
            <a:r>
              <a:rPr lang="en-US" sz="1600">
                <a:solidFill>
                  <a:srgbClr val="1F497D"/>
                </a:solidFill>
                <a:latin typeface="Calibri"/>
                <a:cs typeface="Calibri"/>
              </a:rPr>
              <a:t>completely</a:t>
            </a:r>
            <a:br>
              <a:rPr lang="en-US" sz="1600">
                <a:solidFill>
                  <a:srgbClr val="1F497D"/>
                </a:solidFill>
                <a:latin typeface="Calibri"/>
                <a:cs typeface="Calibri"/>
              </a:rPr>
            </a:br>
            <a:r>
              <a:rPr lang="en-US" sz="1600">
                <a:solidFill>
                  <a:srgbClr val="1F497D"/>
                </a:solidFill>
                <a:latin typeface="Calibri"/>
                <a:cs typeface="Calibri"/>
              </a:rPr>
              <a:t>different</a:t>
            </a:r>
          </a:p>
        </p:txBody>
      </p:sp>
      <p:pic>
        <p:nvPicPr>
          <p:cNvPr id="10" name="Sound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1813" y="586581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496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74"/>
    </mc:Choice>
    <mc:Fallback xmlns="">
      <p:transition xmlns:p14="http://schemas.microsoft.com/office/powerpoint/2010/main" spd="slow" advTm="45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08" grpId="0"/>
      <p:bldP spid="210" grpId="0"/>
      <p:bldP spid="2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77802" y="13731"/>
            <a:ext cx="8886823" cy="523220"/>
          </a:xfrm>
        </p:spPr>
        <p:txBody>
          <a:bodyPr/>
          <a:lstStyle/>
          <a:p>
            <a:r>
              <a:rPr lang="en-US"/>
              <a:t>Interactions between Users and Queries are hard</a:t>
            </a:r>
          </a:p>
        </p:txBody>
      </p:sp>
      <p:sp>
        <p:nvSpPr>
          <p:cNvPr id="819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B1C8F-0AF1-4C92-9122-92D7D682116F}" type="slidenum">
              <a:rPr lang="de-DE" smtClean="0"/>
              <a:pPr/>
              <a:t>2</a:t>
            </a:fld>
            <a:endParaRPr lang="de-DE" smtClean="0"/>
          </a:p>
        </p:txBody>
      </p:sp>
      <p:sp>
        <p:nvSpPr>
          <p:cNvPr id="230" name="Arc 86"/>
          <p:cNvSpPr>
            <a:spLocks/>
          </p:cNvSpPr>
          <p:nvPr/>
        </p:nvSpPr>
        <p:spPr bwMode="auto">
          <a:xfrm rot="5400000" flipV="1">
            <a:off x="1148428" y="1662616"/>
            <a:ext cx="1049349" cy="101862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36611 w 43050"/>
              <a:gd name="T1" fmla="*/ 37132 h 43200"/>
              <a:gd name="T2" fmla="*/ 43050 w 43050"/>
              <a:gd name="T3" fmla="*/ 19061 h 43200"/>
              <a:gd name="T4" fmla="*/ 21600 w 4305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050" h="43200" fill="none" extrusionOk="0">
                <a:moveTo>
                  <a:pt x="36610" y="37131"/>
                </a:moveTo>
                <a:cubicBezTo>
                  <a:pt x="32583" y="41024"/>
                  <a:pt x="27201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2547" y="-1"/>
                  <a:pt x="41763" y="8189"/>
                  <a:pt x="43050" y="19060"/>
                </a:cubicBezTo>
              </a:path>
              <a:path w="43050" h="43200" stroke="0" extrusionOk="0">
                <a:moveTo>
                  <a:pt x="36610" y="37131"/>
                </a:moveTo>
                <a:cubicBezTo>
                  <a:pt x="32583" y="41024"/>
                  <a:pt x="27201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2547" y="-1"/>
                  <a:pt x="41763" y="8189"/>
                  <a:pt x="43050" y="19060"/>
                </a:cubicBezTo>
                <a:lnTo>
                  <a:pt x="21600" y="2160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glow rad="50800">
              <a:schemeClr val="bg1"/>
            </a:glow>
          </a:effectLst>
        </p:spPr>
        <p:txBody>
          <a:bodyPr wrap="none" lIns="0" tIns="0" rIns="0" bIns="0" anchor="ctr"/>
          <a:lstStyle/>
          <a:p>
            <a:pPr algn="l"/>
            <a:endParaRPr lang="en-US" sz="1400"/>
          </a:p>
        </p:txBody>
      </p:sp>
      <p:sp>
        <p:nvSpPr>
          <p:cNvPr id="223" name="Oval 72"/>
          <p:cNvSpPr>
            <a:spLocks noChangeArrowheads="1"/>
          </p:cNvSpPr>
          <p:nvPr/>
        </p:nvSpPr>
        <p:spPr bwMode="auto">
          <a:xfrm>
            <a:off x="1797542" y="2006442"/>
            <a:ext cx="282237" cy="282220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l"/>
            <a:endParaRPr lang="en-US" sz="1400"/>
          </a:p>
        </p:txBody>
      </p:sp>
      <p:sp>
        <p:nvSpPr>
          <p:cNvPr id="224" name="Oval 73"/>
          <p:cNvSpPr>
            <a:spLocks noChangeArrowheads="1"/>
          </p:cNvSpPr>
          <p:nvPr/>
        </p:nvSpPr>
        <p:spPr bwMode="auto">
          <a:xfrm>
            <a:off x="1878087" y="2050971"/>
            <a:ext cx="202697" cy="2103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l"/>
            <a:endParaRPr lang="en-US" sz="1400"/>
          </a:p>
        </p:txBody>
      </p:sp>
      <p:sp>
        <p:nvSpPr>
          <p:cNvPr id="227" name="Freeform 83"/>
          <p:cNvSpPr>
            <a:spLocks/>
          </p:cNvSpPr>
          <p:nvPr/>
        </p:nvSpPr>
        <p:spPr bwMode="auto">
          <a:xfrm flipH="1">
            <a:off x="1599979" y="2334839"/>
            <a:ext cx="230922" cy="133414"/>
          </a:xfrm>
          <a:custGeom>
            <a:avLst/>
            <a:gdLst/>
            <a:ahLst/>
            <a:cxnLst>
              <a:cxn ang="0">
                <a:pos x="0" y="52"/>
              </a:cxn>
              <a:cxn ang="0">
                <a:pos x="32" y="34"/>
              </a:cxn>
              <a:cxn ang="0">
                <a:pos x="90" y="0"/>
              </a:cxn>
            </a:cxnLst>
            <a:rect l="0" t="0" r="r" b="b"/>
            <a:pathLst>
              <a:path w="90" h="52">
                <a:moveTo>
                  <a:pt x="0" y="52"/>
                </a:moveTo>
                <a:lnTo>
                  <a:pt x="32" y="34"/>
                </a:lnTo>
                <a:lnTo>
                  <a:pt x="90" y="0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lIns="0" tIns="0" rIns="0" bIns="0"/>
          <a:lstStyle/>
          <a:p>
            <a:pPr algn="l"/>
            <a:endParaRPr lang="en-US" sz="1400"/>
          </a:p>
        </p:txBody>
      </p:sp>
      <p:sp>
        <p:nvSpPr>
          <p:cNvPr id="228" name="Freeform 84"/>
          <p:cNvSpPr>
            <a:spLocks/>
          </p:cNvSpPr>
          <p:nvPr/>
        </p:nvSpPr>
        <p:spPr bwMode="auto">
          <a:xfrm flipH="1">
            <a:off x="1571753" y="2373327"/>
            <a:ext cx="236052" cy="143676"/>
          </a:xfrm>
          <a:custGeom>
            <a:avLst/>
            <a:gdLst/>
            <a:ahLst/>
            <a:cxnLst>
              <a:cxn ang="0">
                <a:pos x="0" y="56"/>
              </a:cxn>
              <a:cxn ang="0">
                <a:pos x="42" y="35"/>
              </a:cxn>
              <a:cxn ang="0">
                <a:pos x="92" y="0"/>
              </a:cxn>
            </a:cxnLst>
            <a:rect l="0" t="0" r="r" b="b"/>
            <a:pathLst>
              <a:path w="92" h="56">
                <a:moveTo>
                  <a:pt x="0" y="56"/>
                </a:moveTo>
                <a:lnTo>
                  <a:pt x="42" y="35"/>
                </a:lnTo>
                <a:lnTo>
                  <a:pt x="92" y="0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lIns="0" tIns="0" rIns="0" bIns="0"/>
          <a:lstStyle/>
          <a:p>
            <a:pPr algn="l"/>
            <a:endParaRPr lang="en-US" sz="1400"/>
          </a:p>
        </p:txBody>
      </p:sp>
      <p:sp>
        <p:nvSpPr>
          <p:cNvPr id="229" name="Freeform 85"/>
          <p:cNvSpPr>
            <a:spLocks/>
          </p:cNvSpPr>
          <p:nvPr/>
        </p:nvSpPr>
        <p:spPr bwMode="auto">
          <a:xfrm flipH="1">
            <a:off x="1592279" y="2434903"/>
            <a:ext cx="192436" cy="146241"/>
          </a:xfrm>
          <a:custGeom>
            <a:avLst/>
            <a:gdLst/>
            <a:ahLst/>
            <a:cxnLst>
              <a:cxn ang="0">
                <a:pos x="0" y="57"/>
              </a:cxn>
              <a:cxn ang="0">
                <a:pos x="36" y="33"/>
              </a:cxn>
              <a:cxn ang="0">
                <a:pos x="75" y="0"/>
              </a:cxn>
            </a:cxnLst>
            <a:rect l="0" t="0" r="r" b="b"/>
            <a:pathLst>
              <a:path w="75" h="57">
                <a:moveTo>
                  <a:pt x="0" y="57"/>
                </a:moveTo>
                <a:lnTo>
                  <a:pt x="36" y="33"/>
                </a:lnTo>
                <a:lnTo>
                  <a:pt x="75" y="0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lIns="0" tIns="0" rIns="0" bIns="0"/>
          <a:lstStyle/>
          <a:p>
            <a:pPr algn="l"/>
            <a:endParaRPr lang="en-US" sz="1400"/>
          </a:p>
        </p:txBody>
      </p:sp>
      <p:sp>
        <p:nvSpPr>
          <p:cNvPr id="231" name="Arc 87"/>
          <p:cNvSpPr>
            <a:spLocks/>
          </p:cNvSpPr>
          <p:nvPr/>
        </p:nvSpPr>
        <p:spPr bwMode="auto">
          <a:xfrm rot="11843893" flipV="1">
            <a:off x="2118267" y="2375894"/>
            <a:ext cx="256580" cy="120588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27923 w 27923"/>
              <a:gd name="T1" fmla="*/ 42254 h 43200"/>
              <a:gd name="T2" fmla="*/ 25215 w 27923"/>
              <a:gd name="T3" fmla="*/ 305 h 43200"/>
              <a:gd name="T4" fmla="*/ 21600 w 27923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7923" h="43200" fill="none" extrusionOk="0">
                <a:moveTo>
                  <a:pt x="27922" y="42253"/>
                </a:moveTo>
                <a:cubicBezTo>
                  <a:pt x="25873" y="42881"/>
                  <a:pt x="23742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2811" y="-1"/>
                  <a:pt x="24020" y="101"/>
                  <a:pt x="25215" y="304"/>
                </a:cubicBezTo>
              </a:path>
              <a:path w="27923" h="43200" stroke="0" extrusionOk="0">
                <a:moveTo>
                  <a:pt x="27922" y="42253"/>
                </a:moveTo>
                <a:cubicBezTo>
                  <a:pt x="25873" y="42881"/>
                  <a:pt x="23742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2811" y="-1"/>
                  <a:pt x="24020" y="101"/>
                  <a:pt x="25215" y="304"/>
                </a:cubicBezTo>
                <a:lnTo>
                  <a:pt x="2160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l"/>
            <a:endParaRPr lang="en-US" sz="1400"/>
          </a:p>
        </p:txBody>
      </p:sp>
      <p:grpSp>
        <p:nvGrpSpPr>
          <p:cNvPr id="11" name="Group 10"/>
          <p:cNvGrpSpPr/>
          <p:nvPr/>
        </p:nvGrpSpPr>
        <p:grpSpPr>
          <a:xfrm>
            <a:off x="1714826" y="2932741"/>
            <a:ext cx="982704" cy="201606"/>
            <a:chOff x="1612478" y="5371908"/>
            <a:chExt cx="889911" cy="182569"/>
          </a:xfrm>
        </p:grpSpPr>
        <p:sp>
          <p:nvSpPr>
            <p:cNvPr id="30" name="Freeform 23"/>
            <p:cNvSpPr>
              <a:spLocks/>
            </p:cNvSpPr>
            <p:nvPr/>
          </p:nvSpPr>
          <p:spPr bwMode="auto">
            <a:xfrm>
              <a:off x="1612478" y="5371908"/>
              <a:ext cx="889911" cy="156391"/>
            </a:xfrm>
            <a:custGeom>
              <a:avLst/>
              <a:gdLst>
                <a:gd name="connsiteX0" fmla="*/ 0 w 10904"/>
                <a:gd name="connsiteY0" fmla="*/ 13007 h 13007"/>
                <a:gd name="connsiteX1" fmla="*/ 4777 w 10904"/>
                <a:gd name="connsiteY1" fmla="*/ 0 h 13007"/>
                <a:gd name="connsiteX2" fmla="*/ 7993 w 10904"/>
                <a:gd name="connsiteY2" fmla="*/ 1852 h 13007"/>
                <a:gd name="connsiteX3" fmla="*/ 10904 w 10904"/>
                <a:gd name="connsiteY3" fmla="*/ 7778 h 13007"/>
                <a:gd name="connsiteX4" fmla="*/ 10119 w 10904"/>
                <a:gd name="connsiteY4" fmla="*/ 9815 h 13007"/>
                <a:gd name="connsiteX5" fmla="*/ 8448 w 10904"/>
                <a:gd name="connsiteY5" fmla="*/ 7222 h 13007"/>
                <a:gd name="connsiteX0" fmla="*/ 0 w 11521"/>
                <a:gd name="connsiteY0" fmla="*/ 14811 h 14811"/>
                <a:gd name="connsiteX1" fmla="*/ 5394 w 11521"/>
                <a:gd name="connsiteY1" fmla="*/ 0 h 14811"/>
                <a:gd name="connsiteX2" fmla="*/ 8610 w 11521"/>
                <a:gd name="connsiteY2" fmla="*/ 1852 h 14811"/>
                <a:gd name="connsiteX3" fmla="*/ 11521 w 11521"/>
                <a:gd name="connsiteY3" fmla="*/ 7778 h 14811"/>
                <a:gd name="connsiteX4" fmla="*/ 10736 w 11521"/>
                <a:gd name="connsiteY4" fmla="*/ 9815 h 14811"/>
                <a:gd name="connsiteX5" fmla="*/ 9065 w 11521"/>
                <a:gd name="connsiteY5" fmla="*/ 7222 h 14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21" h="14811">
                  <a:moveTo>
                    <a:pt x="0" y="14811"/>
                  </a:moveTo>
                  <a:lnTo>
                    <a:pt x="5394" y="0"/>
                  </a:lnTo>
                  <a:lnTo>
                    <a:pt x="8610" y="1852"/>
                  </a:lnTo>
                  <a:lnTo>
                    <a:pt x="11521" y="7778"/>
                  </a:lnTo>
                  <a:lnTo>
                    <a:pt x="10736" y="9815"/>
                  </a:lnTo>
                  <a:lnTo>
                    <a:pt x="9065" y="7222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lIns="0" tIns="0" rIns="0" bIns="0"/>
            <a:lstStyle/>
            <a:p>
              <a:pPr algn="l"/>
              <a:endParaRPr lang="en-US" sz="1400"/>
            </a:p>
          </p:txBody>
        </p:sp>
        <p:sp>
          <p:nvSpPr>
            <p:cNvPr id="33" name="Freeform 26"/>
            <p:cNvSpPr>
              <a:spLocks/>
            </p:cNvSpPr>
            <p:nvPr/>
          </p:nvSpPr>
          <p:spPr bwMode="auto">
            <a:xfrm>
              <a:off x="1672346" y="5477497"/>
              <a:ext cx="564096" cy="76980"/>
            </a:xfrm>
            <a:custGeom>
              <a:avLst/>
              <a:gdLst>
                <a:gd name="connsiteX0" fmla="*/ 0 w 11136"/>
                <a:gd name="connsiteY0" fmla="*/ 12320 h 12320"/>
                <a:gd name="connsiteX1" fmla="*/ 6198 w 11136"/>
                <a:gd name="connsiteY1" fmla="*/ 0 h 12320"/>
                <a:gd name="connsiteX2" fmla="*/ 11136 w 11136"/>
                <a:gd name="connsiteY2" fmla="*/ 2857 h 12320"/>
                <a:gd name="connsiteX0" fmla="*/ 0 w 11871"/>
                <a:gd name="connsiteY0" fmla="*/ 14060 h 14060"/>
                <a:gd name="connsiteX1" fmla="*/ 6933 w 11871"/>
                <a:gd name="connsiteY1" fmla="*/ 0 h 14060"/>
                <a:gd name="connsiteX2" fmla="*/ 11871 w 11871"/>
                <a:gd name="connsiteY2" fmla="*/ 2857 h 14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871" h="14060">
                  <a:moveTo>
                    <a:pt x="0" y="14060"/>
                  </a:moveTo>
                  <a:lnTo>
                    <a:pt x="6933" y="0"/>
                  </a:lnTo>
                  <a:lnTo>
                    <a:pt x="11871" y="2857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lIns="0" tIns="0" rIns="0" bIns="0"/>
            <a:lstStyle/>
            <a:p>
              <a:pPr algn="l"/>
              <a:endParaRPr lang="en-US" sz="1400"/>
            </a:p>
          </p:txBody>
        </p:sp>
        <p:sp>
          <p:nvSpPr>
            <p:cNvPr id="34" name="Freeform 27"/>
            <p:cNvSpPr>
              <a:spLocks/>
            </p:cNvSpPr>
            <p:nvPr/>
          </p:nvSpPr>
          <p:spPr bwMode="auto">
            <a:xfrm>
              <a:off x="2254041" y="5457944"/>
              <a:ext cx="132974" cy="1955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7" y="10"/>
                </a:cxn>
                <a:cxn ang="0">
                  <a:pos x="68" y="6"/>
                </a:cxn>
              </a:cxnLst>
              <a:rect l="0" t="0" r="r" b="b"/>
              <a:pathLst>
                <a:path w="68" h="10">
                  <a:moveTo>
                    <a:pt x="0" y="0"/>
                  </a:moveTo>
                  <a:lnTo>
                    <a:pt x="57" y="10"/>
                  </a:lnTo>
                  <a:lnTo>
                    <a:pt x="68" y="6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lIns="0" tIns="0" rIns="0" bIns="0"/>
            <a:lstStyle/>
            <a:p>
              <a:pPr algn="l"/>
              <a:endParaRPr lang="en-US" sz="1400"/>
            </a:p>
          </p:txBody>
        </p:sp>
        <p:sp>
          <p:nvSpPr>
            <p:cNvPr id="35" name="Freeform 28"/>
            <p:cNvSpPr>
              <a:spLocks/>
            </p:cNvSpPr>
            <p:nvPr/>
          </p:nvSpPr>
          <p:spPr bwMode="auto">
            <a:xfrm>
              <a:off x="2181686" y="5465766"/>
              <a:ext cx="132974" cy="1955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7" y="10"/>
                </a:cxn>
                <a:cxn ang="0">
                  <a:pos x="68" y="6"/>
                </a:cxn>
              </a:cxnLst>
              <a:rect l="0" t="0" r="r" b="b"/>
              <a:pathLst>
                <a:path w="68" h="10">
                  <a:moveTo>
                    <a:pt x="0" y="0"/>
                  </a:moveTo>
                  <a:lnTo>
                    <a:pt x="57" y="10"/>
                  </a:lnTo>
                  <a:lnTo>
                    <a:pt x="68" y="6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lIns="0" tIns="0" rIns="0" bIns="0"/>
            <a:lstStyle/>
            <a:p>
              <a:pPr algn="l"/>
              <a:endParaRPr lang="en-US" sz="1400"/>
            </a:p>
          </p:txBody>
        </p:sp>
      </p:grpSp>
      <p:sp>
        <p:nvSpPr>
          <p:cNvPr id="29" name="Right Arrow 28"/>
          <p:cNvSpPr/>
          <p:nvPr/>
        </p:nvSpPr>
        <p:spPr bwMode="auto">
          <a:xfrm>
            <a:off x="3064514" y="2607172"/>
            <a:ext cx="3135134" cy="604518"/>
          </a:xfrm>
          <a:prstGeom prst="rightArrow">
            <a:avLst>
              <a:gd name="adj1" fmla="val 69579"/>
              <a:gd name="adj2" fmla="val 64960"/>
            </a:avLst>
          </a:prstGeom>
          <a:solidFill>
            <a:srgbClr val="E6B9B8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364" eaLnBrk="0" hangingPunct="0">
              <a:spcAft>
                <a:spcPct val="20000"/>
              </a:spcAft>
              <a:tabLst>
                <a:tab pos="1790331" algn="l"/>
              </a:tabLst>
            </a:pPr>
            <a:endParaRPr lang="en-US" sz="1400"/>
          </a:p>
        </p:txBody>
      </p:sp>
      <p:sp>
        <p:nvSpPr>
          <p:cNvPr id="31" name="AutoShape 33"/>
          <p:cNvSpPr>
            <a:spLocks noChangeArrowheads="1"/>
          </p:cNvSpPr>
          <p:nvPr/>
        </p:nvSpPr>
        <p:spPr bwMode="auto">
          <a:xfrm>
            <a:off x="3471663" y="2726988"/>
            <a:ext cx="2179017" cy="356143"/>
          </a:xfrm>
          <a:prstGeom prst="leftRightArrow">
            <a:avLst>
              <a:gd name="adj1" fmla="val 100000"/>
              <a:gd name="adj2" fmla="val 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lIns="2592" tIns="6478" rIns="2592" bIns="18283">
            <a:spAutoFit/>
          </a:bodyPr>
          <a:lstStyle/>
          <a:p>
            <a:pPr algn="ctr" defTabSz="822155">
              <a:tabLst>
                <a:tab pos="342829" algn="l"/>
              </a:tabLst>
            </a:pPr>
            <a:r>
              <a:rPr lang="en-US" sz="2200" dirty="0">
                <a:latin typeface="Calibri"/>
                <a:cs typeface="Calibri"/>
              </a:rPr>
              <a:t>Query Composition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901237" y="3056243"/>
            <a:ext cx="1002301" cy="204887"/>
            <a:chOff x="1787282" y="5487892"/>
            <a:chExt cx="907658" cy="185540"/>
          </a:xfrm>
          <a:solidFill>
            <a:schemeClr val="bg1"/>
          </a:solidFill>
        </p:grpSpPr>
        <p:sp>
          <p:nvSpPr>
            <p:cNvPr id="232" name="Rectangle 39"/>
            <p:cNvSpPr>
              <a:spLocks noChangeArrowheads="1"/>
            </p:cNvSpPr>
            <p:nvPr/>
          </p:nvSpPr>
          <p:spPr bwMode="auto">
            <a:xfrm rot="21276990">
              <a:off x="2143648" y="5520373"/>
              <a:ext cx="130116" cy="8615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l"/>
              <a:endParaRPr lang="en-US" sz="1400"/>
            </a:p>
          </p:txBody>
        </p:sp>
        <p:sp>
          <p:nvSpPr>
            <p:cNvPr id="233" name="Rectangle 40"/>
            <p:cNvSpPr>
              <a:spLocks noChangeArrowheads="1"/>
            </p:cNvSpPr>
            <p:nvPr/>
          </p:nvSpPr>
          <p:spPr bwMode="auto">
            <a:xfrm rot="21276990">
              <a:off x="2314829" y="5504242"/>
              <a:ext cx="130116" cy="8615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l"/>
              <a:endParaRPr lang="en-US" sz="1400"/>
            </a:p>
          </p:txBody>
        </p:sp>
        <p:sp>
          <p:nvSpPr>
            <p:cNvPr id="234" name="Rectangle 41"/>
            <p:cNvSpPr>
              <a:spLocks noChangeArrowheads="1"/>
            </p:cNvSpPr>
            <p:nvPr/>
          </p:nvSpPr>
          <p:spPr bwMode="auto">
            <a:xfrm rot="21276990">
              <a:off x="2488324" y="5487892"/>
              <a:ext cx="130116" cy="8615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l"/>
              <a:endParaRPr lang="en-US" sz="1400"/>
            </a:p>
          </p:txBody>
        </p:sp>
        <p:sp>
          <p:nvSpPr>
            <p:cNvPr id="235" name="Rectangle 43"/>
            <p:cNvSpPr>
              <a:spLocks noChangeArrowheads="1"/>
            </p:cNvSpPr>
            <p:nvPr/>
          </p:nvSpPr>
          <p:spPr bwMode="auto">
            <a:xfrm rot="21276990">
              <a:off x="1970221" y="5536720"/>
              <a:ext cx="130116" cy="87621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l"/>
              <a:endParaRPr lang="en-US" sz="1400"/>
            </a:p>
          </p:txBody>
        </p:sp>
        <p:sp>
          <p:nvSpPr>
            <p:cNvPr id="5" name="Freeform 4"/>
            <p:cNvSpPr/>
            <p:nvPr/>
          </p:nvSpPr>
          <p:spPr>
            <a:xfrm>
              <a:off x="1787282" y="5498328"/>
              <a:ext cx="907658" cy="175104"/>
            </a:xfrm>
            <a:custGeom>
              <a:avLst/>
              <a:gdLst>
                <a:gd name="connsiteX0" fmla="*/ 0 w 971550"/>
                <a:gd name="connsiteY0" fmla="*/ 200025 h 200025"/>
                <a:gd name="connsiteX1" fmla="*/ 971550 w 971550"/>
                <a:gd name="connsiteY1" fmla="*/ 196850 h 200025"/>
                <a:gd name="connsiteX2" fmla="*/ 971550 w 971550"/>
                <a:gd name="connsiteY2" fmla="*/ 0 h 200025"/>
                <a:gd name="connsiteX3" fmla="*/ 6350 w 971550"/>
                <a:gd name="connsiteY3" fmla="*/ 98425 h 200025"/>
                <a:gd name="connsiteX4" fmla="*/ 0 w 971550"/>
                <a:gd name="connsiteY4" fmla="*/ 200025 h 200025"/>
                <a:gd name="connsiteX0" fmla="*/ 0 w 968342"/>
                <a:gd name="connsiteY0" fmla="*/ 205372 h 205372"/>
                <a:gd name="connsiteX1" fmla="*/ 968342 w 968342"/>
                <a:gd name="connsiteY1" fmla="*/ 196850 h 205372"/>
                <a:gd name="connsiteX2" fmla="*/ 968342 w 968342"/>
                <a:gd name="connsiteY2" fmla="*/ 0 h 205372"/>
                <a:gd name="connsiteX3" fmla="*/ 3142 w 968342"/>
                <a:gd name="connsiteY3" fmla="*/ 98425 h 205372"/>
                <a:gd name="connsiteX4" fmla="*/ 0 w 968342"/>
                <a:gd name="connsiteY4" fmla="*/ 205372 h 205372"/>
                <a:gd name="connsiteX0" fmla="*/ 1346 w 969688"/>
                <a:gd name="connsiteY0" fmla="*/ 205372 h 205372"/>
                <a:gd name="connsiteX1" fmla="*/ 969688 w 969688"/>
                <a:gd name="connsiteY1" fmla="*/ 196850 h 205372"/>
                <a:gd name="connsiteX2" fmla="*/ 969688 w 969688"/>
                <a:gd name="connsiteY2" fmla="*/ 0 h 205372"/>
                <a:gd name="connsiteX3" fmla="*/ 211 w 969688"/>
                <a:gd name="connsiteY3" fmla="*/ 101633 h 205372"/>
                <a:gd name="connsiteX4" fmla="*/ 1346 w 969688"/>
                <a:gd name="connsiteY4" fmla="*/ 205372 h 205372"/>
                <a:gd name="connsiteX0" fmla="*/ 0 w 968342"/>
                <a:gd name="connsiteY0" fmla="*/ 205372 h 205372"/>
                <a:gd name="connsiteX1" fmla="*/ 968342 w 968342"/>
                <a:gd name="connsiteY1" fmla="*/ 196850 h 205372"/>
                <a:gd name="connsiteX2" fmla="*/ 968342 w 968342"/>
                <a:gd name="connsiteY2" fmla="*/ 0 h 205372"/>
                <a:gd name="connsiteX3" fmla="*/ 2073 w 968342"/>
                <a:gd name="connsiteY3" fmla="*/ 101633 h 205372"/>
                <a:gd name="connsiteX4" fmla="*/ 0 w 968342"/>
                <a:gd name="connsiteY4" fmla="*/ 205372 h 205372"/>
                <a:gd name="connsiteX0" fmla="*/ 0 w 968342"/>
                <a:gd name="connsiteY0" fmla="*/ 205372 h 205372"/>
                <a:gd name="connsiteX1" fmla="*/ 968342 w 968342"/>
                <a:gd name="connsiteY1" fmla="*/ 196850 h 205372"/>
                <a:gd name="connsiteX2" fmla="*/ 968342 w 968342"/>
                <a:gd name="connsiteY2" fmla="*/ 0 h 205372"/>
                <a:gd name="connsiteX3" fmla="*/ 2073 w 968342"/>
                <a:gd name="connsiteY3" fmla="*/ 101633 h 205372"/>
                <a:gd name="connsiteX4" fmla="*/ 0 w 968342"/>
                <a:gd name="connsiteY4" fmla="*/ 205372 h 205372"/>
                <a:gd name="connsiteX0" fmla="*/ 0 w 968342"/>
                <a:gd name="connsiteY0" fmla="*/ 205372 h 205404"/>
                <a:gd name="connsiteX1" fmla="*/ 968342 w 968342"/>
                <a:gd name="connsiteY1" fmla="*/ 205404 h 205404"/>
                <a:gd name="connsiteX2" fmla="*/ 968342 w 968342"/>
                <a:gd name="connsiteY2" fmla="*/ 0 h 205404"/>
                <a:gd name="connsiteX3" fmla="*/ 2073 w 968342"/>
                <a:gd name="connsiteY3" fmla="*/ 101633 h 205404"/>
                <a:gd name="connsiteX4" fmla="*/ 0 w 968342"/>
                <a:gd name="connsiteY4" fmla="*/ 205372 h 205404"/>
                <a:gd name="connsiteX0" fmla="*/ 0 w 968342"/>
                <a:gd name="connsiteY0" fmla="*/ 205372 h 205404"/>
                <a:gd name="connsiteX1" fmla="*/ 968342 w 968342"/>
                <a:gd name="connsiteY1" fmla="*/ 205404 h 205404"/>
                <a:gd name="connsiteX2" fmla="*/ 968342 w 968342"/>
                <a:gd name="connsiteY2" fmla="*/ 0 h 205404"/>
                <a:gd name="connsiteX3" fmla="*/ 2073 w 968342"/>
                <a:gd name="connsiteY3" fmla="*/ 101633 h 205404"/>
                <a:gd name="connsiteX4" fmla="*/ 0 w 968342"/>
                <a:gd name="connsiteY4" fmla="*/ 205372 h 205404"/>
                <a:gd name="connsiteX0" fmla="*/ 0 w 968342"/>
                <a:gd name="connsiteY0" fmla="*/ 205372 h 205404"/>
                <a:gd name="connsiteX1" fmla="*/ 968342 w 968342"/>
                <a:gd name="connsiteY1" fmla="*/ 205404 h 205404"/>
                <a:gd name="connsiteX2" fmla="*/ 968342 w 968342"/>
                <a:gd name="connsiteY2" fmla="*/ 0 h 205404"/>
                <a:gd name="connsiteX3" fmla="*/ 2073 w 968342"/>
                <a:gd name="connsiteY3" fmla="*/ 101633 h 205404"/>
                <a:gd name="connsiteX4" fmla="*/ 0 w 968342"/>
                <a:gd name="connsiteY4" fmla="*/ 205372 h 20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8342" h="205404">
                  <a:moveTo>
                    <a:pt x="0" y="205372"/>
                  </a:moveTo>
                  <a:lnTo>
                    <a:pt x="968342" y="205404"/>
                  </a:lnTo>
                  <a:lnTo>
                    <a:pt x="968342" y="0"/>
                  </a:lnTo>
                  <a:lnTo>
                    <a:pt x="2073" y="101633"/>
                  </a:lnTo>
                  <a:cubicBezTo>
                    <a:pt x="1036" y="153502"/>
                    <a:pt x="1036" y="153502"/>
                    <a:pt x="0" y="205372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 sz="1400"/>
            </a:p>
          </p:txBody>
        </p:sp>
      </p:grpSp>
      <p:sp>
        <p:nvSpPr>
          <p:cNvPr id="10" name="Freeform 9"/>
          <p:cNvSpPr/>
          <p:nvPr/>
        </p:nvSpPr>
        <p:spPr>
          <a:xfrm>
            <a:off x="1742598" y="2935378"/>
            <a:ext cx="319052" cy="182316"/>
          </a:xfrm>
          <a:custGeom>
            <a:avLst/>
            <a:gdLst>
              <a:gd name="connsiteX0" fmla="*/ 139700 w 288925"/>
              <a:gd name="connsiteY0" fmla="*/ 177800 h 177800"/>
              <a:gd name="connsiteX1" fmla="*/ 282575 w 288925"/>
              <a:gd name="connsiteY1" fmla="*/ 142875 h 177800"/>
              <a:gd name="connsiteX2" fmla="*/ 288925 w 288925"/>
              <a:gd name="connsiteY2" fmla="*/ 0 h 177800"/>
              <a:gd name="connsiteX3" fmla="*/ 0 w 288925"/>
              <a:gd name="connsiteY3" fmla="*/ 120650 h 177800"/>
              <a:gd name="connsiteX4" fmla="*/ 139700 w 288925"/>
              <a:gd name="connsiteY4" fmla="*/ 177800 h 177800"/>
              <a:gd name="connsiteX0" fmla="*/ 149225 w 288925"/>
              <a:gd name="connsiteY0" fmla="*/ 165100 h 165100"/>
              <a:gd name="connsiteX1" fmla="*/ 282575 w 288925"/>
              <a:gd name="connsiteY1" fmla="*/ 142875 h 165100"/>
              <a:gd name="connsiteX2" fmla="*/ 288925 w 288925"/>
              <a:gd name="connsiteY2" fmla="*/ 0 h 165100"/>
              <a:gd name="connsiteX3" fmla="*/ 0 w 288925"/>
              <a:gd name="connsiteY3" fmla="*/ 120650 h 165100"/>
              <a:gd name="connsiteX4" fmla="*/ 149225 w 288925"/>
              <a:gd name="connsiteY4" fmla="*/ 165100 h 16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925" h="165100">
                <a:moveTo>
                  <a:pt x="149225" y="165100"/>
                </a:moveTo>
                <a:lnTo>
                  <a:pt x="282575" y="142875"/>
                </a:lnTo>
                <a:lnTo>
                  <a:pt x="288925" y="0"/>
                </a:lnTo>
                <a:lnTo>
                  <a:pt x="0" y="120650"/>
                </a:lnTo>
                <a:lnTo>
                  <a:pt x="149225" y="1651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557" indent="-574557" algn="ctr" defTabSz="895165">
              <a:tabLst>
                <a:tab pos="533290" algn="r"/>
              </a:tabLst>
            </a:pPr>
            <a:endParaRPr lang="en-US" sz="1200">
              <a:latin typeface="Arial" pitchFamily="34" charset="0"/>
            </a:endParaRPr>
          </a:p>
        </p:txBody>
      </p:sp>
      <p:sp>
        <p:nvSpPr>
          <p:cNvPr id="226" name="Freeform 82"/>
          <p:cNvSpPr>
            <a:spLocks/>
          </p:cNvSpPr>
          <p:nvPr/>
        </p:nvSpPr>
        <p:spPr bwMode="auto">
          <a:xfrm flipH="1">
            <a:off x="1646162" y="2311753"/>
            <a:ext cx="415658" cy="821006"/>
          </a:xfrm>
          <a:custGeom>
            <a:avLst/>
            <a:gdLst/>
            <a:ahLst/>
            <a:cxnLst>
              <a:cxn ang="0">
                <a:pos x="141" y="284"/>
              </a:cxn>
              <a:cxn ang="0">
                <a:pos x="10" y="320"/>
              </a:cxn>
              <a:cxn ang="0">
                <a:pos x="0" y="147"/>
              </a:cxn>
              <a:cxn ang="0">
                <a:pos x="6" y="96"/>
              </a:cxn>
              <a:cxn ang="0">
                <a:pos x="63" y="49"/>
              </a:cxn>
              <a:cxn ang="0">
                <a:pos x="162" y="0"/>
              </a:cxn>
            </a:cxnLst>
            <a:rect l="0" t="0" r="r" b="b"/>
            <a:pathLst>
              <a:path w="162" h="320">
                <a:moveTo>
                  <a:pt x="141" y="284"/>
                </a:moveTo>
                <a:lnTo>
                  <a:pt x="10" y="320"/>
                </a:lnTo>
                <a:lnTo>
                  <a:pt x="0" y="147"/>
                </a:lnTo>
                <a:lnTo>
                  <a:pt x="6" y="96"/>
                </a:lnTo>
                <a:lnTo>
                  <a:pt x="63" y="49"/>
                </a:lnTo>
                <a:lnTo>
                  <a:pt x="162" y="0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lIns="0" tIns="0" rIns="0" bIns="0"/>
          <a:lstStyle/>
          <a:p>
            <a:pPr algn="l"/>
            <a:endParaRPr lang="en-US" sz="1400"/>
          </a:p>
        </p:txBody>
      </p:sp>
      <p:sp>
        <p:nvSpPr>
          <p:cNvPr id="225" name="Freeform 81"/>
          <p:cNvSpPr>
            <a:spLocks/>
          </p:cNvSpPr>
          <p:nvPr/>
        </p:nvSpPr>
        <p:spPr bwMode="auto">
          <a:xfrm flipH="1">
            <a:off x="1623069" y="2586276"/>
            <a:ext cx="354080" cy="425897"/>
          </a:xfrm>
          <a:custGeom>
            <a:avLst/>
            <a:gdLst/>
            <a:ahLst/>
            <a:cxnLst>
              <a:cxn ang="0">
                <a:pos x="87" y="121"/>
              </a:cxn>
              <a:cxn ang="0">
                <a:pos x="9" y="166"/>
              </a:cxn>
              <a:cxn ang="0">
                <a:pos x="0" y="42"/>
              </a:cxn>
              <a:cxn ang="0">
                <a:pos x="34" y="24"/>
              </a:cxn>
              <a:cxn ang="0">
                <a:pos x="99" y="37"/>
              </a:cxn>
              <a:cxn ang="0">
                <a:pos x="138" y="69"/>
              </a:cxn>
              <a:cxn ang="0">
                <a:pos x="138" y="37"/>
              </a:cxn>
              <a:cxn ang="0">
                <a:pos x="70" y="0"/>
              </a:cxn>
            </a:cxnLst>
            <a:rect l="0" t="0" r="r" b="b"/>
            <a:pathLst>
              <a:path w="138" h="166">
                <a:moveTo>
                  <a:pt x="87" y="121"/>
                </a:moveTo>
                <a:lnTo>
                  <a:pt x="9" y="166"/>
                </a:lnTo>
                <a:lnTo>
                  <a:pt x="0" y="42"/>
                </a:lnTo>
                <a:lnTo>
                  <a:pt x="34" y="24"/>
                </a:lnTo>
                <a:lnTo>
                  <a:pt x="99" y="37"/>
                </a:lnTo>
                <a:lnTo>
                  <a:pt x="138" y="69"/>
                </a:lnTo>
                <a:lnTo>
                  <a:pt x="138" y="37"/>
                </a:lnTo>
                <a:lnTo>
                  <a:pt x="70" y="0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lIns="0" tIns="0" rIns="0" bIns="0"/>
          <a:lstStyle/>
          <a:p>
            <a:pPr algn="l"/>
            <a:endParaRPr lang="en-US" sz="1400"/>
          </a:p>
        </p:txBody>
      </p:sp>
      <p:sp>
        <p:nvSpPr>
          <p:cNvPr id="42" name="Right Arrow 41"/>
          <p:cNvSpPr/>
          <p:nvPr/>
        </p:nvSpPr>
        <p:spPr bwMode="auto">
          <a:xfrm flipH="1">
            <a:off x="2865543" y="1788918"/>
            <a:ext cx="3334103" cy="604518"/>
          </a:xfrm>
          <a:prstGeom prst="rightArrow">
            <a:avLst>
              <a:gd name="adj1" fmla="val 69579"/>
              <a:gd name="adj2" fmla="val 64960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364" eaLnBrk="0" hangingPunct="0">
              <a:spcAft>
                <a:spcPct val="20000"/>
              </a:spcAft>
              <a:tabLst>
                <a:tab pos="1790331" algn="l"/>
              </a:tabLst>
            </a:pPr>
            <a:endParaRPr lang="en-US" sz="1400"/>
          </a:p>
        </p:txBody>
      </p:sp>
      <p:sp>
        <p:nvSpPr>
          <p:cNvPr id="43" name="AutoShape 33"/>
          <p:cNvSpPr>
            <a:spLocks noChangeArrowheads="1"/>
          </p:cNvSpPr>
          <p:nvPr/>
        </p:nvSpPr>
        <p:spPr bwMode="auto">
          <a:xfrm>
            <a:off x="3465099" y="1908734"/>
            <a:ext cx="2347973" cy="356143"/>
          </a:xfrm>
          <a:prstGeom prst="leftRightArrow">
            <a:avLst>
              <a:gd name="adj1" fmla="val 100000"/>
              <a:gd name="adj2" fmla="val 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lIns="2592" tIns="6478" rIns="2592" bIns="18283">
            <a:spAutoFit/>
          </a:bodyPr>
          <a:lstStyle/>
          <a:p>
            <a:pPr algn="ctr" defTabSz="822155">
              <a:tabLst>
                <a:tab pos="342829" algn="l"/>
              </a:tabLst>
            </a:pPr>
            <a:r>
              <a:rPr lang="en-US" sz="2200" dirty="0">
                <a:latin typeface="Calibri"/>
                <a:cs typeface="Calibri"/>
              </a:rPr>
              <a:t>Query Interpretation</a:t>
            </a:r>
          </a:p>
        </p:txBody>
      </p:sp>
      <p:sp>
        <p:nvSpPr>
          <p:cNvPr id="44" name="AutoShape 33"/>
          <p:cNvSpPr>
            <a:spLocks noChangeArrowheads="1"/>
          </p:cNvSpPr>
          <p:nvPr/>
        </p:nvSpPr>
        <p:spPr bwMode="auto">
          <a:xfrm>
            <a:off x="6534198" y="2128266"/>
            <a:ext cx="1290919" cy="997333"/>
          </a:xfrm>
          <a:prstGeom prst="leftRightArrow">
            <a:avLst>
              <a:gd name="adj1" fmla="val 100000"/>
              <a:gd name="adj2" fmla="val 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lIns="2592" tIns="6478" rIns="2592" bIns="18283">
            <a:spAutoFit/>
          </a:bodyPr>
          <a:lstStyle/>
          <a:p>
            <a:pPr defTabSz="822155">
              <a:lnSpc>
                <a:spcPct val="80000"/>
              </a:lnSpc>
              <a:tabLst>
                <a:tab pos="228553" algn="l"/>
              </a:tabLst>
            </a:pPr>
            <a:r>
              <a:rPr lang="en-US" sz="1600" dirty="0">
                <a:latin typeface="Calibri"/>
                <a:cs typeface="Calibri"/>
              </a:rPr>
              <a:t>SELECT A</a:t>
            </a:r>
            <a:br>
              <a:rPr lang="en-US" sz="1600" dirty="0">
                <a:latin typeface="Calibri"/>
                <a:cs typeface="Calibri"/>
              </a:rPr>
            </a:br>
            <a:r>
              <a:rPr lang="en-US" sz="1600" dirty="0">
                <a:latin typeface="Calibri"/>
                <a:cs typeface="Calibri"/>
              </a:rPr>
              <a:t>FROM R</a:t>
            </a:r>
          </a:p>
          <a:p>
            <a:pPr defTabSz="822155">
              <a:lnSpc>
                <a:spcPct val="80000"/>
              </a:lnSpc>
              <a:tabLst>
                <a:tab pos="228553" algn="l"/>
              </a:tabLst>
            </a:pPr>
            <a:r>
              <a:rPr lang="en-US" sz="1600" dirty="0">
                <a:latin typeface="Calibri"/>
                <a:cs typeface="Calibri"/>
              </a:rPr>
              <a:t>WHERE B not in</a:t>
            </a:r>
          </a:p>
          <a:p>
            <a:pPr defTabSz="822155">
              <a:lnSpc>
                <a:spcPct val="80000"/>
              </a:lnSpc>
              <a:tabLst>
                <a:tab pos="228553" algn="l"/>
              </a:tabLst>
            </a:pPr>
            <a:r>
              <a:rPr lang="en-US" sz="1600" dirty="0">
                <a:latin typeface="Calibri"/>
                <a:cs typeface="Calibri"/>
              </a:rPr>
              <a:t>	(SELECT D</a:t>
            </a:r>
          </a:p>
          <a:p>
            <a:pPr defTabSz="822155">
              <a:lnSpc>
                <a:spcPct val="80000"/>
              </a:lnSpc>
              <a:tabLst>
                <a:tab pos="228553" algn="l"/>
              </a:tabLst>
            </a:pPr>
            <a:r>
              <a:rPr lang="en-US" sz="1600" dirty="0">
                <a:latin typeface="Calibri"/>
                <a:cs typeface="Calibri"/>
              </a:rPr>
              <a:t>	FROM S) </a:t>
            </a:r>
          </a:p>
        </p:txBody>
      </p:sp>
      <p:sp>
        <p:nvSpPr>
          <p:cNvPr id="13" name="Folded Corner 12"/>
          <p:cNvSpPr/>
          <p:nvPr/>
        </p:nvSpPr>
        <p:spPr bwMode="auto">
          <a:xfrm>
            <a:off x="6458491" y="2040353"/>
            <a:ext cx="1423976" cy="1173739"/>
          </a:xfrm>
          <a:prstGeom prst="foldedCorner">
            <a:avLst>
              <a:gd name="adj" fmla="val 23501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557" indent="-574557" algn="ctr" defTabSz="895165">
              <a:tabLst>
                <a:tab pos="533290" algn="r"/>
              </a:tabLst>
            </a:pPr>
            <a:endParaRPr lang="en-US" sz="1200">
              <a:latin typeface="Arial" pitchFamily="34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676941" y="711197"/>
            <a:ext cx="2345237" cy="660403"/>
          </a:xfrm>
          <a:prstGeom prst="cloudCallout">
            <a:avLst>
              <a:gd name="adj1" fmla="val -6023"/>
              <a:gd name="adj2" fmla="val 84498"/>
            </a:avLst>
          </a:prstGeom>
          <a:ln>
            <a:solidFill>
              <a:schemeClr val="tx1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0" name="Rectangle 46"/>
          <p:cNvSpPr>
            <a:spLocks noChangeArrowheads="1"/>
          </p:cNvSpPr>
          <p:nvPr/>
        </p:nvSpPr>
        <p:spPr bwMode="auto">
          <a:xfrm>
            <a:off x="998080" y="881842"/>
            <a:ext cx="1509267" cy="290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t" anchorCtr="0">
            <a:spAutoFit/>
          </a:bodyPr>
          <a:lstStyle/>
          <a:p>
            <a:pPr defTabSz="822325">
              <a:lnSpc>
                <a:spcPct val="85000"/>
              </a:lnSpc>
            </a:pPr>
            <a:r>
              <a:rPr lang="de-DE" sz="2200">
                <a:latin typeface="Calibri"/>
                <a:cs typeface="Calibri"/>
              </a:rPr>
              <a:t>Intent: Find...</a:t>
            </a:r>
          </a:p>
        </p:txBody>
      </p:sp>
      <p:sp>
        <p:nvSpPr>
          <p:cNvPr id="51" name="Rectangle 46"/>
          <p:cNvSpPr>
            <a:spLocks noChangeArrowheads="1"/>
          </p:cNvSpPr>
          <p:nvPr/>
        </p:nvSpPr>
        <p:spPr bwMode="auto">
          <a:xfrm>
            <a:off x="6914162" y="1679222"/>
            <a:ext cx="429137" cy="290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t" anchorCtr="0">
            <a:spAutoFit/>
          </a:bodyPr>
          <a:lstStyle/>
          <a:p>
            <a:pPr defTabSz="822325">
              <a:lnSpc>
                <a:spcPct val="85000"/>
              </a:lnSpc>
            </a:pPr>
            <a:r>
              <a:rPr lang="de-DE" sz="2200">
                <a:latin typeface="Calibri"/>
                <a:cs typeface="Calibri"/>
              </a:rPr>
              <a:t>SQL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033345" y="4029960"/>
            <a:ext cx="3808657" cy="2292726"/>
            <a:chOff x="5033345" y="4029960"/>
            <a:chExt cx="3808657" cy="142726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36" name="Rounded Rectangle 35"/>
            <p:cNvSpPr/>
            <p:nvPr/>
          </p:nvSpPr>
          <p:spPr>
            <a:xfrm>
              <a:off x="5033345" y="4029960"/>
              <a:ext cx="3808657" cy="1427267"/>
            </a:xfrm>
            <a:prstGeom prst="roundRect">
              <a:avLst>
                <a:gd name="adj" fmla="val 7650"/>
              </a:avLst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364" eaLnBrk="0" hangingPunct="0">
                <a:spcAft>
                  <a:spcPct val="20000"/>
                </a:spcAft>
                <a:tabLst>
                  <a:tab pos="1790331" algn="l"/>
                </a:tabLst>
              </a:pPr>
              <a:endParaRPr lang="en-US" sz="1400" dirty="0">
                <a:sym typeface="Symbol"/>
              </a:endParaRPr>
            </a:p>
          </p:txBody>
        </p:sp>
        <p:sp>
          <p:nvSpPr>
            <p:cNvPr id="62" name="Rectangle 119"/>
            <p:cNvSpPr>
              <a:spLocks noChangeArrowheads="1"/>
            </p:cNvSpPr>
            <p:nvPr/>
          </p:nvSpPr>
          <p:spPr bwMode="auto">
            <a:xfrm>
              <a:off x="5200020" y="4114183"/>
              <a:ext cx="3429049" cy="348068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/>
            <a:p>
              <a:pPr defTabSz="2655340" eaLnBrk="0" hangingPunct="0">
                <a:lnSpc>
                  <a:spcPct val="90000"/>
                </a:lnSpc>
                <a:spcAft>
                  <a:spcPct val="20000"/>
                </a:spcAft>
                <a:tabLst>
                  <a:tab pos="1790331" algn="l"/>
                </a:tabLst>
              </a:pPr>
              <a:r>
                <a:rPr lang="en-US" sz="2000" u="sng">
                  <a:solidFill>
                    <a:schemeClr val="accent2">
                      <a:lumMod val="50000"/>
                    </a:schemeClr>
                  </a:solidFill>
                  <a:latin typeface="Calibri" charset="0"/>
                  <a:cs typeface="Calibri" charset="0"/>
                </a:rPr>
                <a:t>Problem</a:t>
              </a:r>
              <a:r>
                <a:rPr lang="en-US" sz="2000">
                  <a:solidFill>
                    <a:schemeClr val="accent2">
                      <a:lumMod val="50000"/>
                    </a:schemeClr>
                  </a:solidFill>
                  <a:latin typeface="Calibri" charset="0"/>
                  <a:cs typeface="Calibri" charset="0"/>
                </a:rPr>
                <a:t>:</a:t>
              </a:r>
              <a:br>
                <a:rPr lang="en-US" sz="2000">
                  <a:solidFill>
                    <a:schemeClr val="accent2">
                      <a:lumMod val="50000"/>
                    </a:schemeClr>
                  </a:solidFill>
                  <a:latin typeface="Calibri" charset="0"/>
                  <a:cs typeface="Calibri" charset="0"/>
                </a:rPr>
              </a:br>
              <a:r>
                <a:rPr lang="en-US" sz="2000">
                  <a:solidFill>
                    <a:schemeClr val="accent2">
                      <a:lumMod val="50000"/>
                    </a:schemeClr>
                  </a:solidFill>
                  <a:latin typeface="Calibri" charset="0"/>
                  <a:cs typeface="Calibri" charset="0"/>
                </a:rPr>
                <a:t>Query Interpretation is hard too!</a:t>
              </a:r>
            </a:p>
          </p:txBody>
        </p:sp>
        <p:sp>
          <p:nvSpPr>
            <p:cNvPr id="63" name="Rectangle 119"/>
            <p:cNvSpPr>
              <a:spLocks noChangeArrowheads="1"/>
            </p:cNvSpPr>
            <p:nvPr/>
          </p:nvSpPr>
          <p:spPr bwMode="auto">
            <a:xfrm>
              <a:off x="5402707" y="4534026"/>
              <a:ext cx="2944353" cy="344875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/>
            <a:p>
              <a:pPr defTabSz="2655340" eaLnBrk="0" hangingPunct="0">
                <a:spcAft>
                  <a:spcPct val="20000"/>
                </a:spcAft>
                <a:tabLst>
                  <a:tab pos="1790331" algn="l"/>
                </a:tabLst>
              </a:pPr>
              <a:r>
                <a:rPr lang="en-US" sz="1800">
                  <a:latin typeface="Calibri" charset="0"/>
                  <a:cs typeface="Calibri" charset="0"/>
                </a:rPr>
                <a:t>even used for testing purposes, </a:t>
              </a:r>
              <a:br>
                <a:rPr lang="en-US" sz="1800">
                  <a:latin typeface="Calibri" charset="0"/>
                  <a:cs typeface="Calibri" charset="0"/>
                </a:rPr>
              </a:br>
              <a:r>
                <a:rPr lang="en-US" sz="1800">
                  <a:latin typeface="Calibri" charset="0"/>
                  <a:cs typeface="Calibri" charset="0"/>
                </a:rPr>
                <a:t>e.g., on www.gradiance.com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34582" y="4029959"/>
            <a:ext cx="4348377" cy="2292727"/>
            <a:chOff x="318904" y="4029959"/>
            <a:chExt cx="4348377" cy="2292727"/>
          </a:xfrm>
        </p:grpSpPr>
        <p:sp>
          <p:nvSpPr>
            <p:cNvPr id="32" name="Rounded Rectangle 31"/>
            <p:cNvSpPr/>
            <p:nvPr/>
          </p:nvSpPr>
          <p:spPr>
            <a:xfrm>
              <a:off x="318904" y="4029959"/>
              <a:ext cx="4348377" cy="2292727"/>
            </a:xfrm>
            <a:prstGeom prst="roundRect">
              <a:avLst>
                <a:gd name="adj" fmla="val 8221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364" eaLnBrk="0" hangingPunct="0">
                <a:spcAft>
                  <a:spcPct val="20000"/>
                </a:spcAft>
                <a:tabLst>
                  <a:tab pos="1790331" algn="l"/>
                </a:tabLst>
              </a:pPr>
              <a:endParaRPr lang="en-US" sz="1050" dirty="0">
                <a:sym typeface="Symbo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365352" y="4803302"/>
              <a:ext cx="2303885" cy="307766"/>
            </a:xfrm>
            <a:prstGeom prst="rect">
              <a:avLst/>
            </a:prstGeom>
            <a:gradFill rotWithShape="1">
              <a:gsLst>
                <a:gs pos="0">
                  <a:srgbClr val="D2DA7A">
                    <a:tint val="45000"/>
                    <a:satMod val="200000"/>
                  </a:srgbClr>
                </a:gs>
                <a:gs pos="30000">
                  <a:srgbClr val="D2DA7A">
                    <a:tint val="61000"/>
                    <a:satMod val="200000"/>
                  </a:srgbClr>
                </a:gs>
                <a:gs pos="45000">
                  <a:srgbClr val="D2DA7A">
                    <a:tint val="66000"/>
                    <a:satMod val="200000"/>
                  </a:srgbClr>
                </a:gs>
                <a:gs pos="55000">
                  <a:srgbClr val="D2DA7A">
                    <a:tint val="66000"/>
                    <a:satMod val="200000"/>
                  </a:srgbClr>
                </a:gs>
                <a:gs pos="73000">
                  <a:srgbClr val="D2DA7A">
                    <a:tint val="61000"/>
                    <a:satMod val="200000"/>
                  </a:srgbClr>
                </a:gs>
                <a:gs pos="100000">
                  <a:srgbClr val="D2DA7A">
                    <a:tint val="45000"/>
                    <a:satMod val="200000"/>
                  </a:srgbClr>
                </a:gs>
              </a:gsLst>
              <a:lin ang="950000" scaled="1"/>
            </a:gradFill>
            <a:ln w="9525" cap="flat" cmpd="sng" algn="ctr">
              <a:solidFill>
                <a:srgbClr val="D2DA7A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wrap="none" lIns="0" tIns="0" rIns="0" bIns="45710">
              <a:spAutoFit/>
            </a:bodyPr>
            <a:lstStyle/>
            <a:p>
              <a:pPr defTabSz="2656364" eaLnBrk="0" hangingPunct="0">
                <a:spcAft>
                  <a:spcPts val="0"/>
                </a:spcAft>
                <a:tabLst>
                  <a:tab pos="1790331" algn="l"/>
                </a:tabLst>
                <a:defRPr/>
              </a:pPr>
              <a:r>
                <a:rPr lang="en-US" sz="1700" kern="0" dirty="0">
                  <a:solidFill>
                    <a:srgbClr val="0000FF"/>
                  </a:solidFill>
                  <a:latin typeface="Calibri"/>
                  <a:ea typeface="+mn-ea"/>
                  <a:cs typeface="Calibri"/>
                  <a:sym typeface="Symbol"/>
                </a:rPr>
                <a:t> Khoussainova+ [CIDR’09]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507115" y="5820353"/>
              <a:ext cx="1181588" cy="307766"/>
            </a:xfrm>
            <a:prstGeom prst="rect">
              <a:avLst/>
            </a:prstGeom>
            <a:gradFill rotWithShape="1">
              <a:gsLst>
                <a:gs pos="0">
                  <a:srgbClr val="D2DA7A">
                    <a:tint val="45000"/>
                    <a:satMod val="200000"/>
                  </a:srgbClr>
                </a:gs>
                <a:gs pos="30000">
                  <a:srgbClr val="D2DA7A">
                    <a:tint val="61000"/>
                    <a:satMod val="200000"/>
                  </a:srgbClr>
                </a:gs>
                <a:gs pos="45000">
                  <a:srgbClr val="D2DA7A">
                    <a:tint val="66000"/>
                    <a:satMod val="200000"/>
                  </a:srgbClr>
                </a:gs>
                <a:gs pos="55000">
                  <a:srgbClr val="D2DA7A">
                    <a:tint val="66000"/>
                    <a:satMod val="200000"/>
                  </a:srgbClr>
                </a:gs>
                <a:gs pos="73000">
                  <a:srgbClr val="D2DA7A">
                    <a:tint val="61000"/>
                    <a:satMod val="200000"/>
                  </a:srgbClr>
                </a:gs>
                <a:gs pos="100000">
                  <a:srgbClr val="D2DA7A">
                    <a:tint val="45000"/>
                    <a:satMod val="200000"/>
                  </a:srgbClr>
                </a:gs>
              </a:gsLst>
              <a:lin ang="950000" scaled="1"/>
            </a:gradFill>
            <a:ln w="9525" cap="flat" cmpd="sng" algn="ctr">
              <a:solidFill>
                <a:srgbClr val="D2DA7A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wrap="none" lIns="0" tIns="0" rIns="0" bIns="45710">
              <a:spAutoFit/>
            </a:bodyPr>
            <a:lstStyle/>
            <a:p>
              <a:pPr defTabSz="2656364" eaLnBrk="0" hangingPunct="0">
                <a:spcAft>
                  <a:spcPts val="0"/>
                </a:spcAft>
                <a:tabLst>
                  <a:tab pos="1790331" algn="l"/>
                </a:tabLst>
                <a:defRPr/>
              </a:pPr>
              <a:r>
                <a:rPr lang="en-US" sz="1700" kern="0" dirty="0">
                  <a:solidFill>
                    <a:srgbClr val="0000FF"/>
                  </a:solidFill>
                  <a:latin typeface="Calibri"/>
                  <a:ea typeface="+mn-ea"/>
                  <a:cs typeface="Calibri"/>
                  <a:sym typeface="Symbol"/>
                </a:rPr>
                <a:t> Li+ [CIDR’11]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835421" y="5143122"/>
              <a:ext cx="2537860" cy="307766"/>
            </a:xfrm>
            <a:prstGeom prst="rect">
              <a:avLst/>
            </a:prstGeom>
            <a:gradFill rotWithShape="1">
              <a:gsLst>
                <a:gs pos="0">
                  <a:srgbClr val="D2DA7A">
                    <a:tint val="45000"/>
                    <a:satMod val="200000"/>
                  </a:srgbClr>
                </a:gs>
                <a:gs pos="30000">
                  <a:srgbClr val="D2DA7A">
                    <a:tint val="61000"/>
                    <a:satMod val="200000"/>
                  </a:srgbClr>
                </a:gs>
                <a:gs pos="45000">
                  <a:srgbClr val="D2DA7A">
                    <a:tint val="66000"/>
                    <a:satMod val="200000"/>
                  </a:srgbClr>
                </a:gs>
                <a:gs pos="55000">
                  <a:srgbClr val="D2DA7A">
                    <a:tint val="66000"/>
                    <a:satMod val="200000"/>
                  </a:srgbClr>
                </a:gs>
                <a:gs pos="73000">
                  <a:srgbClr val="D2DA7A">
                    <a:tint val="61000"/>
                    <a:satMod val="200000"/>
                  </a:srgbClr>
                </a:gs>
                <a:gs pos="100000">
                  <a:srgbClr val="D2DA7A">
                    <a:tint val="45000"/>
                    <a:satMod val="200000"/>
                  </a:srgbClr>
                </a:gs>
              </a:gsLst>
              <a:lin ang="950000" scaled="1"/>
            </a:gradFill>
            <a:ln w="9525" cap="flat" cmpd="sng" algn="ctr">
              <a:solidFill>
                <a:srgbClr val="D2DA7A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wrap="none" lIns="0" tIns="0" rIns="0" bIns="45710">
              <a:spAutoFit/>
            </a:bodyPr>
            <a:lstStyle/>
            <a:p>
              <a:pPr defTabSz="2656364" eaLnBrk="0" hangingPunct="0">
                <a:spcAft>
                  <a:spcPts val="0"/>
                </a:spcAft>
                <a:tabLst>
                  <a:tab pos="1790331" algn="l"/>
                </a:tabLst>
                <a:defRPr/>
              </a:pPr>
              <a:r>
                <a:rPr lang="en-US" sz="1700" kern="0" dirty="0">
                  <a:solidFill>
                    <a:srgbClr val="0000FF"/>
                  </a:solidFill>
                  <a:latin typeface="Calibri"/>
                  <a:ea typeface="+mn-ea"/>
                  <a:cs typeface="Calibri"/>
                  <a:sym typeface="Symbol"/>
                </a:rPr>
                <a:t> Chatzopoulou+ [SSDBM’09]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671442" y="5481738"/>
              <a:ext cx="2111424" cy="307766"/>
            </a:xfrm>
            <a:prstGeom prst="rect">
              <a:avLst/>
            </a:prstGeom>
            <a:gradFill rotWithShape="1">
              <a:gsLst>
                <a:gs pos="0">
                  <a:srgbClr val="D2DA7A">
                    <a:tint val="45000"/>
                    <a:satMod val="200000"/>
                  </a:srgbClr>
                </a:gs>
                <a:gs pos="30000">
                  <a:srgbClr val="D2DA7A">
                    <a:tint val="61000"/>
                    <a:satMod val="200000"/>
                  </a:srgbClr>
                </a:gs>
                <a:gs pos="45000">
                  <a:srgbClr val="D2DA7A">
                    <a:tint val="66000"/>
                    <a:satMod val="200000"/>
                  </a:srgbClr>
                </a:gs>
                <a:gs pos="55000">
                  <a:srgbClr val="D2DA7A">
                    <a:tint val="66000"/>
                    <a:satMod val="200000"/>
                  </a:srgbClr>
                </a:gs>
                <a:gs pos="73000">
                  <a:srgbClr val="D2DA7A">
                    <a:tint val="61000"/>
                    <a:satMod val="200000"/>
                  </a:srgbClr>
                </a:gs>
                <a:gs pos="100000">
                  <a:srgbClr val="D2DA7A">
                    <a:tint val="45000"/>
                    <a:satMod val="200000"/>
                  </a:srgbClr>
                </a:gs>
              </a:gsLst>
              <a:lin ang="950000" scaled="1"/>
            </a:gradFill>
            <a:ln w="9525" cap="flat" cmpd="sng" algn="ctr">
              <a:solidFill>
                <a:srgbClr val="D2DA7A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  <p:txBody>
            <a:bodyPr wrap="none" lIns="0" tIns="0" rIns="0" bIns="45710">
              <a:spAutoFit/>
            </a:bodyPr>
            <a:lstStyle/>
            <a:p>
              <a:pPr defTabSz="2656364" eaLnBrk="0" hangingPunct="0">
                <a:spcAft>
                  <a:spcPts val="0"/>
                </a:spcAft>
                <a:tabLst>
                  <a:tab pos="1790331" algn="l"/>
                </a:tabLst>
                <a:defRPr/>
              </a:pPr>
              <a:r>
                <a:rPr lang="en-US" sz="1700" kern="0" dirty="0">
                  <a:solidFill>
                    <a:srgbClr val="0000FF"/>
                  </a:solidFill>
                  <a:latin typeface="Calibri"/>
                  <a:ea typeface="+mn-ea"/>
                  <a:cs typeface="Calibri"/>
                  <a:sym typeface="Symbol"/>
                </a:rPr>
                <a:t> Howe+ [MS eSc WS’10]</a:t>
              </a:r>
            </a:p>
          </p:txBody>
        </p:sp>
        <p:sp>
          <p:nvSpPr>
            <p:cNvPr id="61" name="Rectangle 119"/>
            <p:cNvSpPr>
              <a:spLocks noChangeArrowheads="1"/>
            </p:cNvSpPr>
            <p:nvPr/>
          </p:nvSpPr>
          <p:spPr bwMode="auto">
            <a:xfrm>
              <a:off x="483296" y="4165253"/>
              <a:ext cx="4079517" cy="55912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/>
            <a:p>
              <a:pPr defTabSz="2655340" eaLnBrk="0" hangingPunct="0">
                <a:lnSpc>
                  <a:spcPct val="90000"/>
                </a:lnSpc>
                <a:spcAft>
                  <a:spcPct val="20000"/>
                </a:spcAft>
                <a:tabLst>
                  <a:tab pos="1790331" algn="l"/>
                </a:tabLst>
              </a:pPr>
              <a:r>
                <a:rPr lang="en-US" sz="2000">
                  <a:solidFill>
                    <a:schemeClr val="accent3">
                      <a:lumMod val="50000"/>
                    </a:schemeClr>
                  </a:solidFill>
                  <a:latin typeface="Calibri" charset="0"/>
                  <a:cs typeface="Calibri" charset="0"/>
                </a:rPr>
                <a:t>Recent work on </a:t>
              </a:r>
              <a:r>
                <a:rPr lang="en-US" sz="2000" b="1">
                  <a:solidFill>
                    <a:schemeClr val="accent3">
                      <a:lumMod val="50000"/>
                    </a:schemeClr>
                  </a:solidFill>
                  <a:latin typeface="Calibri" charset="0"/>
                  <a:cs typeface="Calibri" charset="0"/>
                </a:rPr>
                <a:t>Query Management</a:t>
              </a:r>
              <a:r>
                <a:rPr lang="en-US" sz="2000">
                  <a:solidFill>
                    <a:schemeClr val="accent3">
                      <a:lumMod val="50000"/>
                    </a:schemeClr>
                  </a:solidFill>
                  <a:latin typeface="Calibri" charset="0"/>
                  <a:cs typeface="Calibri" charset="0"/>
                </a:rPr>
                <a:t>:</a:t>
              </a:r>
              <a:r>
                <a:rPr lang="en-US" sz="2000" b="1">
                  <a:solidFill>
                    <a:schemeClr val="accent3">
                      <a:lumMod val="50000"/>
                    </a:schemeClr>
                  </a:solidFill>
                  <a:latin typeface="Calibri" charset="0"/>
                  <a:cs typeface="Calibri" charset="0"/>
                </a:rPr>
                <a:t/>
              </a:r>
              <a:br>
                <a:rPr lang="en-US" sz="2000" b="1">
                  <a:solidFill>
                    <a:schemeClr val="accent3">
                      <a:lumMod val="50000"/>
                    </a:schemeClr>
                  </a:solidFill>
                  <a:latin typeface="Calibri" charset="0"/>
                  <a:cs typeface="Calibri" charset="0"/>
                </a:rPr>
              </a:br>
              <a:r>
                <a:rPr lang="en-US" sz="2000" u="sng">
                  <a:solidFill>
                    <a:schemeClr val="accent3">
                      <a:lumMod val="50000"/>
                    </a:schemeClr>
                  </a:solidFill>
                  <a:latin typeface="Calibri" charset="0"/>
                  <a:cs typeface="Calibri" charset="0"/>
                </a:rPr>
                <a:t>Idea</a:t>
              </a:r>
              <a:r>
                <a:rPr lang="en-US" sz="2000">
                  <a:solidFill>
                    <a:schemeClr val="accent3">
                      <a:lumMod val="50000"/>
                    </a:schemeClr>
                  </a:solidFill>
                  <a:latin typeface="Calibri" charset="0"/>
                  <a:cs typeface="Calibri" charset="0"/>
                </a:rPr>
                <a:t>: Re-use and adapt existing queries</a:t>
              </a:r>
            </a:p>
          </p:txBody>
        </p:sp>
        <p:sp>
          <p:nvSpPr>
            <p:cNvPr id="65" name="Rectangle 119"/>
            <p:cNvSpPr>
              <a:spLocks noChangeArrowheads="1"/>
            </p:cNvSpPr>
            <p:nvPr/>
          </p:nvSpPr>
          <p:spPr bwMode="auto">
            <a:xfrm>
              <a:off x="679983" y="4794835"/>
              <a:ext cx="581815" cy="27699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/>
            <a:p>
              <a:pPr defTabSz="2655340" eaLnBrk="0" hangingPunct="0">
                <a:spcAft>
                  <a:spcPct val="20000"/>
                </a:spcAft>
                <a:tabLst>
                  <a:tab pos="1790331" algn="l"/>
                </a:tabLst>
              </a:pPr>
              <a:r>
                <a:rPr lang="en-US" sz="1800">
                  <a:latin typeface="Calibri" charset="0"/>
                  <a:cs typeface="Calibri" charset="0"/>
                </a:rPr>
                <a:t>CQMS</a:t>
              </a:r>
            </a:p>
          </p:txBody>
        </p:sp>
        <p:sp>
          <p:nvSpPr>
            <p:cNvPr id="66" name="Rectangle 119"/>
            <p:cNvSpPr>
              <a:spLocks noChangeArrowheads="1"/>
            </p:cNvSpPr>
            <p:nvPr/>
          </p:nvSpPr>
          <p:spPr bwMode="auto">
            <a:xfrm>
              <a:off x="679983" y="5134645"/>
              <a:ext cx="1053398" cy="27699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/>
            <a:p>
              <a:pPr defTabSz="2655340" eaLnBrk="0" hangingPunct="0">
                <a:spcAft>
                  <a:spcPct val="20000"/>
                </a:spcAft>
                <a:tabLst>
                  <a:tab pos="1790331" algn="l"/>
                </a:tabLst>
              </a:pPr>
              <a:r>
                <a:rPr lang="en-US" sz="1800">
                  <a:latin typeface="Calibri" charset="0"/>
                  <a:cs typeface="Calibri" charset="0"/>
                </a:rPr>
                <a:t>SQL QuerIE</a:t>
              </a:r>
            </a:p>
          </p:txBody>
        </p:sp>
        <p:sp>
          <p:nvSpPr>
            <p:cNvPr id="67" name="Rectangle 119"/>
            <p:cNvSpPr>
              <a:spLocks noChangeArrowheads="1"/>
            </p:cNvSpPr>
            <p:nvPr/>
          </p:nvSpPr>
          <p:spPr bwMode="auto">
            <a:xfrm>
              <a:off x="679983" y="5473261"/>
              <a:ext cx="875878" cy="27699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/>
            <a:p>
              <a:pPr defTabSz="2655340" eaLnBrk="0" hangingPunct="0">
                <a:spcAft>
                  <a:spcPct val="20000"/>
                </a:spcAft>
                <a:tabLst>
                  <a:tab pos="1790331" algn="l"/>
                </a:tabLst>
              </a:pPr>
              <a:r>
                <a:rPr lang="en-US" sz="1800">
                  <a:latin typeface="Calibri" charset="0"/>
                  <a:cs typeface="Calibri" charset="0"/>
                </a:rPr>
                <a:t>SQLshare</a:t>
              </a:r>
            </a:p>
          </p:txBody>
        </p:sp>
        <p:sp>
          <p:nvSpPr>
            <p:cNvPr id="68" name="Rectangle 119"/>
            <p:cNvSpPr>
              <a:spLocks noChangeArrowheads="1"/>
            </p:cNvSpPr>
            <p:nvPr/>
          </p:nvSpPr>
          <p:spPr bwMode="auto">
            <a:xfrm>
              <a:off x="679983" y="5811886"/>
              <a:ext cx="698133" cy="27699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/>
            <a:p>
              <a:pPr defTabSz="2655340" eaLnBrk="0" hangingPunct="0">
                <a:spcAft>
                  <a:spcPct val="20000"/>
                </a:spcAft>
                <a:tabLst>
                  <a:tab pos="1790331" algn="l"/>
                </a:tabLst>
              </a:pPr>
              <a:r>
                <a:rPr lang="en-US" sz="1800">
                  <a:latin typeface="Calibri" charset="0"/>
                  <a:cs typeface="Calibri" charset="0"/>
                </a:rPr>
                <a:t>DBease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092229" y="993865"/>
            <a:ext cx="639541" cy="188513"/>
            <a:chOff x="8092229" y="993865"/>
            <a:chExt cx="639541" cy="188513"/>
          </a:xfrm>
        </p:grpSpPr>
        <p:sp>
          <p:nvSpPr>
            <p:cNvPr id="74" name="Rectangle 73"/>
            <p:cNvSpPr/>
            <p:nvPr/>
          </p:nvSpPr>
          <p:spPr>
            <a:xfrm>
              <a:off x="8092229" y="1009201"/>
              <a:ext cx="196333" cy="157841"/>
            </a:xfrm>
            <a:prstGeom prst="rect">
              <a:avLst/>
            </a:prstGeom>
            <a:solidFill>
              <a:srgbClr val="E6B9B8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364" eaLnBrk="0" hangingPunct="0">
                <a:spcAft>
                  <a:spcPct val="20000"/>
                </a:spcAft>
                <a:tabLst>
                  <a:tab pos="1790331" algn="l"/>
                </a:tabLst>
              </a:pPr>
              <a:endParaRPr lang="en-US" sz="1400"/>
            </a:p>
          </p:txBody>
        </p:sp>
        <p:sp>
          <p:nvSpPr>
            <p:cNvPr id="75" name="Rectangle 3"/>
            <p:cNvSpPr>
              <a:spLocks noChangeArrowheads="1"/>
            </p:cNvSpPr>
            <p:nvPr/>
          </p:nvSpPr>
          <p:spPr bwMode="auto">
            <a:xfrm>
              <a:off x="8357392" y="993865"/>
              <a:ext cx="374378" cy="188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 anchorCtr="0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85000"/>
                </a:lnSpc>
                <a:tabLst>
                  <a:tab pos="630108" algn="l"/>
                </a:tabLst>
              </a:pPr>
              <a:r>
                <a:rPr lang="en-US" sz="1400">
                  <a:latin typeface="Calibri"/>
                  <a:cs typeface="Calibri"/>
                </a:rPr>
                <a:t>hard</a:t>
              </a:r>
            </a:p>
          </p:txBody>
        </p:sp>
      </p:grpSp>
      <p:sp>
        <p:nvSpPr>
          <p:cNvPr id="78" name="Right Arrow 77"/>
          <p:cNvSpPr/>
          <p:nvPr/>
        </p:nvSpPr>
        <p:spPr bwMode="auto">
          <a:xfrm>
            <a:off x="3064516" y="2611910"/>
            <a:ext cx="3135134" cy="604518"/>
          </a:xfrm>
          <a:prstGeom prst="rightArrow">
            <a:avLst>
              <a:gd name="adj1" fmla="val 69579"/>
              <a:gd name="adj2" fmla="val 6496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364" eaLnBrk="0" hangingPunct="0">
              <a:spcAft>
                <a:spcPct val="20000"/>
              </a:spcAft>
              <a:tabLst>
                <a:tab pos="1790331" algn="l"/>
              </a:tabLst>
            </a:pPr>
            <a:endParaRPr lang="en-US" sz="1400"/>
          </a:p>
        </p:txBody>
      </p:sp>
      <p:sp>
        <p:nvSpPr>
          <p:cNvPr id="79" name="Right Arrow 78"/>
          <p:cNvSpPr/>
          <p:nvPr/>
        </p:nvSpPr>
        <p:spPr bwMode="auto">
          <a:xfrm flipH="1">
            <a:off x="2865545" y="1793656"/>
            <a:ext cx="3334103" cy="604518"/>
          </a:xfrm>
          <a:prstGeom prst="rightArrow">
            <a:avLst>
              <a:gd name="adj1" fmla="val 69579"/>
              <a:gd name="adj2" fmla="val 6496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364" eaLnBrk="0" hangingPunct="0">
              <a:spcAft>
                <a:spcPct val="20000"/>
              </a:spcAft>
              <a:tabLst>
                <a:tab pos="1790331" algn="l"/>
              </a:tabLst>
            </a:pPr>
            <a:endParaRPr lang="en-US" sz="1400"/>
          </a:p>
        </p:txBody>
      </p:sp>
      <p:sp>
        <p:nvSpPr>
          <p:cNvPr id="80" name="TextBox 79"/>
          <p:cNvSpPr txBox="1"/>
          <p:nvPr/>
        </p:nvSpPr>
        <p:spPr>
          <a:xfrm>
            <a:off x="4780839" y="939841"/>
            <a:ext cx="2196187" cy="646331"/>
          </a:xfrm>
          <a:prstGeom prst="rect">
            <a:avLst/>
          </a:prstGeom>
          <a:noFill/>
          <a:ln w="19050" cmpd="sng">
            <a:noFill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i="1" dirty="0">
                <a:solidFill>
                  <a:schemeClr val="tx1"/>
                </a:solidFill>
              </a:rPr>
              <a:t>essential for Query Browse and Re-use</a:t>
            </a:r>
          </a:p>
        </p:txBody>
      </p:sp>
      <p:cxnSp>
        <p:nvCxnSpPr>
          <p:cNvPr id="81" name="Straight Arrow Connector 80"/>
          <p:cNvCxnSpPr/>
          <p:nvPr/>
        </p:nvCxnSpPr>
        <p:spPr>
          <a:xfrm flipH="1">
            <a:off x="4366710" y="1498674"/>
            <a:ext cx="501623" cy="469668"/>
          </a:xfrm>
          <a:prstGeom prst="straightConnector1">
            <a:avLst/>
          </a:prstGeom>
          <a:ln>
            <a:solidFill>
              <a:schemeClr val="tx1"/>
            </a:solidFill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1813" y="586581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64895"/>
      </p:ext>
    </p:extLst>
  </p:cSld>
  <p:clrMapOvr>
    <a:masterClrMapping/>
  </p:clrMapOvr>
  <p:transition advTm="954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9" grpId="0" animBg="1"/>
      <p:bldP spid="42" grpId="0" animBg="1"/>
      <p:bldP spid="43" grpId="0"/>
      <p:bldP spid="79" grpId="0" animBg="1"/>
      <p:bldP spid="8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Wide Open Questions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6EE03E-2D5A-2B49-91BA-492D4019B60A}" type="slidenum">
              <a:rPr lang="de-DE"/>
              <a:pPr>
                <a:defRPr/>
              </a:pPr>
              <a:t>20</a:t>
            </a:fld>
            <a:endParaRPr lang="de-DE"/>
          </a:p>
        </p:txBody>
      </p:sp>
      <p:sp>
        <p:nvSpPr>
          <p:cNvPr id="55" name="Rectangle 193"/>
          <p:cNvSpPr>
            <a:spLocks noChangeArrowheads="1"/>
          </p:cNvSpPr>
          <p:nvPr/>
        </p:nvSpPr>
        <p:spPr bwMode="auto">
          <a:xfrm>
            <a:off x="177802" y="1206921"/>
            <a:ext cx="86801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2655340" eaLnBrk="0" hangingPunct="0">
              <a:spcAft>
                <a:spcPct val="20000"/>
              </a:spcAft>
              <a:tabLst>
                <a:tab pos="1790331" algn="l"/>
              </a:tabLst>
            </a:pPr>
            <a:r>
              <a:rPr lang="en-US" sz="2400" i="1">
                <a:latin typeface="Calibri" charset="0"/>
                <a:cs typeface="Calibri" charset="0"/>
              </a:rPr>
              <a:t>2. What is the appropriate level of abstraction? (intent vs. debugging)</a:t>
            </a:r>
          </a:p>
        </p:txBody>
      </p:sp>
      <p:sp>
        <p:nvSpPr>
          <p:cNvPr id="56" name="Rectangle 193"/>
          <p:cNvSpPr>
            <a:spLocks noChangeArrowheads="1"/>
          </p:cNvSpPr>
          <p:nvPr/>
        </p:nvSpPr>
        <p:spPr bwMode="auto">
          <a:xfrm>
            <a:off x="177802" y="1716614"/>
            <a:ext cx="66324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2655340" eaLnBrk="0" hangingPunct="0">
              <a:spcAft>
                <a:spcPct val="20000"/>
              </a:spcAft>
              <a:tabLst>
                <a:tab pos="1790331" algn="l"/>
              </a:tabLst>
            </a:pPr>
            <a:r>
              <a:rPr lang="en-US" sz="2400" i="1">
                <a:latin typeface="Calibri" charset="0"/>
                <a:cs typeface="Calibri" charset="0"/>
              </a:rPr>
              <a:t>3. What are the appropriate basic visual metaphors?</a:t>
            </a:r>
          </a:p>
        </p:txBody>
      </p:sp>
      <p:sp>
        <p:nvSpPr>
          <p:cNvPr id="57" name="Rectangle 193"/>
          <p:cNvSpPr>
            <a:spLocks noChangeArrowheads="1"/>
          </p:cNvSpPr>
          <p:nvPr/>
        </p:nvSpPr>
        <p:spPr bwMode="auto">
          <a:xfrm>
            <a:off x="177802" y="2226307"/>
            <a:ext cx="75482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2655340" eaLnBrk="0" hangingPunct="0">
              <a:spcAft>
                <a:spcPct val="20000"/>
              </a:spcAft>
              <a:tabLst>
                <a:tab pos="1790331" algn="l"/>
              </a:tabLst>
            </a:pPr>
            <a:r>
              <a:rPr lang="en-US" sz="2400" i="1">
                <a:latin typeface="Calibri" charset="0"/>
                <a:cs typeface="Calibri" charset="0"/>
              </a:rPr>
              <a:t>4. Can we visualize at different granularities? ("zooming in")</a:t>
            </a:r>
          </a:p>
        </p:txBody>
      </p:sp>
      <p:sp>
        <p:nvSpPr>
          <p:cNvPr id="58" name="Rectangle 193"/>
          <p:cNvSpPr>
            <a:spLocks noChangeArrowheads="1"/>
          </p:cNvSpPr>
          <p:nvPr/>
        </p:nvSpPr>
        <p:spPr bwMode="auto">
          <a:xfrm>
            <a:off x="177802" y="2736000"/>
            <a:ext cx="52974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2655340" eaLnBrk="0" hangingPunct="0">
              <a:spcAft>
                <a:spcPct val="20000"/>
              </a:spcAft>
              <a:tabLst>
                <a:tab pos="1790331" algn="l"/>
              </a:tabLst>
            </a:pPr>
            <a:r>
              <a:rPr lang="en-US" sz="2400" i="1">
                <a:latin typeface="Calibri" charset="0"/>
                <a:cs typeface="Calibri" charset="0"/>
              </a:rPr>
              <a:t>5. How can we visualize query fragments?</a:t>
            </a:r>
          </a:p>
        </p:txBody>
      </p:sp>
      <p:sp>
        <p:nvSpPr>
          <p:cNvPr id="59" name="Rectangle 193"/>
          <p:cNvSpPr>
            <a:spLocks noChangeArrowheads="1"/>
          </p:cNvSpPr>
          <p:nvPr/>
        </p:nvSpPr>
        <p:spPr bwMode="auto">
          <a:xfrm>
            <a:off x="177802" y="3245693"/>
            <a:ext cx="78135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lvl="0" defTabSz="2655340" eaLnBrk="0" hangingPunct="0">
              <a:spcAft>
                <a:spcPct val="20000"/>
              </a:spcAft>
              <a:tabLst>
                <a:tab pos="1790331" algn="l"/>
              </a:tabLst>
            </a:pPr>
            <a:r>
              <a:rPr lang="en-US" sz="2400" i="1">
                <a:latin typeface="Calibri" charset="0"/>
                <a:cs typeface="Calibri" charset="0"/>
              </a:rPr>
              <a:t>6. How to adapt visualizations to audiences? ("one size fit all")</a:t>
            </a:r>
          </a:p>
        </p:txBody>
      </p:sp>
      <p:sp>
        <p:nvSpPr>
          <p:cNvPr id="61" name="Rectangle 193"/>
          <p:cNvSpPr>
            <a:spLocks noChangeArrowheads="1"/>
          </p:cNvSpPr>
          <p:nvPr/>
        </p:nvSpPr>
        <p:spPr bwMode="auto">
          <a:xfrm>
            <a:off x="177802" y="3755388"/>
            <a:ext cx="58581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2655340" eaLnBrk="0" hangingPunct="0">
              <a:spcAft>
                <a:spcPct val="20000"/>
              </a:spcAft>
              <a:tabLst>
                <a:tab pos="1790331" algn="l"/>
              </a:tabLst>
            </a:pPr>
            <a:r>
              <a:rPr lang="en-US" sz="2400" i="1">
                <a:latin typeface="Calibri" charset="0"/>
                <a:cs typeface="Calibri" charset="0"/>
              </a:rPr>
              <a:t>7. How to optimally place the visual elements?</a:t>
            </a:r>
          </a:p>
        </p:txBody>
      </p:sp>
      <p:sp>
        <p:nvSpPr>
          <p:cNvPr id="63" name="Rectangle 193"/>
          <p:cNvSpPr>
            <a:spLocks noChangeArrowheads="1"/>
          </p:cNvSpPr>
          <p:nvPr/>
        </p:nvSpPr>
        <p:spPr bwMode="auto">
          <a:xfrm>
            <a:off x="177802" y="697228"/>
            <a:ext cx="84938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2655340" eaLnBrk="0" hangingPunct="0">
              <a:spcAft>
                <a:spcPct val="20000"/>
              </a:spcAft>
              <a:tabLst>
                <a:tab pos="1790331" algn="l"/>
              </a:tabLst>
            </a:pPr>
            <a:r>
              <a:rPr lang="en-US" sz="2400" i="1">
                <a:latin typeface="Calibri" charset="0"/>
                <a:cs typeface="Calibri" charset="0"/>
              </a:rPr>
              <a:t>1. How to visualize outer joins, sorting, arithmetic expressions, etc.?</a:t>
            </a:r>
          </a:p>
        </p:txBody>
      </p:sp>
      <p:sp>
        <p:nvSpPr>
          <p:cNvPr id="64" name="Rectangle 193"/>
          <p:cNvSpPr>
            <a:spLocks noChangeArrowheads="1"/>
          </p:cNvSpPr>
          <p:nvPr/>
        </p:nvSpPr>
        <p:spPr bwMode="auto">
          <a:xfrm>
            <a:off x="177802" y="4276776"/>
            <a:ext cx="771521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2655340" eaLnBrk="0" hangingPunct="0">
              <a:spcAft>
                <a:spcPct val="20000"/>
              </a:spcAft>
              <a:tabLst>
                <a:tab pos="1790331" algn="l"/>
              </a:tabLst>
            </a:pPr>
            <a:r>
              <a:rPr lang="en-US" sz="2400" i="1">
                <a:latin typeface="Calibri" charset="0"/>
                <a:cs typeface="Calibri" charset="0"/>
              </a:rPr>
              <a:t>8. How to standardize evaluation of alternative approaches? </a:t>
            </a:r>
            <a:br>
              <a:rPr lang="en-US" sz="2400" i="1">
                <a:latin typeface="Calibri" charset="0"/>
                <a:cs typeface="Calibri" charset="0"/>
              </a:rPr>
            </a:br>
            <a:r>
              <a:rPr lang="en-US" sz="2400" i="1">
                <a:latin typeface="Calibri" charset="0"/>
                <a:cs typeface="Calibri" charset="0"/>
              </a:rPr>
              <a:t>    ("TPC-H for speed of Query Interpretation" via user studies)</a:t>
            </a:r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1813" y="58658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75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583"/>
    </mc:Choice>
    <mc:Fallback xmlns="">
      <p:transition xmlns:p14="http://schemas.microsoft.com/office/powerpoint/2010/main" spd="slow" advTm="62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Vision in a Nutshell</a:t>
            </a:r>
          </a:p>
        </p:txBody>
      </p:sp>
      <p:sp>
        <p:nvSpPr>
          <p:cNvPr id="819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B1C8F-0AF1-4C92-9122-92D7D682116F}" type="slidenum">
              <a:rPr lang="de-DE" smtClean="0"/>
              <a:pPr/>
              <a:t>21</a:t>
            </a:fld>
            <a:endParaRPr lang="de-DE" smtClean="0"/>
          </a:p>
        </p:txBody>
      </p:sp>
      <p:sp>
        <p:nvSpPr>
          <p:cNvPr id="74" name="Curved Right Arrow 73"/>
          <p:cNvSpPr/>
          <p:nvPr/>
        </p:nvSpPr>
        <p:spPr bwMode="auto">
          <a:xfrm>
            <a:off x="634541" y="3135922"/>
            <a:ext cx="771987" cy="1709162"/>
          </a:xfrm>
          <a:prstGeom prst="curvedRightArrow">
            <a:avLst>
              <a:gd name="adj1" fmla="val 44938"/>
              <a:gd name="adj2" fmla="val 66083"/>
              <a:gd name="adj3" fmla="val 35345"/>
            </a:avLst>
          </a:prstGeom>
          <a:solidFill>
            <a:schemeClr val="bg1">
              <a:lumMod val="65000"/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557" indent="-574557" algn="ctr" defTabSz="895165">
              <a:tabLst>
                <a:tab pos="533290" algn="r"/>
              </a:tabLst>
            </a:pPr>
            <a:endParaRPr lang="en-US" sz="1200">
              <a:latin typeface="Arial" pitchFamily="34" charset="0"/>
            </a:endParaRPr>
          </a:p>
        </p:txBody>
      </p:sp>
      <p:sp>
        <p:nvSpPr>
          <p:cNvPr id="230" name="Arc 86"/>
          <p:cNvSpPr>
            <a:spLocks/>
          </p:cNvSpPr>
          <p:nvPr/>
        </p:nvSpPr>
        <p:spPr bwMode="auto">
          <a:xfrm rot="5400000" flipV="1">
            <a:off x="1468340" y="3131014"/>
            <a:ext cx="1119475" cy="1086692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36611 w 43050"/>
              <a:gd name="T1" fmla="*/ 37132 h 43200"/>
              <a:gd name="T2" fmla="*/ 43050 w 43050"/>
              <a:gd name="T3" fmla="*/ 19061 h 43200"/>
              <a:gd name="T4" fmla="*/ 21600 w 4305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050" h="43200" fill="none" extrusionOk="0">
                <a:moveTo>
                  <a:pt x="36610" y="37131"/>
                </a:moveTo>
                <a:cubicBezTo>
                  <a:pt x="32583" y="41024"/>
                  <a:pt x="27201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2547" y="-1"/>
                  <a:pt x="41763" y="8189"/>
                  <a:pt x="43050" y="19060"/>
                </a:cubicBezTo>
              </a:path>
              <a:path w="43050" h="43200" stroke="0" extrusionOk="0">
                <a:moveTo>
                  <a:pt x="36610" y="37131"/>
                </a:moveTo>
                <a:cubicBezTo>
                  <a:pt x="32583" y="41024"/>
                  <a:pt x="27201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2547" y="-1"/>
                  <a:pt x="41763" y="8189"/>
                  <a:pt x="43050" y="19060"/>
                </a:cubicBezTo>
                <a:lnTo>
                  <a:pt x="21600" y="2160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glow rad="50800">
              <a:schemeClr val="bg1"/>
            </a:glow>
          </a:effectLst>
        </p:spPr>
        <p:txBody>
          <a:bodyPr wrap="none" lIns="0" tIns="0" rIns="0" bIns="0" anchor="ctr"/>
          <a:lstStyle/>
          <a:p>
            <a:pPr algn="l"/>
            <a:endParaRPr lang="en-US" sz="1400"/>
          </a:p>
        </p:txBody>
      </p:sp>
      <p:sp>
        <p:nvSpPr>
          <p:cNvPr id="69" name="Rounded Rectangle 68"/>
          <p:cNvSpPr>
            <a:spLocks/>
          </p:cNvSpPr>
          <p:nvPr/>
        </p:nvSpPr>
        <p:spPr bwMode="auto">
          <a:xfrm>
            <a:off x="6083850" y="3119976"/>
            <a:ext cx="1173074" cy="719005"/>
          </a:xfrm>
          <a:prstGeom prst="roundRect">
            <a:avLst/>
          </a:prstGeom>
          <a:solidFill>
            <a:srgbClr val="FFFFFF">
              <a:alpha val="20000"/>
            </a:srgb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557" indent="-574557" algn="ctr" defTabSz="895165">
              <a:tabLst>
                <a:tab pos="533290" algn="r"/>
              </a:tabLst>
            </a:pPr>
            <a:endParaRPr lang="en-US" sz="1200">
              <a:latin typeface="Arial" pitchFamily="34" charset="0"/>
            </a:endParaRPr>
          </a:p>
        </p:txBody>
      </p:sp>
      <p:sp>
        <p:nvSpPr>
          <p:cNvPr id="223" name="Oval 72"/>
          <p:cNvSpPr>
            <a:spLocks noChangeArrowheads="1"/>
          </p:cNvSpPr>
          <p:nvPr/>
        </p:nvSpPr>
        <p:spPr bwMode="auto">
          <a:xfrm>
            <a:off x="2160835" y="3497817"/>
            <a:ext cx="301099" cy="30108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l"/>
            <a:endParaRPr lang="en-US" sz="1400"/>
          </a:p>
        </p:txBody>
      </p:sp>
      <p:sp>
        <p:nvSpPr>
          <p:cNvPr id="224" name="Oval 73"/>
          <p:cNvSpPr>
            <a:spLocks noChangeArrowheads="1"/>
          </p:cNvSpPr>
          <p:nvPr/>
        </p:nvSpPr>
        <p:spPr bwMode="auto">
          <a:xfrm>
            <a:off x="2246762" y="3545322"/>
            <a:ext cx="216243" cy="22444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l"/>
            <a:endParaRPr lang="en-US" sz="1400"/>
          </a:p>
        </p:txBody>
      </p:sp>
      <p:sp>
        <p:nvSpPr>
          <p:cNvPr id="227" name="Freeform 83"/>
          <p:cNvSpPr>
            <a:spLocks/>
          </p:cNvSpPr>
          <p:nvPr/>
        </p:nvSpPr>
        <p:spPr bwMode="auto">
          <a:xfrm flipH="1">
            <a:off x="1950068" y="3848160"/>
            <a:ext cx="246354" cy="142330"/>
          </a:xfrm>
          <a:custGeom>
            <a:avLst/>
            <a:gdLst/>
            <a:ahLst/>
            <a:cxnLst>
              <a:cxn ang="0">
                <a:pos x="0" y="52"/>
              </a:cxn>
              <a:cxn ang="0">
                <a:pos x="32" y="34"/>
              </a:cxn>
              <a:cxn ang="0">
                <a:pos x="90" y="0"/>
              </a:cxn>
            </a:cxnLst>
            <a:rect l="0" t="0" r="r" b="b"/>
            <a:pathLst>
              <a:path w="90" h="52">
                <a:moveTo>
                  <a:pt x="0" y="52"/>
                </a:moveTo>
                <a:lnTo>
                  <a:pt x="32" y="34"/>
                </a:lnTo>
                <a:lnTo>
                  <a:pt x="90" y="0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lIns="0" tIns="0" rIns="0" bIns="0"/>
          <a:lstStyle/>
          <a:p>
            <a:pPr algn="l"/>
            <a:endParaRPr lang="en-US" sz="1400"/>
          </a:p>
        </p:txBody>
      </p:sp>
      <p:sp>
        <p:nvSpPr>
          <p:cNvPr id="228" name="Freeform 84"/>
          <p:cNvSpPr>
            <a:spLocks/>
          </p:cNvSpPr>
          <p:nvPr/>
        </p:nvSpPr>
        <p:spPr bwMode="auto">
          <a:xfrm flipH="1">
            <a:off x="1919957" y="3889220"/>
            <a:ext cx="251826" cy="153277"/>
          </a:xfrm>
          <a:custGeom>
            <a:avLst/>
            <a:gdLst/>
            <a:ahLst/>
            <a:cxnLst>
              <a:cxn ang="0">
                <a:pos x="0" y="56"/>
              </a:cxn>
              <a:cxn ang="0">
                <a:pos x="42" y="35"/>
              </a:cxn>
              <a:cxn ang="0">
                <a:pos x="92" y="0"/>
              </a:cxn>
            </a:cxnLst>
            <a:rect l="0" t="0" r="r" b="b"/>
            <a:pathLst>
              <a:path w="92" h="56">
                <a:moveTo>
                  <a:pt x="0" y="56"/>
                </a:moveTo>
                <a:lnTo>
                  <a:pt x="42" y="35"/>
                </a:lnTo>
                <a:lnTo>
                  <a:pt x="92" y="0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lIns="0" tIns="0" rIns="0" bIns="0"/>
          <a:lstStyle/>
          <a:p>
            <a:pPr algn="l"/>
            <a:endParaRPr lang="en-US" sz="1400"/>
          </a:p>
        </p:txBody>
      </p:sp>
      <p:sp>
        <p:nvSpPr>
          <p:cNvPr id="229" name="Freeform 85"/>
          <p:cNvSpPr>
            <a:spLocks/>
          </p:cNvSpPr>
          <p:nvPr/>
        </p:nvSpPr>
        <p:spPr bwMode="auto">
          <a:xfrm flipH="1">
            <a:off x="1941855" y="3954910"/>
            <a:ext cx="205296" cy="156014"/>
          </a:xfrm>
          <a:custGeom>
            <a:avLst/>
            <a:gdLst/>
            <a:ahLst/>
            <a:cxnLst>
              <a:cxn ang="0">
                <a:pos x="0" y="57"/>
              </a:cxn>
              <a:cxn ang="0">
                <a:pos x="36" y="33"/>
              </a:cxn>
              <a:cxn ang="0">
                <a:pos x="75" y="0"/>
              </a:cxn>
            </a:cxnLst>
            <a:rect l="0" t="0" r="r" b="b"/>
            <a:pathLst>
              <a:path w="75" h="57">
                <a:moveTo>
                  <a:pt x="0" y="57"/>
                </a:moveTo>
                <a:lnTo>
                  <a:pt x="36" y="33"/>
                </a:lnTo>
                <a:lnTo>
                  <a:pt x="75" y="0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lIns="0" tIns="0" rIns="0" bIns="0"/>
          <a:lstStyle/>
          <a:p>
            <a:pPr algn="l"/>
            <a:endParaRPr lang="en-US" sz="1400"/>
          </a:p>
        </p:txBody>
      </p:sp>
      <p:sp>
        <p:nvSpPr>
          <p:cNvPr id="231" name="Arc 87"/>
          <p:cNvSpPr>
            <a:spLocks/>
          </p:cNvSpPr>
          <p:nvPr/>
        </p:nvSpPr>
        <p:spPr bwMode="auto">
          <a:xfrm rot="11843893" flipV="1">
            <a:off x="2502992" y="3891959"/>
            <a:ext cx="273727" cy="128646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27923 w 27923"/>
              <a:gd name="T1" fmla="*/ 42254 h 43200"/>
              <a:gd name="T2" fmla="*/ 25215 w 27923"/>
              <a:gd name="T3" fmla="*/ 305 h 43200"/>
              <a:gd name="T4" fmla="*/ 21600 w 27923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7923" h="43200" fill="none" extrusionOk="0">
                <a:moveTo>
                  <a:pt x="27922" y="42253"/>
                </a:moveTo>
                <a:cubicBezTo>
                  <a:pt x="25873" y="42881"/>
                  <a:pt x="23742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2811" y="-1"/>
                  <a:pt x="24020" y="101"/>
                  <a:pt x="25215" y="304"/>
                </a:cubicBezTo>
              </a:path>
              <a:path w="27923" h="43200" stroke="0" extrusionOk="0">
                <a:moveTo>
                  <a:pt x="27922" y="42253"/>
                </a:moveTo>
                <a:cubicBezTo>
                  <a:pt x="25873" y="42881"/>
                  <a:pt x="23742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2811" y="-1"/>
                  <a:pt x="24020" y="101"/>
                  <a:pt x="25215" y="304"/>
                </a:cubicBezTo>
                <a:lnTo>
                  <a:pt x="2160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l"/>
            <a:endParaRPr lang="en-US" sz="1400"/>
          </a:p>
        </p:txBody>
      </p:sp>
      <p:grpSp>
        <p:nvGrpSpPr>
          <p:cNvPr id="11" name="Group 10"/>
          <p:cNvGrpSpPr/>
          <p:nvPr/>
        </p:nvGrpSpPr>
        <p:grpSpPr>
          <a:xfrm>
            <a:off x="2072590" y="4486020"/>
            <a:ext cx="1048376" cy="215079"/>
            <a:chOff x="1612478" y="5371908"/>
            <a:chExt cx="889911" cy="182569"/>
          </a:xfrm>
        </p:grpSpPr>
        <p:sp>
          <p:nvSpPr>
            <p:cNvPr id="30" name="Freeform 23"/>
            <p:cNvSpPr>
              <a:spLocks/>
            </p:cNvSpPr>
            <p:nvPr/>
          </p:nvSpPr>
          <p:spPr bwMode="auto">
            <a:xfrm>
              <a:off x="1612478" y="5371908"/>
              <a:ext cx="889911" cy="156391"/>
            </a:xfrm>
            <a:custGeom>
              <a:avLst/>
              <a:gdLst>
                <a:gd name="connsiteX0" fmla="*/ 0 w 10904"/>
                <a:gd name="connsiteY0" fmla="*/ 13007 h 13007"/>
                <a:gd name="connsiteX1" fmla="*/ 4777 w 10904"/>
                <a:gd name="connsiteY1" fmla="*/ 0 h 13007"/>
                <a:gd name="connsiteX2" fmla="*/ 7993 w 10904"/>
                <a:gd name="connsiteY2" fmla="*/ 1852 h 13007"/>
                <a:gd name="connsiteX3" fmla="*/ 10904 w 10904"/>
                <a:gd name="connsiteY3" fmla="*/ 7778 h 13007"/>
                <a:gd name="connsiteX4" fmla="*/ 10119 w 10904"/>
                <a:gd name="connsiteY4" fmla="*/ 9815 h 13007"/>
                <a:gd name="connsiteX5" fmla="*/ 8448 w 10904"/>
                <a:gd name="connsiteY5" fmla="*/ 7222 h 13007"/>
                <a:gd name="connsiteX0" fmla="*/ 0 w 11521"/>
                <a:gd name="connsiteY0" fmla="*/ 14811 h 14811"/>
                <a:gd name="connsiteX1" fmla="*/ 5394 w 11521"/>
                <a:gd name="connsiteY1" fmla="*/ 0 h 14811"/>
                <a:gd name="connsiteX2" fmla="*/ 8610 w 11521"/>
                <a:gd name="connsiteY2" fmla="*/ 1852 h 14811"/>
                <a:gd name="connsiteX3" fmla="*/ 11521 w 11521"/>
                <a:gd name="connsiteY3" fmla="*/ 7778 h 14811"/>
                <a:gd name="connsiteX4" fmla="*/ 10736 w 11521"/>
                <a:gd name="connsiteY4" fmla="*/ 9815 h 14811"/>
                <a:gd name="connsiteX5" fmla="*/ 9065 w 11521"/>
                <a:gd name="connsiteY5" fmla="*/ 7222 h 14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21" h="14811">
                  <a:moveTo>
                    <a:pt x="0" y="14811"/>
                  </a:moveTo>
                  <a:lnTo>
                    <a:pt x="5394" y="0"/>
                  </a:lnTo>
                  <a:lnTo>
                    <a:pt x="8610" y="1852"/>
                  </a:lnTo>
                  <a:lnTo>
                    <a:pt x="11521" y="7778"/>
                  </a:lnTo>
                  <a:lnTo>
                    <a:pt x="10736" y="9815"/>
                  </a:lnTo>
                  <a:lnTo>
                    <a:pt x="9065" y="7222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lIns="0" tIns="0" rIns="0" bIns="0"/>
            <a:lstStyle/>
            <a:p>
              <a:pPr algn="l"/>
              <a:endParaRPr lang="en-US" sz="1400"/>
            </a:p>
          </p:txBody>
        </p:sp>
        <p:sp>
          <p:nvSpPr>
            <p:cNvPr id="33" name="Freeform 26"/>
            <p:cNvSpPr>
              <a:spLocks/>
            </p:cNvSpPr>
            <p:nvPr/>
          </p:nvSpPr>
          <p:spPr bwMode="auto">
            <a:xfrm>
              <a:off x="1672346" y="5477497"/>
              <a:ext cx="564096" cy="76980"/>
            </a:xfrm>
            <a:custGeom>
              <a:avLst/>
              <a:gdLst>
                <a:gd name="connsiteX0" fmla="*/ 0 w 11136"/>
                <a:gd name="connsiteY0" fmla="*/ 12320 h 12320"/>
                <a:gd name="connsiteX1" fmla="*/ 6198 w 11136"/>
                <a:gd name="connsiteY1" fmla="*/ 0 h 12320"/>
                <a:gd name="connsiteX2" fmla="*/ 11136 w 11136"/>
                <a:gd name="connsiteY2" fmla="*/ 2857 h 12320"/>
                <a:gd name="connsiteX0" fmla="*/ 0 w 11871"/>
                <a:gd name="connsiteY0" fmla="*/ 14060 h 14060"/>
                <a:gd name="connsiteX1" fmla="*/ 6933 w 11871"/>
                <a:gd name="connsiteY1" fmla="*/ 0 h 14060"/>
                <a:gd name="connsiteX2" fmla="*/ 11871 w 11871"/>
                <a:gd name="connsiteY2" fmla="*/ 2857 h 14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871" h="14060">
                  <a:moveTo>
                    <a:pt x="0" y="14060"/>
                  </a:moveTo>
                  <a:lnTo>
                    <a:pt x="6933" y="0"/>
                  </a:lnTo>
                  <a:lnTo>
                    <a:pt x="11871" y="2857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lIns="0" tIns="0" rIns="0" bIns="0"/>
            <a:lstStyle/>
            <a:p>
              <a:pPr algn="l"/>
              <a:endParaRPr lang="en-US" sz="1400"/>
            </a:p>
          </p:txBody>
        </p:sp>
        <p:sp>
          <p:nvSpPr>
            <p:cNvPr id="34" name="Freeform 27"/>
            <p:cNvSpPr>
              <a:spLocks/>
            </p:cNvSpPr>
            <p:nvPr/>
          </p:nvSpPr>
          <p:spPr bwMode="auto">
            <a:xfrm>
              <a:off x="2254041" y="5457944"/>
              <a:ext cx="132974" cy="1955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7" y="10"/>
                </a:cxn>
                <a:cxn ang="0">
                  <a:pos x="68" y="6"/>
                </a:cxn>
              </a:cxnLst>
              <a:rect l="0" t="0" r="r" b="b"/>
              <a:pathLst>
                <a:path w="68" h="10">
                  <a:moveTo>
                    <a:pt x="0" y="0"/>
                  </a:moveTo>
                  <a:lnTo>
                    <a:pt x="57" y="10"/>
                  </a:lnTo>
                  <a:lnTo>
                    <a:pt x="68" y="6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lIns="0" tIns="0" rIns="0" bIns="0"/>
            <a:lstStyle/>
            <a:p>
              <a:pPr algn="l"/>
              <a:endParaRPr lang="en-US" sz="1400"/>
            </a:p>
          </p:txBody>
        </p:sp>
        <p:sp>
          <p:nvSpPr>
            <p:cNvPr id="35" name="Freeform 28"/>
            <p:cNvSpPr>
              <a:spLocks/>
            </p:cNvSpPr>
            <p:nvPr/>
          </p:nvSpPr>
          <p:spPr bwMode="auto">
            <a:xfrm>
              <a:off x="2181686" y="5465766"/>
              <a:ext cx="132974" cy="1955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7" y="10"/>
                </a:cxn>
                <a:cxn ang="0">
                  <a:pos x="68" y="6"/>
                </a:cxn>
              </a:cxnLst>
              <a:rect l="0" t="0" r="r" b="b"/>
              <a:pathLst>
                <a:path w="68" h="10">
                  <a:moveTo>
                    <a:pt x="0" y="0"/>
                  </a:moveTo>
                  <a:lnTo>
                    <a:pt x="57" y="10"/>
                  </a:lnTo>
                  <a:lnTo>
                    <a:pt x="68" y="6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lIns="0" tIns="0" rIns="0" bIns="0"/>
            <a:lstStyle/>
            <a:p>
              <a:pPr algn="l"/>
              <a:endParaRPr lang="en-US" sz="1400"/>
            </a:p>
          </p:txBody>
        </p:sp>
      </p:grpSp>
      <p:sp>
        <p:nvSpPr>
          <p:cNvPr id="29" name="Right Arrow 28"/>
          <p:cNvSpPr/>
          <p:nvPr/>
        </p:nvSpPr>
        <p:spPr bwMode="auto">
          <a:xfrm>
            <a:off x="3421381" y="4182934"/>
            <a:ext cx="2525988" cy="644916"/>
          </a:xfrm>
          <a:prstGeom prst="rightArrow">
            <a:avLst>
              <a:gd name="adj1" fmla="val 69579"/>
              <a:gd name="adj2" fmla="val 64960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364" eaLnBrk="0" hangingPunct="0">
              <a:spcAft>
                <a:spcPct val="20000"/>
              </a:spcAft>
              <a:tabLst>
                <a:tab pos="1790331" algn="l"/>
              </a:tabLst>
            </a:pPr>
            <a:endParaRPr lang="en-US" sz="1600"/>
          </a:p>
        </p:txBody>
      </p:sp>
      <p:sp>
        <p:nvSpPr>
          <p:cNvPr id="31" name="AutoShape 33"/>
          <p:cNvSpPr>
            <a:spLocks noChangeArrowheads="1"/>
          </p:cNvSpPr>
          <p:nvPr/>
        </p:nvSpPr>
        <p:spPr bwMode="auto">
          <a:xfrm>
            <a:off x="3568389" y="4310759"/>
            <a:ext cx="2224379" cy="363557"/>
          </a:xfrm>
          <a:prstGeom prst="leftRightArrow">
            <a:avLst>
              <a:gd name="adj1" fmla="val 100000"/>
              <a:gd name="adj2" fmla="val 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lIns="2592" tIns="6478" rIns="2592" bIns="18283">
            <a:spAutoFit/>
          </a:bodyPr>
          <a:lstStyle/>
          <a:p>
            <a:pPr defTabSz="822155">
              <a:tabLst>
                <a:tab pos="342829" algn="l"/>
              </a:tabLst>
            </a:pPr>
            <a:r>
              <a:rPr lang="en-US" sz="2200" dirty="0">
                <a:latin typeface="Calibri"/>
                <a:cs typeface="Calibri"/>
              </a:rPr>
              <a:t>Query Composition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271459" y="4617774"/>
            <a:ext cx="1069283" cy="218579"/>
            <a:chOff x="1787282" y="5487892"/>
            <a:chExt cx="907658" cy="185540"/>
          </a:xfrm>
          <a:solidFill>
            <a:schemeClr val="bg1"/>
          </a:solidFill>
        </p:grpSpPr>
        <p:sp>
          <p:nvSpPr>
            <p:cNvPr id="232" name="Rectangle 39"/>
            <p:cNvSpPr>
              <a:spLocks noChangeArrowheads="1"/>
            </p:cNvSpPr>
            <p:nvPr/>
          </p:nvSpPr>
          <p:spPr bwMode="auto">
            <a:xfrm rot="21276990">
              <a:off x="2143648" y="5520373"/>
              <a:ext cx="130116" cy="8615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l"/>
              <a:endParaRPr lang="en-US" sz="1400"/>
            </a:p>
          </p:txBody>
        </p:sp>
        <p:sp>
          <p:nvSpPr>
            <p:cNvPr id="233" name="Rectangle 40"/>
            <p:cNvSpPr>
              <a:spLocks noChangeArrowheads="1"/>
            </p:cNvSpPr>
            <p:nvPr/>
          </p:nvSpPr>
          <p:spPr bwMode="auto">
            <a:xfrm rot="21276990">
              <a:off x="2314829" y="5504242"/>
              <a:ext cx="130116" cy="8615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l"/>
              <a:endParaRPr lang="en-US" sz="1400"/>
            </a:p>
          </p:txBody>
        </p:sp>
        <p:sp>
          <p:nvSpPr>
            <p:cNvPr id="234" name="Rectangle 41"/>
            <p:cNvSpPr>
              <a:spLocks noChangeArrowheads="1"/>
            </p:cNvSpPr>
            <p:nvPr/>
          </p:nvSpPr>
          <p:spPr bwMode="auto">
            <a:xfrm rot="21276990">
              <a:off x="2488324" y="5487892"/>
              <a:ext cx="130116" cy="8615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l"/>
              <a:endParaRPr lang="en-US" sz="1400"/>
            </a:p>
          </p:txBody>
        </p:sp>
        <p:sp>
          <p:nvSpPr>
            <p:cNvPr id="235" name="Rectangle 43"/>
            <p:cNvSpPr>
              <a:spLocks noChangeArrowheads="1"/>
            </p:cNvSpPr>
            <p:nvPr/>
          </p:nvSpPr>
          <p:spPr bwMode="auto">
            <a:xfrm rot="21276990">
              <a:off x="1970221" y="5536720"/>
              <a:ext cx="130116" cy="87621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l"/>
              <a:endParaRPr lang="en-US" sz="1400"/>
            </a:p>
          </p:txBody>
        </p:sp>
        <p:sp>
          <p:nvSpPr>
            <p:cNvPr id="5" name="Freeform 4"/>
            <p:cNvSpPr/>
            <p:nvPr/>
          </p:nvSpPr>
          <p:spPr>
            <a:xfrm>
              <a:off x="1787282" y="5498328"/>
              <a:ext cx="907658" cy="175104"/>
            </a:xfrm>
            <a:custGeom>
              <a:avLst/>
              <a:gdLst>
                <a:gd name="connsiteX0" fmla="*/ 0 w 971550"/>
                <a:gd name="connsiteY0" fmla="*/ 200025 h 200025"/>
                <a:gd name="connsiteX1" fmla="*/ 971550 w 971550"/>
                <a:gd name="connsiteY1" fmla="*/ 196850 h 200025"/>
                <a:gd name="connsiteX2" fmla="*/ 971550 w 971550"/>
                <a:gd name="connsiteY2" fmla="*/ 0 h 200025"/>
                <a:gd name="connsiteX3" fmla="*/ 6350 w 971550"/>
                <a:gd name="connsiteY3" fmla="*/ 98425 h 200025"/>
                <a:gd name="connsiteX4" fmla="*/ 0 w 971550"/>
                <a:gd name="connsiteY4" fmla="*/ 200025 h 200025"/>
                <a:gd name="connsiteX0" fmla="*/ 0 w 968342"/>
                <a:gd name="connsiteY0" fmla="*/ 205372 h 205372"/>
                <a:gd name="connsiteX1" fmla="*/ 968342 w 968342"/>
                <a:gd name="connsiteY1" fmla="*/ 196850 h 205372"/>
                <a:gd name="connsiteX2" fmla="*/ 968342 w 968342"/>
                <a:gd name="connsiteY2" fmla="*/ 0 h 205372"/>
                <a:gd name="connsiteX3" fmla="*/ 3142 w 968342"/>
                <a:gd name="connsiteY3" fmla="*/ 98425 h 205372"/>
                <a:gd name="connsiteX4" fmla="*/ 0 w 968342"/>
                <a:gd name="connsiteY4" fmla="*/ 205372 h 205372"/>
                <a:gd name="connsiteX0" fmla="*/ 1346 w 969688"/>
                <a:gd name="connsiteY0" fmla="*/ 205372 h 205372"/>
                <a:gd name="connsiteX1" fmla="*/ 969688 w 969688"/>
                <a:gd name="connsiteY1" fmla="*/ 196850 h 205372"/>
                <a:gd name="connsiteX2" fmla="*/ 969688 w 969688"/>
                <a:gd name="connsiteY2" fmla="*/ 0 h 205372"/>
                <a:gd name="connsiteX3" fmla="*/ 211 w 969688"/>
                <a:gd name="connsiteY3" fmla="*/ 101633 h 205372"/>
                <a:gd name="connsiteX4" fmla="*/ 1346 w 969688"/>
                <a:gd name="connsiteY4" fmla="*/ 205372 h 205372"/>
                <a:gd name="connsiteX0" fmla="*/ 0 w 968342"/>
                <a:gd name="connsiteY0" fmla="*/ 205372 h 205372"/>
                <a:gd name="connsiteX1" fmla="*/ 968342 w 968342"/>
                <a:gd name="connsiteY1" fmla="*/ 196850 h 205372"/>
                <a:gd name="connsiteX2" fmla="*/ 968342 w 968342"/>
                <a:gd name="connsiteY2" fmla="*/ 0 h 205372"/>
                <a:gd name="connsiteX3" fmla="*/ 2073 w 968342"/>
                <a:gd name="connsiteY3" fmla="*/ 101633 h 205372"/>
                <a:gd name="connsiteX4" fmla="*/ 0 w 968342"/>
                <a:gd name="connsiteY4" fmla="*/ 205372 h 205372"/>
                <a:gd name="connsiteX0" fmla="*/ 0 w 968342"/>
                <a:gd name="connsiteY0" fmla="*/ 205372 h 205372"/>
                <a:gd name="connsiteX1" fmla="*/ 968342 w 968342"/>
                <a:gd name="connsiteY1" fmla="*/ 196850 h 205372"/>
                <a:gd name="connsiteX2" fmla="*/ 968342 w 968342"/>
                <a:gd name="connsiteY2" fmla="*/ 0 h 205372"/>
                <a:gd name="connsiteX3" fmla="*/ 2073 w 968342"/>
                <a:gd name="connsiteY3" fmla="*/ 101633 h 205372"/>
                <a:gd name="connsiteX4" fmla="*/ 0 w 968342"/>
                <a:gd name="connsiteY4" fmla="*/ 205372 h 205372"/>
                <a:gd name="connsiteX0" fmla="*/ 0 w 968342"/>
                <a:gd name="connsiteY0" fmla="*/ 205372 h 205404"/>
                <a:gd name="connsiteX1" fmla="*/ 968342 w 968342"/>
                <a:gd name="connsiteY1" fmla="*/ 205404 h 205404"/>
                <a:gd name="connsiteX2" fmla="*/ 968342 w 968342"/>
                <a:gd name="connsiteY2" fmla="*/ 0 h 205404"/>
                <a:gd name="connsiteX3" fmla="*/ 2073 w 968342"/>
                <a:gd name="connsiteY3" fmla="*/ 101633 h 205404"/>
                <a:gd name="connsiteX4" fmla="*/ 0 w 968342"/>
                <a:gd name="connsiteY4" fmla="*/ 205372 h 205404"/>
                <a:gd name="connsiteX0" fmla="*/ 0 w 968342"/>
                <a:gd name="connsiteY0" fmla="*/ 205372 h 205404"/>
                <a:gd name="connsiteX1" fmla="*/ 968342 w 968342"/>
                <a:gd name="connsiteY1" fmla="*/ 205404 h 205404"/>
                <a:gd name="connsiteX2" fmla="*/ 968342 w 968342"/>
                <a:gd name="connsiteY2" fmla="*/ 0 h 205404"/>
                <a:gd name="connsiteX3" fmla="*/ 2073 w 968342"/>
                <a:gd name="connsiteY3" fmla="*/ 101633 h 205404"/>
                <a:gd name="connsiteX4" fmla="*/ 0 w 968342"/>
                <a:gd name="connsiteY4" fmla="*/ 205372 h 205404"/>
                <a:gd name="connsiteX0" fmla="*/ 0 w 968342"/>
                <a:gd name="connsiteY0" fmla="*/ 205372 h 205404"/>
                <a:gd name="connsiteX1" fmla="*/ 968342 w 968342"/>
                <a:gd name="connsiteY1" fmla="*/ 205404 h 205404"/>
                <a:gd name="connsiteX2" fmla="*/ 968342 w 968342"/>
                <a:gd name="connsiteY2" fmla="*/ 0 h 205404"/>
                <a:gd name="connsiteX3" fmla="*/ 2073 w 968342"/>
                <a:gd name="connsiteY3" fmla="*/ 101633 h 205404"/>
                <a:gd name="connsiteX4" fmla="*/ 0 w 968342"/>
                <a:gd name="connsiteY4" fmla="*/ 205372 h 20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8342" h="205404">
                  <a:moveTo>
                    <a:pt x="0" y="205372"/>
                  </a:moveTo>
                  <a:lnTo>
                    <a:pt x="968342" y="205404"/>
                  </a:lnTo>
                  <a:lnTo>
                    <a:pt x="968342" y="0"/>
                  </a:lnTo>
                  <a:lnTo>
                    <a:pt x="2073" y="101633"/>
                  </a:lnTo>
                  <a:cubicBezTo>
                    <a:pt x="1036" y="153502"/>
                    <a:pt x="1036" y="153502"/>
                    <a:pt x="0" y="205372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 sz="1400"/>
            </a:p>
          </p:txBody>
        </p:sp>
      </p:grpSp>
      <p:sp>
        <p:nvSpPr>
          <p:cNvPr id="10" name="Freeform 9"/>
          <p:cNvSpPr/>
          <p:nvPr/>
        </p:nvSpPr>
        <p:spPr>
          <a:xfrm>
            <a:off x="2102219" y="4488832"/>
            <a:ext cx="340373" cy="194499"/>
          </a:xfrm>
          <a:custGeom>
            <a:avLst/>
            <a:gdLst>
              <a:gd name="connsiteX0" fmla="*/ 139700 w 288925"/>
              <a:gd name="connsiteY0" fmla="*/ 177800 h 177800"/>
              <a:gd name="connsiteX1" fmla="*/ 282575 w 288925"/>
              <a:gd name="connsiteY1" fmla="*/ 142875 h 177800"/>
              <a:gd name="connsiteX2" fmla="*/ 288925 w 288925"/>
              <a:gd name="connsiteY2" fmla="*/ 0 h 177800"/>
              <a:gd name="connsiteX3" fmla="*/ 0 w 288925"/>
              <a:gd name="connsiteY3" fmla="*/ 120650 h 177800"/>
              <a:gd name="connsiteX4" fmla="*/ 139700 w 288925"/>
              <a:gd name="connsiteY4" fmla="*/ 177800 h 177800"/>
              <a:gd name="connsiteX0" fmla="*/ 149225 w 288925"/>
              <a:gd name="connsiteY0" fmla="*/ 165100 h 165100"/>
              <a:gd name="connsiteX1" fmla="*/ 282575 w 288925"/>
              <a:gd name="connsiteY1" fmla="*/ 142875 h 165100"/>
              <a:gd name="connsiteX2" fmla="*/ 288925 w 288925"/>
              <a:gd name="connsiteY2" fmla="*/ 0 h 165100"/>
              <a:gd name="connsiteX3" fmla="*/ 0 w 288925"/>
              <a:gd name="connsiteY3" fmla="*/ 120650 h 165100"/>
              <a:gd name="connsiteX4" fmla="*/ 149225 w 288925"/>
              <a:gd name="connsiteY4" fmla="*/ 165100 h 16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925" h="165100">
                <a:moveTo>
                  <a:pt x="149225" y="165100"/>
                </a:moveTo>
                <a:lnTo>
                  <a:pt x="282575" y="142875"/>
                </a:lnTo>
                <a:lnTo>
                  <a:pt x="288925" y="0"/>
                </a:lnTo>
                <a:lnTo>
                  <a:pt x="0" y="120650"/>
                </a:lnTo>
                <a:lnTo>
                  <a:pt x="149225" y="1651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557" indent="-574557" algn="ctr" defTabSz="895165">
              <a:tabLst>
                <a:tab pos="533290" algn="r"/>
              </a:tabLst>
            </a:pPr>
            <a:endParaRPr lang="en-US" sz="1200">
              <a:latin typeface="Arial" pitchFamily="34" charset="0"/>
            </a:endParaRPr>
          </a:p>
        </p:txBody>
      </p:sp>
      <p:sp>
        <p:nvSpPr>
          <p:cNvPr id="226" name="Freeform 82"/>
          <p:cNvSpPr>
            <a:spLocks/>
          </p:cNvSpPr>
          <p:nvPr/>
        </p:nvSpPr>
        <p:spPr bwMode="auto">
          <a:xfrm flipH="1">
            <a:off x="1999337" y="3823532"/>
            <a:ext cx="443436" cy="875872"/>
          </a:xfrm>
          <a:custGeom>
            <a:avLst/>
            <a:gdLst/>
            <a:ahLst/>
            <a:cxnLst>
              <a:cxn ang="0">
                <a:pos x="141" y="284"/>
              </a:cxn>
              <a:cxn ang="0">
                <a:pos x="10" y="320"/>
              </a:cxn>
              <a:cxn ang="0">
                <a:pos x="0" y="147"/>
              </a:cxn>
              <a:cxn ang="0">
                <a:pos x="6" y="96"/>
              </a:cxn>
              <a:cxn ang="0">
                <a:pos x="63" y="49"/>
              </a:cxn>
              <a:cxn ang="0">
                <a:pos x="162" y="0"/>
              </a:cxn>
            </a:cxnLst>
            <a:rect l="0" t="0" r="r" b="b"/>
            <a:pathLst>
              <a:path w="162" h="320">
                <a:moveTo>
                  <a:pt x="141" y="284"/>
                </a:moveTo>
                <a:lnTo>
                  <a:pt x="10" y="320"/>
                </a:lnTo>
                <a:lnTo>
                  <a:pt x="0" y="147"/>
                </a:lnTo>
                <a:lnTo>
                  <a:pt x="6" y="96"/>
                </a:lnTo>
                <a:lnTo>
                  <a:pt x="63" y="49"/>
                </a:lnTo>
                <a:lnTo>
                  <a:pt x="162" y="0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lIns="0" tIns="0" rIns="0" bIns="0"/>
          <a:lstStyle/>
          <a:p>
            <a:pPr algn="l"/>
            <a:endParaRPr lang="en-US" sz="1400"/>
          </a:p>
        </p:txBody>
      </p:sp>
      <p:sp>
        <p:nvSpPr>
          <p:cNvPr id="225" name="Freeform 81"/>
          <p:cNvSpPr>
            <a:spLocks/>
          </p:cNvSpPr>
          <p:nvPr/>
        </p:nvSpPr>
        <p:spPr bwMode="auto">
          <a:xfrm flipH="1">
            <a:off x="1974703" y="4116400"/>
            <a:ext cx="377742" cy="454359"/>
          </a:xfrm>
          <a:custGeom>
            <a:avLst/>
            <a:gdLst/>
            <a:ahLst/>
            <a:cxnLst>
              <a:cxn ang="0">
                <a:pos x="87" y="121"/>
              </a:cxn>
              <a:cxn ang="0">
                <a:pos x="9" y="166"/>
              </a:cxn>
              <a:cxn ang="0">
                <a:pos x="0" y="42"/>
              </a:cxn>
              <a:cxn ang="0">
                <a:pos x="34" y="24"/>
              </a:cxn>
              <a:cxn ang="0">
                <a:pos x="99" y="37"/>
              </a:cxn>
              <a:cxn ang="0">
                <a:pos x="138" y="69"/>
              </a:cxn>
              <a:cxn ang="0">
                <a:pos x="138" y="37"/>
              </a:cxn>
              <a:cxn ang="0">
                <a:pos x="70" y="0"/>
              </a:cxn>
            </a:cxnLst>
            <a:rect l="0" t="0" r="r" b="b"/>
            <a:pathLst>
              <a:path w="138" h="166">
                <a:moveTo>
                  <a:pt x="87" y="121"/>
                </a:moveTo>
                <a:lnTo>
                  <a:pt x="9" y="166"/>
                </a:lnTo>
                <a:lnTo>
                  <a:pt x="0" y="42"/>
                </a:lnTo>
                <a:lnTo>
                  <a:pt x="34" y="24"/>
                </a:lnTo>
                <a:lnTo>
                  <a:pt x="99" y="37"/>
                </a:lnTo>
                <a:lnTo>
                  <a:pt x="138" y="69"/>
                </a:lnTo>
                <a:lnTo>
                  <a:pt x="138" y="37"/>
                </a:lnTo>
                <a:lnTo>
                  <a:pt x="70" y="0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lIns="0" tIns="0" rIns="0" bIns="0"/>
          <a:lstStyle/>
          <a:p>
            <a:pPr algn="l"/>
            <a:endParaRPr lang="en-US" sz="1400"/>
          </a:p>
        </p:txBody>
      </p:sp>
      <p:sp>
        <p:nvSpPr>
          <p:cNvPr id="42" name="Right Arrow 41"/>
          <p:cNvSpPr/>
          <p:nvPr/>
        </p:nvSpPr>
        <p:spPr bwMode="auto">
          <a:xfrm flipH="1">
            <a:off x="3060208" y="3212663"/>
            <a:ext cx="2887160" cy="644916"/>
          </a:xfrm>
          <a:prstGeom prst="rightArrow">
            <a:avLst>
              <a:gd name="adj1" fmla="val 69579"/>
              <a:gd name="adj2" fmla="val 64960"/>
            </a:avLst>
          </a:prstGeom>
          <a:solidFill>
            <a:srgbClr val="D7E4BD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364" eaLnBrk="0" hangingPunct="0">
              <a:spcAft>
                <a:spcPct val="20000"/>
              </a:spcAft>
              <a:tabLst>
                <a:tab pos="1790331" algn="l"/>
              </a:tabLst>
            </a:pPr>
            <a:endParaRPr lang="en-US" sz="1050"/>
          </a:p>
        </p:txBody>
      </p:sp>
      <p:sp>
        <p:nvSpPr>
          <p:cNvPr id="43" name="AutoShape 33"/>
          <p:cNvSpPr>
            <a:spLocks noChangeArrowheads="1"/>
          </p:cNvSpPr>
          <p:nvPr/>
        </p:nvSpPr>
        <p:spPr bwMode="auto">
          <a:xfrm>
            <a:off x="3506019" y="3340489"/>
            <a:ext cx="2396852" cy="363557"/>
          </a:xfrm>
          <a:prstGeom prst="leftRightArrow">
            <a:avLst>
              <a:gd name="adj1" fmla="val 100000"/>
              <a:gd name="adj2" fmla="val 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lIns="2592" tIns="6478" rIns="2592" bIns="18283">
            <a:spAutoFit/>
          </a:bodyPr>
          <a:lstStyle/>
          <a:p>
            <a:pPr defTabSz="822155">
              <a:tabLst>
                <a:tab pos="342829" algn="l"/>
              </a:tabLst>
            </a:pPr>
            <a:r>
              <a:rPr lang="en-US" sz="2200" dirty="0">
                <a:latin typeface="Calibri"/>
                <a:cs typeface="Calibri"/>
              </a:rPr>
              <a:t>Query Interpretation</a:t>
            </a:r>
          </a:p>
        </p:txBody>
      </p:sp>
      <p:sp>
        <p:nvSpPr>
          <p:cNvPr id="44" name="AutoShape 33"/>
          <p:cNvSpPr>
            <a:spLocks noChangeArrowheads="1"/>
          </p:cNvSpPr>
          <p:nvPr/>
        </p:nvSpPr>
        <p:spPr bwMode="auto">
          <a:xfrm>
            <a:off x="6127584" y="4151115"/>
            <a:ext cx="1110697" cy="851801"/>
          </a:xfrm>
          <a:prstGeom prst="leftRightArrow">
            <a:avLst>
              <a:gd name="adj1" fmla="val 100000"/>
              <a:gd name="adj2" fmla="val 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lIns="2592" tIns="6478" rIns="2592" bIns="18283">
            <a:spAutoFit/>
          </a:bodyPr>
          <a:lstStyle/>
          <a:p>
            <a:pPr defTabSz="822155">
              <a:lnSpc>
                <a:spcPct val="80000"/>
              </a:lnSpc>
              <a:tabLst>
                <a:tab pos="228553" algn="l"/>
              </a:tabLst>
            </a:pPr>
            <a:r>
              <a:rPr lang="en-US" sz="1100" dirty="0">
                <a:latin typeface="Calibri"/>
                <a:cs typeface="Calibri"/>
              </a:rPr>
              <a:t>SELECT A</a:t>
            </a:r>
            <a:br>
              <a:rPr lang="en-US" sz="1100" dirty="0">
                <a:latin typeface="Calibri"/>
                <a:cs typeface="Calibri"/>
              </a:rPr>
            </a:br>
            <a:r>
              <a:rPr lang="en-US" sz="1100" dirty="0">
                <a:latin typeface="Calibri"/>
                <a:cs typeface="Calibri"/>
              </a:rPr>
              <a:t>FROM R</a:t>
            </a:r>
          </a:p>
          <a:p>
            <a:pPr defTabSz="822155">
              <a:lnSpc>
                <a:spcPct val="80000"/>
              </a:lnSpc>
              <a:tabLst>
                <a:tab pos="228553" algn="l"/>
              </a:tabLst>
            </a:pPr>
            <a:r>
              <a:rPr lang="en-US" sz="1100" dirty="0">
                <a:latin typeface="Calibri"/>
                <a:cs typeface="Calibri"/>
              </a:rPr>
              <a:t>WHERE B not in</a:t>
            </a:r>
          </a:p>
          <a:p>
            <a:pPr defTabSz="822155">
              <a:lnSpc>
                <a:spcPct val="80000"/>
              </a:lnSpc>
              <a:tabLst>
                <a:tab pos="228553" algn="l"/>
              </a:tabLst>
            </a:pPr>
            <a:r>
              <a:rPr lang="en-US" sz="1100" dirty="0">
                <a:latin typeface="Calibri"/>
                <a:cs typeface="Calibri"/>
              </a:rPr>
              <a:t>	(SELECT D</a:t>
            </a:r>
          </a:p>
          <a:p>
            <a:pPr defTabSz="822155">
              <a:lnSpc>
                <a:spcPct val="80000"/>
              </a:lnSpc>
              <a:tabLst>
                <a:tab pos="228553" algn="l"/>
              </a:tabLst>
            </a:pPr>
            <a:r>
              <a:rPr lang="en-US" sz="1100" dirty="0">
                <a:latin typeface="Calibri"/>
                <a:cs typeface="Calibri"/>
              </a:rPr>
              <a:t>	FROM S) </a:t>
            </a:r>
          </a:p>
        </p:txBody>
      </p:sp>
      <p:sp>
        <p:nvSpPr>
          <p:cNvPr id="13" name="Folded Corner 12"/>
          <p:cNvSpPr/>
          <p:nvPr/>
        </p:nvSpPr>
        <p:spPr bwMode="auto">
          <a:xfrm>
            <a:off x="6083850" y="4139763"/>
            <a:ext cx="1173074" cy="751785"/>
          </a:xfrm>
          <a:prstGeom prst="foldedCorner">
            <a:avLst>
              <a:gd name="adj" fmla="val 23501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557" indent="-574557" algn="ctr" defTabSz="895165">
              <a:tabLst>
                <a:tab pos="533290" algn="r"/>
              </a:tabLst>
            </a:pPr>
            <a:endParaRPr lang="en-US" sz="1200">
              <a:latin typeface="Arial" pitchFamily="34" charset="0"/>
            </a:endParaRPr>
          </a:p>
        </p:txBody>
      </p:sp>
      <p:sp>
        <p:nvSpPr>
          <p:cNvPr id="2" name="Curved Right Arrow 1"/>
          <p:cNvSpPr/>
          <p:nvPr/>
        </p:nvSpPr>
        <p:spPr bwMode="auto">
          <a:xfrm rot="10800000">
            <a:off x="7430719" y="3113701"/>
            <a:ext cx="771987" cy="1709162"/>
          </a:xfrm>
          <a:prstGeom prst="curvedRightArrow">
            <a:avLst>
              <a:gd name="adj1" fmla="val 44938"/>
              <a:gd name="adj2" fmla="val 66083"/>
              <a:gd name="adj3" fmla="val 35345"/>
            </a:avLst>
          </a:prstGeom>
          <a:solidFill>
            <a:schemeClr val="bg1">
              <a:lumMod val="65000"/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557" indent="-574557" algn="ctr" defTabSz="895165">
              <a:tabLst>
                <a:tab pos="533290" algn="r"/>
              </a:tabLst>
            </a:pPr>
            <a:endParaRPr lang="en-US" sz="1200">
              <a:latin typeface="Arial" pitchFamily="34" charset="0"/>
            </a:endParaRPr>
          </a:p>
        </p:txBody>
      </p:sp>
      <p:cxnSp>
        <p:nvCxnSpPr>
          <p:cNvPr id="54" name="Straight Arrow Connector 30"/>
          <p:cNvCxnSpPr>
            <a:cxnSpLocks noChangeShapeType="1"/>
            <a:stCxn id="62" idx="3"/>
            <a:endCxn id="58" idx="1"/>
          </p:cNvCxnSpPr>
          <p:nvPr/>
        </p:nvCxnSpPr>
        <p:spPr bwMode="auto">
          <a:xfrm flipV="1">
            <a:off x="6802122" y="3649798"/>
            <a:ext cx="152801" cy="1"/>
          </a:xfrm>
          <a:prstGeom prst="straightConnector1">
            <a:avLst/>
          </a:prstGeom>
          <a:noFill/>
          <a:ln w="9525" cmpd="sng">
            <a:solidFill>
              <a:schemeClr val="tx1"/>
            </a:solidFill>
            <a:round/>
            <a:headEnd/>
            <a:tailEnd type="triangle" w="sm" len="med"/>
          </a:ln>
        </p:spPr>
      </p:cxnSp>
      <p:cxnSp>
        <p:nvCxnSpPr>
          <p:cNvPr id="55" name="Straight Arrow Connector 54"/>
          <p:cNvCxnSpPr>
            <a:cxnSpLocks noChangeShapeType="1"/>
            <a:stCxn id="65" idx="3"/>
            <a:endCxn id="61" idx="1"/>
          </p:cNvCxnSpPr>
          <p:nvPr/>
        </p:nvCxnSpPr>
        <p:spPr bwMode="auto">
          <a:xfrm flipV="1">
            <a:off x="6456336" y="3470552"/>
            <a:ext cx="125002" cy="5"/>
          </a:xfrm>
          <a:prstGeom prst="straightConnector1">
            <a:avLst/>
          </a:prstGeom>
          <a:noFill/>
          <a:ln w="9525" cmpd="sng">
            <a:solidFill>
              <a:schemeClr val="tx1"/>
            </a:solidFill>
            <a:round/>
            <a:headEnd type="none"/>
            <a:tailEnd type="none" w="sm" len="med"/>
          </a:ln>
        </p:spPr>
      </p:cxnSp>
      <p:grpSp>
        <p:nvGrpSpPr>
          <p:cNvPr id="56" name="Group 88"/>
          <p:cNvGrpSpPr/>
          <p:nvPr/>
        </p:nvGrpSpPr>
        <p:grpSpPr>
          <a:xfrm>
            <a:off x="6954921" y="3380927"/>
            <a:ext cx="195482" cy="358493"/>
            <a:chOff x="5672691" y="3708233"/>
            <a:chExt cx="681354" cy="449354"/>
          </a:xfrm>
        </p:grpSpPr>
        <p:sp>
          <p:nvSpPr>
            <p:cNvPr id="57" name="Rectangle 56"/>
            <p:cNvSpPr/>
            <p:nvPr/>
          </p:nvSpPr>
          <p:spPr>
            <a:xfrm>
              <a:off x="5672691" y="3708233"/>
              <a:ext cx="681354" cy="224677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1100">
                  <a:solidFill>
                    <a:schemeClr val="bg1"/>
                  </a:solidFill>
                  <a:latin typeface="Arial"/>
                  <a:cs typeface="Arial"/>
                </a:rPr>
                <a:t>S</a:t>
              </a: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5672691" y="3932910"/>
              <a:ext cx="681354" cy="22467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1100">
                  <a:solidFill>
                    <a:schemeClr val="tx1"/>
                  </a:solidFill>
                  <a:latin typeface="Arial"/>
                  <a:cs typeface="Arial"/>
                </a:rPr>
                <a:t>D</a:t>
              </a:r>
            </a:p>
          </p:txBody>
        </p:sp>
      </p:grpSp>
      <p:grpSp>
        <p:nvGrpSpPr>
          <p:cNvPr id="59" name="Group 106"/>
          <p:cNvGrpSpPr/>
          <p:nvPr/>
        </p:nvGrpSpPr>
        <p:grpSpPr>
          <a:xfrm>
            <a:off x="6581336" y="3201681"/>
            <a:ext cx="220783" cy="537740"/>
            <a:chOff x="6013368" y="2451684"/>
            <a:chExt cx="579733" cy="674031"/>
          </a:xfrm>
        </p:grpSpPr>
        <p:sp>
          <p:nvSpPr>
            <p:cNvPr id="60" name="Rectangle 59"/>
            <p:cNvSpPr/>
            <p:nvPr/>
          </p:nvSpPr>
          <p:spPr>
            <a:xfrm>
              <a:off x="6013368" y="2451684"/>
              <a:ext cx="579733" cy="224677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1100">
                  <a:solidFill>
                    <a:schemeClr val="bg1"/>
                  </a:solidFill>
                  <a:latin typeface="Arial"/>
                  <a:cs typeface="Arial"/>
                </a:rPr>
                <a:t>R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013368" y="2676361"/>
              <a:ext cx="579733" cy="22467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1100">
                  <a:solidFill>
                    <a:schemeClr val="tx1"/>
                  </a:solidFill>
                  <a:latin typeface="Arial"/>
                  <a:cs typeface="Arial"/>
                </a:rPr>
                <a:t>A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6013368" y="2901038"/>
              <a:ext cx="579733" cy="22467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1100">
                  <a:solidFill>
                    <a:schemeClr val="tx1"/>
                  </a:solidFill>
                  <a:latin typeface="Arial"/>
                  <a:cs typeface="Arial"/>
                </a:rPr>
                <a:t>B</a:t>
              </a:r>
            </a:p>
          </p:txBody>
        </p:sp>
      </p:grpSp>
      <p:grpSp>
        <p:nvGrpSpPr>
          <p:cNvPr id="63" name="Group 112"/>
          <p:cNvGrpSpPr/>
          <p:nvPr/>
        </p:nvGrpSpPr>
        <p:grpSpPr>
          <a:xfrm>
            <a:off x="6151113" y="3201685"/>
            <a:ext cx="305222" cy="358493"/>
            <a:chOff x="5672670" y="3708233"/>
            <a:chExt cx="681375" cy="449354"/>
          </a:xfrm>
        </p:grpSpPr>
        <p:sp>
          <p:nvSpPr>
            <p:cNvPr id="64" name="Rectangle 63"/>
            <p:cNvSpPr/>
            <p:nvPr/>
          </p:nvSpPr>
          <p:spPr>
            <a:xfrm>
              <a:off x="5672670" y="3708233"/>
              <a:ext cx="681351" cy="224677"/>
            </a:xfrm>
            <a:prstGeom prst="rect">
              <a:avLst/>
            </a:prstGeom>
            <a:solidFill>
              <a:srgbClr val="BFBFBF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1100">
                  <a:solidFill>
                    <a:schemeClr val="bg1"/>
                  </a:solidFill>
                  <a:latin typeface="Arial"/>
                  <a:cs typeface="Arial"/>
                </a:rPr>
                <a:t>sel</a:t>
              </a: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5672691" y="3932910"/>
              <a:ext cx="681354" cy="22467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1100">
                  <a:solidFill>
                    <a:schemeClr val="tx1"/>
                  </a:solidFill>
                  <a:latin typeface="Arial"/>
                  <a:cs typeface="Arial"/>
                </a:rPr>
                <a:t>A</a:t>
              </a:r>
            </a:p>
          </p:txBody>
        </p:sp>
      </p:grpSp>
      <p:sp>
        <p:nvSpPr>
          <p:cNvPr id="66" name="Rounded Rectangle 65"/>
          <p:cNvSpPr/>
          <p:nvPr/>
        </p:nvSpPr>
        <p:spPr bwMode="auto">
          <a:xfrm>
            <a:off x="6903703" y="3335623"/>
            <a:ext cx="294372" cy="450541"/>
          </a:xfrm>
          <a:prstGeom prst="roundRect">
            <a:avLst>
              <a:gd name="adj" fmla="val 12549"/>
            </a:avLst>
          </a:prstGeom>
          <a:noFill/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557" indent="-574557" algn="ctr" defTabSz="895165">
              <a:tabLst>
                <a:tab pos="533290" algn="r"/>
              </a:tabLst>
            </a:pPr>
            <a:endParaRPr lang="en-US" sz="1000">
              <a:latin typeface="Arial" pitchFamily="34" charset="0"/>
            </a:endParaRPr>
          </a:p>
        </p:txBody>
      </p:sp>
      <p:sp>
        <p:nvSpPr>
          <p:cNvPr id="70" name="AutoShape 33"/>
          <p:cNvSpPr>
            <a:spLocks noChangeArrowheads="1"/>
          </p:cNvSpPr>
          <p:nvPr/>
        </p:nvSpPr>
        <p:spPr bwMode="auto">
          <a:xfrm>
            <a:off x="7502142" y="3732268"/>
            <a:ext cx="1229215" cy="577975"/>
          </a:xfrm>
          <a:prstGeom prst="leftRightArrow">
            <a:avLst>
              <a:gd name="adj1" fmla="val 100000"/>
              <a:gd name="adj2" fmla="val 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lIns="2592" tIns="6478" rIns="2592" bIns="18283">
            <a:spAutoFit/>
          </a:bodyPr>
          <a:lstStyle/>
          <a:p>
            <a:pPr defTabSz="822155">
              <a:lnSpc>
                <a:spcPct val="80000"/>
              </a:lnSpc>
              <a:tabLst>
                <a:tab pos="342829" algn="l"/>
              </a:tabLst>
            </a:pPr>
            <a:r>
              <a:rPr lang="en-US" sz="2200" dirty="0">
                <a:effectLst>
                  <a:glow rad="228600">
                    <a:schemeClr val="bg1"/>
                  </a:glow>
                </a:effectLst>
                <a:latin typeface="Calibri"/>
                <a:cs typeface="Calibri"/>
              </a:rPr>
              <a:t>Query Vi-</a:t>
            </a:r>
            <a:br>
              <a:rPr lang="en-US" sz="2200" dirty="0">
                <a:effectLst>
                  <a:glow rad="228600">
                    <a:schemeClr val="bg1"/>
                  </a:glow>
                </a:effectLst>
                <a:latin typeface="Calibri"/>
                <a:cs typeface="Calibri"/>
              </a:rPr>
            </a:br>
            <a:r>
              <a:rPr lang="en-US" sz="2200" dirty="0">
                <a:effectLst>
                  <a:glow rad="228600">
                    <a:schemeClr val="bg1"/>
                  </a:glow>
                </a:effectLst>
                <a:latin typeface="Calibri"/>
                <a:cs typeface="Calibri"/>
              </a:rPr>
              <a:t>sualization</a:t>
            </a:r>
          </a:p>
        </p:txBody>
      </p:sp>
      <p:sp>
        <p:nvSpPr>
          <p:cNvPr id="75" name="AutoShape 33"/>
          <p:cNvSpPr>
            <a:spLocks noChangeArrowheads="1"/>
          </p:cNvSpPr>
          <p:nvPr/>
        </p:nvSpPr>
        <p:spPr bwMode="auto">
          <a:xfrm>
            <a:off x="336744" y="3732268"/>
            <a:ext cx="1153448" cy="577975"/>
          </a:xfrm>
          <a:prstGeom prst="leftRightArrow">
            <a:avLst>
              <a:gd name="adj1" fmla="val 100000"/>
              <a:gd name="adj2" fmla="val 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lIns="2592" tIns="6478" rIns="2592" bIns="18283">
            <a:spAutoFit/>
          </a:bodyPr>
          <a:lstStyle/>
          <a:p>
            <a:pPr defTabSz="822155">
              <a:lnSpc>
                <a:spcPct val="80000"/>
              </a:lnSpc>
              <a:tabLst>
                <a:tab pos="342829" algn="l"/>
              </a:tabLst>
            </a:pPr>
            <a:r>
              <a:rPr lang="en-US" sz="2200" dirty="0">
                <a:effectLst>
                  <a:glow rad="228600">
                    <a:schemeClr val="bg1"/>
                  </a:glow>
                </a:effectLst>
                <a:latin typeface="Calibri"/>
                <a:cs typeface="Calibri"/>
              </a:rPr>
              <a:t>Query Re-</a:t>
            </a:r>
            <a:br>
              <a:rPr lang="en-US" sz="2200" dirty="0">
                <a:effectLst>
                  <a:glow rad="228600">
                    <a:schemeClr val="bg1"/>
                  </a:glow>
                </a:effectLst>
                <a:latin typeface="Calibri"/>
                <a:cs typeface="Calibri"/>
              </a:rPr>
            </a:br>
            <a:r>
              <a:rPr lang="en-US" sz="2200" dirty="0">
                <a:effectLst>
                  <a:glow rad="228600">
                    <a:schemeClr val="bg1"/>
                  </a:glow>
                </a:effectLst>
                <a:latin typeface="Calibri"/>
                <a:cs typeface="Calibri"/>
              </a:rPr>
              <a:t>finement</a:t>
            </a:r>
          </a:p>
        </p:txBody>
      </p:sp>
      <p:sp>
        <p:nvSpPr>
          <p:cNvPr id="52" name="Rectangle 193"/>
          <p:cNvSpPr>
            <a:spLocks noChangeArrowheads="1"/>
          </p:cNvSpPr>
          <p:nvPr/>
        </p:nvSpPr>
        <p:spPr bwMode="auto">
          <a:xfrm>
            <a:off x="177802" y="985239"/>
            <a:ext cx="8571793" cy="1170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454025" lvl="0" indent="-454025" defTabSz="2655340" eaLnBrk="0" hangingPunct="0">
              <a:lnSpc>
                <a:spcPct val="90000"/>
              </a:lnSpc>
              <a:spcAft>
                <a:spcPct val="20000"/>
              </a:spcAft>
              <a:tabLst>
                <a:tab pos="1790331" algn="l"/>
              </a:tabLst>
            </a:pPr>
            <a:r>
              <a:rPr lang="en-US" sz="2800" b="1">
                <a:latin typeface="Calibri" charset="0"/>
                <a:cs typeface="Calibri" charset="0"/>
              </a:rPr>
              <a:t>Q Visualization</a:t>
            </a:r>
            <a:r>
              <a:rPr lang="en-US" sz="2800">
                <a:latin typeface="Calibri" charset="0"/>
                <a:cs typeface="Calibri" charset="0"/>
              </a:rPr>
              <a:t> can facilitate </a:t>
            </a:r>
            <a:r>
              <a:rPr lang="en-US" sz="2800" b="1">
                <a:latin typeface="Calibri" charset="0"/>
                <a:cs typeface="Calibri" charset="0"/>
              </a:rPr>
              <a:t>Q Composition</a:t>
            </a:r>
            <a:r>
              <a:rPr lang="en-US" sz="2800">
                <a:latin typeface="Calibri" charset="0"/>
                <a:cs typeface="Calibri" charset="0"/>
              </a:rPr>
              <a:t> through</a:t>
            </a:r>
            <a:br>
              <a:rPr lang="en-US" sz="2800">
                <a:latin typeface="Calibri" charset="0"/>
                <a:cs typeface="Calibri" charset="0"/>
              </a:rPr>
            </a:br>
            <a:r>
              <a:rPr lang="en-US" sz="2800">
                <a:latin typeface="Calibri" charset="0"/>
                <a:cs typeface="Calibri" charset="0"/>
              </a:rPr>
              <a:t>(i)  faster </a:t>
            </a:r>
            <a:r>
              <a:rPr lang="en-US" sz="2800" b="1">
                <a:latin typeface="Calibri" charset="0"/>
                <a:cs typeface="Calibri" charset="0"/>
              </a:rPr>
              <a:t>Q Interpretation</a:t>
            </a:r>
            <a:r>
              <a:rPr lang="en-US" sz="2800">
                <a:latin typeface="Calibri" charset="0"/>
                <a:cs typeface="Calibri" charset="0"/>
              </a:rPr>
              <a:t> and thus Q Re-use, and </a:t>
            </a:r>
            <a:br>
              <a:rPr lang="en-US" sz="2800">
                <a:latin typeface="Calibri" charset="0"/>
                <a:cs typeface="Calibri" charset="0"/>
              </a:rPr>
            </a:br>
            <a:r>
              <a:rPr lang="en-US" sz="2800">
                <a:latin typeface="Calibri" charset="0"/>
                <a:cs typeface="Calibri" charset="0"/>
              </a:rPr>
              <a:t>(ii) a visual understanding of </a:t>
            </a:r>
            <a:r>
              <a:rPr lang="en-US" sz="2800" b="1">
                <a:latin typeface="Calibri" charset="0"/>
                <a:cs typeface="Calibri" charset="0"/>
              </a:rPr>
              <a:t>SQL design patterns</a:t>
            </a:r>
            <a:r>
              <a:rPr lang="en-US" sz="2800">
                <a:latin typeface="Calibri" charset="0"/>
                <a:cs typeface="Calibri" charset="0"/>
              </a:rPr>
              <a:t>.</a:t>
            </a:r>
          </a:p>
        </p:txBody>
      </p:sp>
      <p:sp>
        <p:nvSpPr>
          <p:cNvPr id="72" name="Rectangle 193"/>
          <p:cNvSpPr>
            <a:spLocks noChangeArrowheads="1"/>
          </p:cNvSpPr>
          <p:nvPr/>
        </p:nvSpPr>
        <p:spPr bwMode="auto">
          <a:xfrm>
            <a:off x="910889" y="5801623"/>
            <a:ext cx="58584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2655340" eaLnBrk="0" hangingPunct="0">
              <a:spcAft>
                <a:spcPct val="20000"/>
              </a:spcAft>
              <a:tabLst>
                <a:tab pos="1790331" algn="l"/>
              </a:tabLst>
            </a:pPr>
            <a:r>
              <a:rPr lang="en-US" sz="2800">
                <a:latin typeface="Calibri" charset="0"/>
                <a:cs typeface="Calibri" charset="0"/>
              </a:rPr>
              <a:t> "</a:t>
            </a:r>
            <a:r>
              <a:rPr lang="en-US" sz="2800" i="1">
                <a:latin typeface="Calibri" charset="0"/>
                <a:cs typeface="Calibri" charset="0"/>
              </a:rPr>
              <a:t>Databases will visualize queries too</a:t>
            </a:r>
            <a:r>
              <a:rPr lang="en-US" sz="2800">
                <a:latin typeface="Calibri" charset="0"/>
                <a:cs typeface="Calibri" charset="0"/>
              </a:rPr>
              <a:t>"</a:t>
            </a:r>
          </a:p>
        </p:txBody>
      </p:sp>
      <p:sp>
        <p:nvSpPr>
          <p:cNvPr id="73" name="Rectangle 72"/>
          <p:cNvSpPr/>
          <p:nvPr/>
        </p:nvSpPr>
        <p:spPr>
          <a:xfrm>
            <a:off x="8092229" y="2498823"/>
            <a:ext cx="196333" cy="157841"/>
          </a:xfrm>
          <a:prstGeom prst="rect">
            <a:avLst/>
          </a:prstGeom>
          <a:solidFill>
            <a:srgbClr val="D7E4BD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364" eaLnBrk="0" hangingPunct="0">
              <a:spcAft>
                <a:spcPct val="20000"/>
              </a:spcAft>
              <a:tabLst>
                <a:tab pos="1790331" algn="l"/>
              </a:tabLst>
            </a:pPr>
            <a:endParaRPr lang="en-US" sz="1050"/>
          </a:p>
        </p:txBody>
      </p:sp>
      <p:sp>
        <p:nvSpPr>
          <p:cNvPr id="76" name="Rectangle 3"/>
          <p:cNvSpPr>
            <a:spLocks noChangeArrowheads="1"/>
          </p:cNvSpPr>
          <p:nvPr/>
        </p:nvSpPr>
        <p:spPr bwMode="auto">
          <a:xfrm>
            <a:off x="8357392" y="2483487"/>
            <a:ext cx="374378" cy="18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prstTxWarp prst="textNoShape">
              <a:avLst/>
            </a:prstTxWarp>
            <a:spAutoFit/>
          </a:bodyPr>
          <a:lstStyle/>
          <a:p>
            <a:pPr>
              <a:lnSpc>
                <a:spcPct val="85000"/>
              </a:lnSpc>
              <a:tabLst>
                <a:tab pos="630108" algn="l"/>
              </a:tabLst>
            </a:pPr>
            <a:r>
              <a:rPr lang="en-US" sz="1400">
                <a:latin typeface="Calibri"/>
                <a:cs typeface="Calibri"/>
              </a:rPr>
              <a:t>easy</a:t>
            </a:r>
          </a:p>
        </p:txBody>
      </p:sp>
      <p:sp>
        <p:nvSpPr>
          <p:cNvPr id="77" name="Rectangle 76"/>
          <p:cNvSpPr/>
          <p:nvPr/>
        </p:nvSpPr>
        <p:spPr>
          <a:xfrm>
            <a:off x="8092229" y="2693397"/>
            <a:ext cx="196333" cy="157841"/>
          </a:xfrm>
          <a:prstGeom prst="rect">
            <a:avLst/>
          </a:prstGeom>
          <a:solidFill>
            <a:srgbClr val="E6B9B8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364" eaLnBrk="0" hangingPunct="0">
              <a:spcAft>
                <a:spcPct val="20000"/>
              </a:spcAft>
              <a:tabLst>
                <a:tab pos="1790331" algn="l"/>
              </a:tabLst>
            </a:pPr>
            <a:endParaRPr lang="en-US" sz="1600"/>
          </a:p>
        </p:txBody>
      </p:sp>
      <p:sp>
        <p:nvSpPr>
          <p:cNvPr id="78" name="Rectangle 3"/>
          <p:cNvSpPr>
            <a:spLocks noChangeArrowheads="1"/>
          </p:cNvSpPr>
          <p:nvPr/>
        </p:nvSpPr>
        <p:spPr bwMode="auto">
          <a:xfrm>
            <a:off x="8357392" y="2678061"/>
            <a:ext cx="374378" cy="18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prstTxWarp prst="textNoShape">
              <a:avLst/>
            </a:prstTxWarp>
            <a:spAutoFit/>
          </a:bodyPr>
          <a:lstStyle/>
          <a:p>
            <a:pPr>
              <a:lnSpc>
                <a:spcPct val="85000"/>
              </a:lnSpc>
              <a:tabLst>
                <a:tab pos="630108" algn="l"/>
              </a:tabLst>
            </a:pPr>
            <a:r>
              <a:rPr lang="en-US" sz="1400">
                <a:latin typeface="Calibri"/>
                <a:cs typeface="Calibri"/>
              </a:rPr>
              <a:t>hard</a:t>
            </a:r>
          </a:p>
        </p:txBody>
      </p:sp>
      <p:pic>
        <p:nvPicPr>
          <p:cNvPr id="15" name="Sound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1813" y="586581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7808455"/>
      </p:ext>
    </p:extLst>
  </p:cSld>
  <p:clrMapOvr>
    <a:masterClrMapping/>
  </p:clrMapOvr>
  <p:transition advTm="338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4" grpId="0" animBg="1"/>
      <p:bldP spid="230" grpId="0" animBg="1"/>
      <p:bldP spid="69" grpId="0" animBg="1"/>
      <p:bldP spid="223" grpId="0" animBg="1"/>
      <p:bldP spid="224" grpId="0" animBg="1"/>
      <p:bldP spid="227" grpId="0" animBg="1"/>
      <p:bldP spid="228" grpId="0" animBg="1"/>
      <p:bldP spid="229" grpId="0" animBg="1"/>
      <p:bldP spid="231" grpId="0" animBg="1"/>
      <p:bldP spid="29" grpId="0" animBg="1"/>
      <p:bldP spid="31" grpId="0"/>
      <p:bldP spid="10" grpId="0" animBg="1"/>
      <p:bldP spid="226" grpId="0" animBg="1"/>
      <p:bldP spid="225" grpId="0" animBg="1"/>
      <p:bldP spid="42" grpId="0" animBg="1"/>
      <p:bldP spid="43" grpId="0"/>
      <p:bldP spid="44" grpId="0"/>
      <p:bldP spid="13" grpId="0" animBg="1"/>
      <p:bldP spid="2" grpId="0" animBg="1"/>
      <p:bldP spid="66" grpId="0" animBg="1"/>
      <p:bldP spid="70" grpId="0"/>
      <p:bldP spid="75" grpId="0"/>
      <p:bldP spid="72" grpId="0"/>
      <p:bldP spid="73" grpId="0" animBg="1"/>
      <p:bldP spid="76" grpId="0"/>
      <p:bldP spid="77" grpId="0" animBg="1"/>
      <p:bldP spid="7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343058" y="1706654"/>
            <a:ext cx="3731638" cy="3318248"/>
            <a:chOff x="343058" y="1706654"/>
            <a:chExt cx="3731638" cy="3318248"/>
          </a:xfrm>
        </p:grpSpPr>
        <p:grpSp>
          <p:nvGrpSpPr>
            <p:cNvPr id="16" name="Group 15"/>
            <p:cNvGrpSpPr/>
            <p:nvPr/>
          </p:nvGrpSpPr>
          <p:grpSpPr>
            <a:xfrm>
              <a:off x="343058" y="1706654"/>
              <a:ext cx="3731638" cy="3318248"/>
              <a:chOff x="319542" y="1706654"/>
              <a:chExt cx="3731638" cy="3318248"/>
            </a:xfrm>
          </p:grpSpPr>
          <p:sp>
            <p:nvSpPr>
              <p:cNvPr id="177" name="Rounded Rectangle 176"/>
              <p:cNvSpPr/>
              <p:nvPr/>
            </p:nvSpPr>
            <p:spPr>
              <a:xfrm>
                <a:off x="319542" y="1706654"/>
                <a:ext cx="3731638" cy="3318248"/>
              </a:xfrm>
              <a:prstGeom prst="roundRect">
                <a:avLst>
                  <a:gd name="adj" fmla="val 6035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53" name="Rectangle 3"/>
              <p:cNvSpPr>
                <a:spLocks noChangeArrowheads="1"/>
              </p:cNvSpPr>
              <p:nvPr/>
            </p:nvSpPr>
            <p:spPr bwMode="auto">
              <a:xfrm>
                <a:off x="500545" y="1981779"/>
                <a:ext cx="3409949" cy="27699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pPr>
                  <a:tabLst>
                    <a:tab pos="685800" algn="l"/>
                    <a:tab pos="1371600" algn="l"/>
                    <a:tab pos="2114550" algn="l"/>
                  </a:tabLst>
                </a:pPr>
                <a:r>
                  <a:rPr lang="en-US" sz="1800">
                    <a:latin typeface="Calibri"/>
                    <a:cs typeface="Calibri"/>
                  </a:rPr>
                  <a:t>select	S.sname</a:t>
                </a:r>
              </a:p>
              <a:p>
                <a:pPr>
                  <a:tabLst>
                    <a:tab pos="685800" algn="l"/>
                    <a:tab pos="1371600" algn="l"/>
                    <a:tab pos="2114550" algn="l"/>
                  </a:tabLst>
                </a:pPr>
                <a:r>
                  <a:rPr lang="en-US" sz="1800">
                    <a:latin typeface="Calibri"/>
                    <a:cs typeface="Calibri"/>
                  </a:rPr>
                  <a:t>from 	Sailors S</a:t>
                </a:r>
              </a:p>
              <a:p>
                <a:pPr>
                  <a:tabLst>
                    <a:tab pos="685800" algn="l"/>
                    <a:tab pos="1371600" algn="l"/>
                    <a:tab pos="2114550" algn="l"/>
                  </a:tabLst>
                </a:pPr>
                <a:r>
                  <a:rPr lang="en-US" sz="1800">
                    <a:latin typeface="Calibri"/>
                    <a:cs typeface="Calibri"/>
                  </a:rPr>
                  <a:t>where	not exists</a:t>
                </a:r>
              </a:p>
              <a:p>
                <a:pPr>
                  <a:tabLst>
                    <a:tab pos="685800" algn="l"/>
                    <a:tab pos="1371600" algn="l"/>
                    <a:tab pos="2114550" algn="l"/>
                  </a:tabLst>
                </a:pPr>
                <a:r>
                  <a:rPr lang="en-US" sz="1800">
                    <a:latin typeface="Calibri"/>
                    <a:cs typeface="Calibri"/>
                  </a:rPr>
                  <a:t>	(select	B.bid</a:t>
                </a:r>
              </a:p>
              <a:p>
                <a:pPr>
                  <a:tabLst>
                    <a:tab pos="685800" algn="l"/>
                    <a:tab pos="1371600" algn="l"/>
                    <a:tab pos="2114550" algn="l"/>
                  </a:tabLst>
                </a:pPr>
                <a:r>
                  <a:rPr lang="en-US" sz="1800">
                    <a:latin typeface="Calibri"/>
                    <a:cs typeface="Calibri"/>
                  </a:rPr>
                  <a:t>	from  	Boats B</a:t>
                </a:r>
              </a:p>
              <a:p>
                <a:pPr>
                  <a:tabLst>
                    <a:tab pos="685800" algn="l"/>
                    <a:tab pos="1371600" algn="l"/>
                    <a:tab pos="2114550" algn="l"/>
                  </a:tabLst>
                </a:pPr>
                <a:r>
                  <a:rPr lang="en-US" sz="1800">
                    <a:latin typeface="Calibri"/>
                    <a:cs typeface="Calibri"/>
                  </a:rPr>
                  <a:t>	where	not exists </a:t>
                </a:r>
              </a:p>
              <a:p>
                <a:pPr>
                  <a:tabLst>
                    <a:tab pos="685800" algn="l"/>
                    <a:tab pos="1371600" algn="l"/>
                    <a:tab pos="2114550" algn="l"/>
                  </a:tabLst>
                </a:pPr>
                <a:r>
                  <a:rPr lang="en-US" sz="1800">
                    <a:latin typeface="Calibri"/>
                    <a:cs typeface="Calibri"/>
                  </a:rPr>
                  <a:t>		(select	R.bid</a:t>
                </a:r>
              </a:p>
              <a:p>
                <a:pPr>
                  <a:tabLst>
                    <a:tab pos="685800" algn="l"/>
                    <a:tab pos="1371600" algn="l"/>
                    <a:tab pos="2114550" algn="l"/>
                  </a:tabLst>
                </a:pPr>
                <a:r>
                  <a:rPr lang="en-US" sz="1800">
                    <a:latin typeface="Calibri"/>
                    <a:cs typeface="Calibri"/>
                  </a:rPr>
                  <a:t>		from  	Reserves R</a:t>
                </a:r>
              </a:p>
              <a:p>
                <a:pPr>
                  <a:tabLst>
                    <a:tab pos="685800" algn="l"/>
                    <a:tab pos="1371600" algn="l"/>
                    <a:tab pos="2114550" algn="l"/>
                  </a:tabLst>
                </a:pPr>
                <a:r>
                  <a:rPr lang="en-US" sz="1800">
                    <a:latin typeface="Calibri"/>
                    <a:cs typeface="Calibri"/>
                  </a:rPr>
                  <a:t>		where 	R.bid = B.bid</a:t>
                </a:r>
              </a:p>
              <a:p>
                <a:pPr>
                  <a:tabLst>
                    <a:tab pos="685800" algn="l"/>
                    <a:tab pos="1371600" algn="l"/>
                    <a:tab pos="2114550" algn="l"/>
                  </a:tabLst>
                </a:pPr>
                <a:r>
                  <a:rPr lang="en-US" sz="1800">
                    <a:latin typeface="Calibri"/>
                    <a:cs typeface="Calibri"/>
                  </a:rPr>
                  <a:t>		and   	R.sid = S.sid))</a:t>
                </a:r>
              </a:p>
            </p:txBody>
          </p:sp>
        </p:grpSp>
        <p:sp>
          <p:nvSpPr>
            <p:cNvPr id="200" name="Rectangle 3"/>
            <p:cNvSpPr>
              <a:spLocks noChangeArrowheads="1"/>
            </p:cNvSpPr>
            <p:nvPr/>
          </p:nvSpPr>
          <p:spPr bwMode="auto">
            <a:xfrm>
              <a:off x="3909920" y="1765217"/>
              <a:ext cx="124379" cy="148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 anchorCtr="0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85000"/>
                </a:lnSpc>
                <a:tabLst>
                  <a:tab pos="630108" algn="l"/>
                </a:tabLst>
              </a:pPr>
              <a:r>
                <a:rPr lang="en-US" sz="1100">
                  <a:latin typeface="Calibri"/>
                  <a:cs typeface="Calibri"/>
                </a:rPr>
                <a:t>1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00950" y="1753159"/>
            <a:ext cx="3731638" cy="3318248"/>
            <a:chOff x="300950" y="1753159"/>
            <a:chExt cx="3731638" cy="3318248"/>
          </a:xfrm>
        </p:grpSpPr>
        <p:grpSp>
          <p:nvGrpSpPr>
            <p:cNvPr id="15" name="Group 14"/>
            <p:cNvGrpSpPr/>
            <p:nvPr/>
          </p:nvGrpSpPr>
          <p:grpSpPr>
            <a:xfrm>
              <a:off x="300950" y="1753159"/>
              <a:ext cx="3731638" cy="3318248"/>
              <a:chOff x="277434" y="1753159"/>
              <a:chExt cx="3731638" cy="3318248"/>
            </a:xfrm>
          </p:grpSpPr>
          <p:sp>
            <p:nvSpPr>
              <p:cNvPr id="187" name="Rounded Rectangle 186"/>
              <p:cNvSpPr/>
              <p:nvPr/>
            </p:nvSpPr>
            <p:spPr>
              <a:xfrm>
                <a:off x="277434" y="1753159"/>
                <a:ext cx="3731638" cy="3318248"/>
              </a:xfrm>
              <a:prstGeom prst="roundRect">
                <a:avLst>
                  <a:gd name="adj" fmla="val 6035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81" name="Rectangle 3"/>
              <p:cNvSpPr>
                <a:spLocks noChangeArrowheads="1"/>
              </p:cNvSpPr>
              <p:nvPr/>
            </p:nvSpPr>
            <p:spPr bwMode="auto">
              <a:xfrm>
                <a:off x="458256" y="2302324"/>
                <a:ext cx="3511634" cy="22159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pPr>
                  <a:tabLst>
                    <a:tab pos="457200" algn="l"/>
                    <a:tab pos="685800" algn="l"/>
                    <a:tab pos="1143000" algn="l"/>
                    <a:tab pos="1828800" algn="l"/>
                  </a:tabLst>
                </a:pPr>
                <a:r>
                  <a:rPr lang="en-US" sz="1800">
                    <a:latin typeface="Calibri"/>
                    <a:cs typeface="Calibri"/>
                  </a:rPr>
                  <a:t>select 	Team, Day</a:t>
                </a:r>
              </a:p>
              <a:p>
                <a:pPr>
                  <a:tabLst>
                    <a:tab pos="457200" algn="l"/>
                    <a:tab pos="685800" algn="l"/>
                    <a:tab pos="1143000" algn="l"/>
                    <a:tab pos="1828800" algn="l"/>
                  </a:tabLst>
                </a:pPr>
                <a:r>
                  <a:rPr lang="en-US" sz="1800">
                    <a:latin typeface="Calibri"/>
                    <a:cs typeface="Calibri"/>
                  </a:rPr>
                  <a:t>from 	Scores S1</a:t>
                </a:r>
              </a:p>
              <a:p>
                <a:pPr>
                  <a:tabLst>
                    <a:tab pos="457200" algn="l"/>
                    <a:tab pos="685800" algn="l"/>
                    <a:tab pos="1143000" algn="l"/>
                    <a:tab pos="1828800" algn="l"/>
                  </a:tabLst>
                </a:pPr>
                <a:r>
                  <a:rPr lang="en-US" sz="1800">
                    <a:latin typeface="Calibri"/>
                    <a:cs typeface="Calibri"/>
                  </a:rPr>
                  <a:t>where	not exists</a:t>
                </a:r>
              </a:p>
              <a:p>
                <a:pPr>
                  <a:tabLst>
                    <a:tab pos="457200" algn="l"/>
                    <a:tab pos="685800" algn="l"/>
                    <a:tab pos="1143000" algn="l"/>
                    <a:tab pos="1828800" algn="l"/>
                  </a:tabLst>
                </a:pPr>
                <a:r>
                  <a:rPr lang="en-US" sz="1800">
                    <a:latin typeface="Calibri"/>
                    <a:cs typeface="Calibri"/>
                  </a:rPr>
                  <a:t>  	(select	* </a:t>
                </a:r>
              </a:p>
              <a:p>
                <a:pPr>
                  <a:tabLst>
                    <a:tab pos="457200" algn="l"/>
                    <a:tab pos="685800" algn="l"/>
                    <a:tab pos="1143000" algn="l"/>
                    <a:tab pos="1828800" algn="l"/>
                  </a:tabLst>
                </a:pPr>
                <a:r>
                  <a:rPr lang="en-US" sz="1800">
                    <a:latin typeface="Calibri"/>
                    <a:cs typeface="Calibri"/>
                  </a:rPr>
                  <a:t>	from	Scores S2</a:t>
                </a:r>
              </a:p>
              <a:p>
                <a:pPr>
                  <a:tabLst>
                    <a:tab pos="457200" algn="l"/>
                    <a:tab pos="685800" algn="l"/>
                    <a:tab pos="1143000" algn="l"/>
                    <a:tab pos="1828800" algn="l"/>
                  </a:tabLst>
                </a:pPr>
                <a:r>
                  <a:rPr lang="en-US" sz="1800">
                    <a:latin typeface="Calibri"/>
                    <a:cs typeface="Calibri"/>
                  </a:rPr>
                  <a:t>	where 	S1.Runs = S2.Runs</a:t>
                </a:r>
              </a:p>
              <a:p>
                <a:pPr>
                  <a:tabLst>
                    <a:tab pos="457200" algn="l"/>
                    <a:tab pos="685800" algn="l"/>
                    <a:tab pos="1143000" algn="l"/>
                    <a:tab pos="1828800" algn="l"/>
                  </a:tabLst>
                </a:pPr>
                <a:r>
                  <a:rPr lang="en-US" sz="1800">
                    <a:latin typeface="Calibri"/>
                    <a:cs typeface="Calibri"/>
                  </a:rPr>
                  <a:t>	and 	(S1.Team &lt;&gt; S2.Team </a:t>
                </a:r>
              </a:p>
              <a:p>
                <a:pPr>
                  <a:tabLst>
                    <a:tab pos="457200" algn="l"/>
                    <a:tab pos="685800" algn="l"/>
                    <a:tab pos="1143000" algn="l"/>
                    <a:tab pos="1828800" algn="l"/>
                  </a:tabLst>
                </a:pPr>
                <a:r>
                  <a:rPr lang="en-US" sz="1800">
                    <a:latin typeface="Calibri"/>
                    <a:cs typeface="Calibri"/>
                  </a:rPr>
                  <a:t>	        	or S1.Day &lt;&gt; S2.Day))</a:t>
                </a:r>
              </a:p>
            </p:txBody>
          </p:sp>
        </p:grpSp>
        <p:sp>
          <p:nvSpPr>
            <p:cNvPr id="207" name="Rectangle 3"/>
            <p:cNvSpPr>
              <a:spLocks noChangeArrowheads="1"/>
            </p:cNvSpPr>
            <p:nvPr/>
          </p:nvSpPr>
          <p:spPr bwMode="auto">
            <a:xfrm>
              <a:off x="3867431" y="1820962"/>
              <a:ext cx="124379" cy="148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 anchorCtr="0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85000"/>
                </a:lnSpc>
                <a:tabLst>
                  <a:tab pos="630108" algn="l"/>
                </a:tabLst>
              </a:pPr>
              <a:r>
                <a:rPr lang="en-US" sz="1100">
                  <a:latin typeface="Calibri"/>
                  <a:cs typeface="Calibri"/>
                </a:rPr>
                <a:t>2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58478" y="1796705"/>
            <a:ext cx="3731638" cy="3318248"/>
            <a:chOff x="258478" y="1796705"/>
            <a:chExt cx="3731638" cy="3318248"/>
          </a:xfrm>
        </p:grpSpPr>
        <p:grpSp>
          <p:nvGrpSpPr>
            <p:cNvPr id="12" name="Group 11"/>
            <p:cNvGrpSpPr/>
            <p:nvPr/>
          </p:nvGrpSpPr>
          <p:grpSpPr>
            <a:xfrm>
              <a:off x="258478" y="1796705"/>
              <a:ext cx="3731638" cy="3318248"/>
              <a:chOff x="234962" y="1796705"/>
              <a:chExt cx="3731638" cy="3318248"/>
            </a:xfrm>
          </p:grpSpPr>
          <p:sp>
            <p:nvSpPr>
              <p:cNvPr id="183" name="Rounded Rectangle 182"/>
              <p:cNvSpPr/>
              <p:nvPr/>
            </p:nvSpPr>
            <p:spPr>
              <a:xfrm>
                <a:off x="234962" y="1796705"/>
                <a:ext cx="3731638" cy="3318248"/>
              </a:xfrm>
              <a:prstGeom prst="roundRect">
                <a:avLst>
                  <a:gd name="adj" fmla="val 6035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6" name="Rectangle 3"/>
              <p:cNvSpPr>
                <a:spLocks noChangeArrowheads="1"/>
              </p:cNvSpPr>
              <p:nvPr/>
            </p:nvSpPr>
            <p:spPr bwMode="auto">
              <a:xfrm>
                <a:off x="415966" y="2068872"/>
                <a:ext cx="3511633" cy="27699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pPr>
                  <a:tabLst>
                    <a:tab pos="571500" algn="l"/>
                    <a:tab pos="1143000" algn="l"/>
                    <a:tab pos="1714500" algn="l"/>
                  </a:tabLst>
                </a:pPr>
                <a:r>
                  <a:rPr lang="en-US" sz="1500">
                    <a:latin typeface="Calibri"/>
                    <a:cs typeface="Calibri"/>
                  </a:rPr>
                  <a:t>select 	F1.person</a:t>
                </a:r>
              </a:p>
              <a:p>
                <a:pPr>
                  <a:tabLst>
                    <a:tab pos="571500" algn="l"/>
                    <a:tab pos="1143000" algn="l"/>
                    <a:tab pos="1714500" algn="l"/>
                  </a:tabLst>
                </a:pPr>
                <a:r>
                  <a:rPr lang="en-US" sz="1500">
                    <a:latin typeface="Calibri"/>
                    <a:cs typeface="Calibri"/>
                  </a:rPr>
                  <a:t>from 	Frequents F1</a:t>
                </a:r>
              </a:p>
              <a:p>
                <a:pPr>
                  <a:tabLst>
                    <a:tab pos="571500" algn="l"/>
                    <a:tab pos="1143000" algn="l"/>
                    <a:tab pos="1714500" algn="l"/>
                  </a:tabLst>
                </a:pPr>
                <a:r>
                  <a:rPr lang="en-US" sz="1500">
                    <a:latin typeface="Calibri"/>
                    <a:cs typeface="Calibri"/>
                  </a:rPr>
                  <a:t>where 	not exists</a:t>
                </a:r>
              </a:p>
              <a:p>
                <a:pPr>
                  <a:tabLst>
                    <a:tab pos="571500" algn="l"/>
                    <a:tab pos="1143000" algn="l"/>
                    <a:tab pos="1714500" algn="l"/>
                  </a:tabLst>
                </a:pPr>
                <a:r>
                  <a:rPr lang="en-US" sz="1500">
                    <a:latin typeface="Calibri"/>
                    <a:cs typeface="Calibri"/>
                  </a:rPr>
                  <a:t>	(select 	F2.bar</a:t>
                </a:r>
              </a:p>
              <a:p>
                <a:pPr>
                  <a:tabLst>
                    <a:tab pos="571500" algn="l"/>
                    <a:tab pos="1143000" algn="l"/>
                    <a:tab pos="1714500" algn="l"/>
                  </a:tabLst>
                </a:pPr>
                <a:r>
                  <a:rPr lang="en-US" sz="1500">
                    <a:latin typeface="Calibri"/>
                    <a:cs typeface="Calibri"/>
                  </a:rPr>
                  <a:t>	from 	Frequents F2</a:t>
                </a:r>
              </a:p>
              <a:p>
                <a:pPr>
                  <a:tabLst>
                    <a:tab pos="571500" algn="l"/>
                    <a:tab pos="1143000" algn="l"/>
                    <a:tab pos="1714500" algn="l"/>
                  </a:tabLst>
                </a:pPr>
                <a:r>
                  <a:rPr lang="en-US" sz="1500">
                    <a:latin typeface="Calibri"/>
                    <a:cs typeface="Calibri"/>
                  </a:rPr>
                  <a:t>	where	F2.person = F1.person</a:t>
                </a:r>
              </a:p>
              <a:p>
                <a:pPr>
                  <a:tabLst>
                    <a:tab pos="571500" algn="l"/>
                    <a:tab pos="1143000" algn="l"/>
                    <a:tab pos="1714500" algn="l"/>
                  </a:tabLst>
                </a:pPr>
                <a:r>
                  <a:rPr lang="en-US" sz="1500">
                    <a:latin typeface="Calibri"/>
                    <a:cs typeface="Calibri"/>
                  </a:rPr>
                  <a:t>	and	not exists</a:t>
                </a:r>
              </a:p>
              <a:p>
                <a:pPr>
                  <a:tabLst>
                    <a:tab pos="571500" algn="l"/>
                    <a:tab pos="1143000" algn="l"/>
                    <a:tab pos="1714500" algn="l"/>
                  </a:tabLst>
                </a:pPr>
                <a:r>
                  <a:rPr lang="en-US" sz="1500">
                    <a:latin typeface="Calibri"/>
                    <a:cs typeface="Calibri"/>
                  </a:rPr>
                  <a:t>		(select  S3.drink</a:t>
                </a:r>
              </a:p>
              <a:p>
                <a:pPr>
                  <a:tabLst>
                    <a:tab pos="571500" algn="l"/>
                    <a:tab pos="1143000" algn="l"/>
                    <a:tab pos="1714500" algn="l"/>
                  </a:tabLst>
                </a:pPr>
                <a:r>
                  <a:rPr lang="en-US" sz="1500">
                    <a:latin typeface="Calibri"/>
                    <a:cs typeface="Calibri"/>
                  </a:rPr>
                  <a:t>		from     Serves S3, Likes L4</a:t>
                </a:r>
              </a:p>
              <a:p>
                <a:pPr>
                  <a:tabLst>
                    <a:tab pos="571500" algn="l"/>
                    <a:tab pos="1143000" algn="l"/>
                    <a:tab pos="1714500" algn="l"/>
                  </a:tabLst>
                </a:pPr>
                <a:r>
                  <a:rPr lang="en-US" sz="1500">
                    <a:latin typeface="Calibri"/>
                    <a:cs typeface="Calibri"/>
                  </a:rPr>
                  <a:t>		where	L4.person = F1.person</a:t>
                </a:r>
              </a:p>
              <a:p>
                <a:pPr>
                  <a:tabLst>
                    <a:tab pos="571500" algn="l"/>
                    <a:tab pos="1143000" algn="l"/>
                    <a:tab pos="1714500" algn="l"/>
                  </a:tabLst>
                </a:pPr>
                <a:r>
                  <a:rPr lang="en-US" sz="1500">
                    <a:latin typeface="Calibri"/>
                    <a:cs typeface="Calibri"/>
                  </a:rPr>
                  <a:t>		and       L4.drink = S3.drink</a:t>
                </a:r>
              </a:p>
              <a:p>
                <a:pPr>
                  <a:tabLst>
                    <a:tab pos="571500" algn="l"/>
                    <a:tab pos="1143000" algn="l"/>
                    <a:tab pos="1714500" algn="l"/>
                  </a:tabLst>
                </a:pPr>
                <a:r>
                  <a:rPr lang="en-US" sz="1500">
                    <a:latin typeface="Calibri"/>
                    <a:cs typeface="Calibri"/>
                  </a:rPr>
                  <a:t>		and       S3.bar = F2.bar))</a:t>
                </a:r>
              </a:p>
            </p:txBody>
          </p:sp>
        </p:grpSp>
        <p:sp>
          <p:nvSpPr>
            <p:cNvPr id="209" name="Rectangle 3"/>
            <p:cNvSpPr>
              <a:spLocks noChangeArrowheads="1"/>
            </p:cNvSpPr>
            <p:nvPr/>
          </p:nvSpPr>
          <p:spPr bwMode="auto">
            <a:xfrm>
              <a:off x="3828681" y="1855185"/>
              <a:ext cx="124379" cy="148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 anchorCtr="0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85000"/>
                </a:lnSpc>
                <a:tabLst>
                  <a:tab pos="630108" algn="l"/>
                </a:tabLst>
              </a:pPr>
              <a:r>
                <a:rPr lang="en-US" sz="1100">
                  <a:latin typeface="Calibri"/>
                  <a:cs typeface="Calibri"/>
                </a:rPr>
                <a:t>3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16188" y="1839144"/>
            <a:ext cx="3731638" cy="3318248"/>
            <a:chOff x="216188" y="1839144"/>
            <a:chExt cx="3731638" cy="3318248"/>
          </a:xfrm>
        </p:grpSpPr>
        <p:grpSp>
          <p:nvGrpSpPr>
            <p:cNvPr id="11" name="Group 10"/>
            <p:cNvGrpSpPr/>
            <p:nvPr/>
          </p:nvGrpSpPr>
          <p:grpSpPr>
            <a:xfrm>
              <a:off x="216188" y="1839144"/>
              <a:ext cx="3731638" cy="3318248"/>
              <a:chOff x="192672" y="1839144"/>
              <a:chExt cx="3731638" cy="3318248"/>
            </a:xfrm>
          </p:grpSpPr>
          <p:sp>
            <p:nvSpPr>
              <p:cNvPr id="181" name="Rounded Rectangle 180"/>
              <p:cNvSpPr/>
              <p:nvPr/>
            </p:nvSpPr>
            <p:spPr>
              <a:xfrm>
                <a:off x="192672" y="1839144"/>
                <a:ext cx="3731638" cy="3318248"/>
              </a:xfrm>
              <a:prstGeom prst="roundRect">
                <a:avLst>
                  <a:gd name="adj" fmla="val 6035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36" name="Rectangle 3"/>
              <p:cNvSpPr>
                <a:spLocks noChangeArrowheads="1"/>
              </p:cNvSpPr>
              <p:nvPr/>
            </p:nvSpPr>
            <p:spPr bwMode="auto">
              <a:xfrm>
                <a:off x="310260" y="1913334"/>
                <a:ext cx="3575049" cy="32316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pPr>
                  <a:tabLst>
                    <a:tab pos="514350" algn="l"/>
                    <a:tab pos="1028700" algn="l"/>
                    <a:tab pos="1543050" algn="l"/>
                    <a:tab pos="2114550" algn="l"/>
                  </a:tabLst>
                </a:pPr>
                <a:r>
                  <a:rPr lang="en-US" sz="1400">
                    <a:latin typeface="Calibri"/>
                    <a:cs typeface="Calibri"/>
                  </a:rPr>
                  <a:t>select 	W1.wid</a:t>
                </a:r>
              </a:p>
              <a:p>
                <a:pPr>
                  <a:tabLst>
                    <a:tab pos="514350" algn="l"/>
                    <a:tab pos="1028700" algn="l"/>
                    <a:tab pos="1543050" algn="l"/>
                    <a:tab pos="2114550" algn="l"/>
                  </a:tabLst>
                </a:pPr>
                <a:r>
                  <a:rPr lang="en-US" sz="1400">
                    <a:latin typeface="Calibri"/>
                    <a:cs typeface="Calibri"/>
                  </a:rPr>
                  <a:t>from 	Worlds W1</a:t>
                </a:r>
              </a:p>
              <a:p>
                <a:pPr>
                  <a:tabLst>
                    <a:tab pos="514350" algn="l"/>
                    <a:tab pos="1028700" algn="l"/>
                    <a:tab pos="1543050" algn="l"/>
                    <a:tab pos="2114550" algn="l"/>
                  </a:tabLst>
                </a:pPr>
                <a:r>
                  <a:rPr lang="en-US" sz="1400">
                    <a:latin typeface="Calibri"/>
                    <a:cs typeface="Calibri"/>
                  </a:rPr>
                  <a:t>where 	not exists</a:t>
                </a:r>
              </a:p>
              <a:p>
                <a:pPr>
                  <a:tabLst>
                    <a:tab pos="514350" algn="l"/>
                    <a:tab pos="1028700" algn="l"/>
                    <a:tab pos="1543050" algn="l"/>
                    <a:tab pos="2114550" algn="l"/>
                  </a:tabLst>
                </a:pPr>
                <a:r>
                  <a:rPr lang="en-US" sz="1400">
                    <a:latin typeface="Calibri"/>
                    <a:cs typeface="Calibri"/>
                  </a:rPr>
                  <a:t>	(select	*</a:t>
                </a:r>
              </a:p>
              <a:p>
                <a:pPr>
                  <a:tabLst>
                    <a:tab pos="514350" algn="l"/>
                    <a:tab pos="1028700" algn="l"/>
                    <a:tab pos="1543050" algn="l"/>
                    <a:tab pos="2114550" algn="l"/>
                  </a:tabLst>
                </a:pPr>
                <a:r>
                  <a:rPr lang="en-US" sz="1400">
                    <a:latin typeface="Calibri"/>
                    <a:cs typeface="Calibri"/>
                  </a:rPr>
                  <a:t>	from 	Worlds W2</a:t>
                </a:r>
              </a:p>
              <a:p>
                <a:pPr>
                  <a:tabLst>
                    <a:tab pos="514350" algn="l"/>
                    <a:tab pos="1028700" algn="l"/>
                    <a:tab pos="1543050" algn="l"/>
                    <a:tab pos="2114550" algn="l"/>
                  </a:tabLst>
                </a:pPr>
                <a:r>
                  <a:rPr lang="en-US" sz="1400">
                    <a:latin typeface="Calibri"/>
                    <a:cs typeface="Calibri"/>
                  </a:rPr>
                  <a:t>	where 	W2.wid &lt; W1.wid</a:t>
                </a:r>
              </a:p>
              <a:p>
                <a:pPr>
                  <a:tabLst>
                    <a:tab pos="514350" algn="l"/>
                    <a:tab pos="1028700" algn="l"/>
                    <a:tab pos="1543050" algn="l"/>
                    <a:tab pos="2114550" algn="l"/>
                  </a:tabLst>
                </a:pPr>
                <a:r>
                  <a:rPr lang="en-US" sz="1400">
                    <a:latin typeface="Calibri"/>
                    <a:cs typeface="Calibri"/>
                  </a:rPr>
                  <a:t>	and not exists</a:t>
                </a:r>
              </a:p>
              <a:p>
                <a:pPr>
                  <a:tabLst>
                    <a:tab pos="514350" algn="l"/>
                    <a:tab pos="1028700" algn="l"/>
                    <a:tab pos="1543050" algn="l"/>
                    <a:tab pos="2114550" algn="l"/>
                  </a:tabLst>
                </a:pPr>
                <a:r>
                  <a:rPr lang="en-US" sz="1400">
                    <a:latin typeface="Calibri"/>
                    <a:cs typeface="Calibri"/>
                  </a:rPr>
                  <a:t>		(select	*</a:t>
                </a:r>
              </a:p>
              <a:p>
                <a:pPr>
                  <a:tabLst>
                    <a:tab pos="514350" algn="l"/>
                    <a:tab pos="1028700" algn="l"/>
                    <a:tab pos="1543050" algn="l"/>
                    <a:tab pos="2114550" algn="l"/>
                  </a:tabLst>
                </a:pPr>
                <a:r>
                  <a:rPr lang="en-US" sz="1400">
                    <a:latin typeface="Calibri"/>
                    <a:cs typeface="Calibri"/>
                  </a:rPr>
                  <a:t>		from 	Worlds W3</a:t>
                </a:r>
              </a:p>
              <a:p>
                <a:pPr>
                  <a:tabLst>
                    <a:tab pos="514350" algn="l"/>
                    <a:tab pos="1028700" algn="l"/>
                    <a:tab pos="1543050" algn="l"/>
                    <a:tab pos="2114550" algn="l"/>
                  </a:tabLst>
                </a:pPr>
                <a:r>
                  <a:rPr lang="en-US" sz="1400">
                    <a:latin typeface="Calibri"/>
                    <a:cs typeface="Calibri"/>
                  </a:rPr>
                  <a:t>		where 	W3.wid = W1.wid</a:t>
                </a:r>
              </a:p>
              <a:p>
                <a:pPr>
                  <a:tabLst>
                    <a:tab pos="514350" algn="l"/>
                    <a:tab pos="1028700" algn="l"/>
                    <a:tab pos="1543050" algn="l"/>
                    <a:tab pos="2114550" algn="l"/>
                  </a:tabLst>
                </a:pPr>
                <a:r>
                  <a:rPr lang="en-US" sz="1400">
                    <a:latin typeface="Calibri"/>
                    <a:cs typeface="Calibri"/>
                  </a:rPr>
                  <a:t>		and not exists</a:t>
                </a:r>
              </a:p>
              <a:p>
                <a:pPr>
                  <a:tabLst>
                    <a:tab pos="514350" algn="l"/>
                    <a:tab pos="1028700" algn="l"/>
                    <a:tab pos="1543050" algn="l"/>
                    <a:tab pos="2114550" algn="l"/>
                  </a:tabLst>
                </a:pPr>
                <a:r>
                  <a:rPr lang="en-US" sz="1400">
                    <a:latin typeface="Calibri"/>
                    <a:cs typeface="Calibri"/>
                  </a:rPr>
                  <a:t>			(select 	*</a:t>
                </a:r>
              </a:p>
              <a:p>
                <a:pPr>
                  <a:tabLst>
                    <a:tab pos="514350" algn="l"/>
                    <a:tab pos="1028700" algn="l"/>
                    <a:tab pos="1543050" algn="l"/>
                    <a:tab pos="2114550" algn="l"/>
                  </a:tabLst>
                </a:pPr>
                <a:r>
                  <a:rPr lang="en-US" sz="1400">
                    <a:latin typeface="Calibri"/>
                    <a:cs typeface="Calibri"/>
                  </a:rPr>
                  <a:t>			from 	Worlds W4</a:t>
                </a:r>
              </a:p>
              <a:p>
                <a:pPr>
                  <a:tabLst>
                    <a:tab pos="514350" algn="l"/>
                    <a:tab pos="1028700" algn="l"/>
                    <a:tab pos="1543050" algn="l"/>
                    <a:tab pos="2114550" algn="l"/>
                  </a:tabLst>
                </a:pPr>
                <a:r>
                  <a:rPr lang="en-US" sz="1400">
                    <a:latin typeface="Calibri"/>
                    <a:cs typeface="Calibri"/>
                  </a:rPr>
                  <a:t>			where 	W4.wid = W2.wid</a:t>
                </a:r>
              </a:p>
              <a:p>
                <a:pPr>
                  <a:tabLst>
                    <a:tab pos="514350" algn="l"/>
                    <a:tab pos="1028700" algn="l"/>
                    <a:tab pos="1543050" algn="l"/>
                    <a:tab pos="2114550" algn="l"/>
                  </a:tabLst>
                </a:pPr>
                <a:r>
                  <a:rPr lang="en-US" sz="1400">
                    <a:latin typeface="Calibri"/>
                    <a:cs typeface="Calibri"/>
                  </a:rPr>
                  <a:t>			and 	W4.tid = W3.tid)))</a:t>
                </a:r>
              </a:p>
            </p:txBody>
          </p:sp>
        </p:grpSp>
        <p:sp>
          <p:nvSpPr>
            <p:cNvPr id="195" name="Rectangle 3"/>
            <p:cNvSpPr>
              <a:spLocks noChangeArrowheads="1"/>
            </p:cNvSpPr>
            <p:nvPr/>
          </p:nvSpPr>
          <p:spPr bwMode="auto">
            <a:xfrm>
              <a:off x="3769503" y="1896294"/>
              <a:ext cx="124379" cy="148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 anchorCtr="0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85000"/>
                </a:lnSpc>
                <a:tabLst>
                  <a:tab pos="630108" algn="l"/>
                </a:tabLst>
              </a:pPr>
              <a:r>
                <a:rPr lang="en-US" sz="1100">
                  <a:latin typeface="Calibri"/>
                  <a:cs typeface="Calibri"/>
                </a:rPr>
                <a:t>4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77188" y="1882690"/>
            <a:ext cx="3794123" cy="3318248"/>
            <a:chOff x="177188" y="1882690"/>
            <a:chExt cx="3794123" cy="3318248"/>
          </a:xfrm>
        </p:grpSpPr>
        <p:grpSp>
          <p:nvGrpSpPr>
            <p:cNvPr id="8" name="Group 7"/>
            <p:cNvGrpSpPr/>
            <p:nvPr/>
          </p:nvGrpSpPr>
          <p:grpSpPr>
            <a:xfrm>
              <a:off x="177188" y="1882690"/>
              <a:ext cx="3794123" cy="3318248"/>
              <a:chOff x="153672" y="1882690"/>
              <a:chExt cx="3794123" cy="3318248"/>
            </a:xfrm>
          </p:grpSpPr>
          <p:sp>
            <p:nvSpPr>
              <p:cNvPr id="215" name="Rounded Rectangle 214"/>
              <p:cNvSpPr/>
              <p:nvPr/>
            </p:nvSpPr>
            <p:spPr>
              <a:xfrm>
                <a:off x="153672" y="1882690"/>
                <a:ext cx="3731638" cy="3318248"/>
              </a:xfrm>
              <a:prstGeom prst="roundRect">
                <a:avLst>
                  <a:gd name="adj" fmla="val 6035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16" name="Rectangle 3"/>
              <p:cNvSpPr>
                <a:spLocks noChangeArrowheads="1"/>
              </p:cNvSpPr>
              <p:nvPr/>
            </p:nvSpPr>
            <p:spPr bwMode="auto">
              <a:xfrm>
                <a:off x="213535" y="2041403"/>
                <a:ext cx="3734260" cy="30008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pPr>
                  <a:tabLst>
                    <a:tab pos="171450" algn="l"/>
                    <a:tab pos="342900" algn="l"/>
                    <a:tab pos="685800" algn="l"/>
                    <a:tab pos="2625725" algn="l"/>
                  </a:tabLst>
                </a:pPr>
                <a:r>
                  <a:rPr lang="en-US" dirty="0">
                    <a:latin typeface="Calibri"/>
                    <a:cs typeface="Calibri"/>
                  </a:rPr>
                  <a:t>select distinct a3.fname, a3.lname </a:t>
                </a:r>
              </a:p>
              <a:p>
                <a:pPr>
                  <a:tabLst>
                    <a:tab pos="171450" algn="l"/>
                    <a:tab pos="342900" algn="l"/>
                    <a:tab pos="685800" algn="l"/>
                    <a:tab pos="2625725" algn="l"/>
                  </a:tabLst>
                </a:pPr>
                <a:r>
                  <a:rPr lang="en-US" dirty="0">
                    <a:latin typeface="Calibri"/>
                    <a:cs typeface="Calibri"/>
                  </a:rPr>
                  <a:t>from Actor a0, Casts c0, Casts c1, Casts c2, Casts c3, </a:t>
                </a:r>
              </a:p>
              <a:p>
                <a:pPr>
                  <a:tabLst>
                    <a:tab pos="171450" algn="l"/>
                    <a:tab pos="342900" algn="l"/>
                    <a:tab pos="685800" algn="l"/>
                    <a:tab pos="2625725" algn="l"/>
                  </a:tabLst>
                </a:pPr>
                <a:r>
                  <a:rPr lang="en-US" dirty="0">
                    <a:latin typeface="Calibri"/>
                    <a:cs typeface="Calibri"/>
                  </a:rPr>
                  <a:t>	    	Actor a3</a:t>
                </a:r>
              </a:p>
              <a:p>
                <a:pPr>
                  <a:tabLst>
                    <a:tab pos="171450" algn="l"/>
                    <a:tab pos="342900" algn="l"/>
                    <a:tab pos="685800" algn="l"/>
                    <a:tab pos="2625725" algn="l"/>
                  </a:tabLst>
                </a:pPr>
                <a:r>
                  <a:rPr lang="en-US" dirty="0">
                    <a:latin typeface="Calibri"/>
                    <a:cs typeface="Calibri"/>
                  </a:rPr>
                  <a:t>where a0.fname = 'Kevin' and a0.lname = 'Bacon' </a:t>
                </a:r>
              </a:p>
              <a:p>
                <a:pPr>
                  <a:tabLst>
                    <a:tab pos="171450" algn="l"/>
                    <a:tab pos="342900" algn="l"/>
                    <a:tab pos="685800" algn="l"/>
                    <a:tab pos="2625725" algn="l"/>
                  </a:tabLst>
                </a:pPr>
                <a:r>
                  <a:rPr lang="en-US" dirty="0">
                    <a:latin typeface="Calibri"/>
                    <a:cs typeface="Calibri"/>
                  </a:rPr>
                  <a:t>and c0.pid = a0.id and c0.mid = c1.mid </a:t>
                </a:r>
              </a:p>
              <a:p>
                <a:pPr>
                  <a:tabLst>
                    <a:tab pos="171450" algn="l"/>
                    <a:tab pos="342900" algn="l"/>
                    <a:tab pos="685800" algn="l"/>
                    <a:tab pos="2625725" algn="l"/>
                  </a:tabLst>
                </a:pPr>
                <a:r>
                  <a:rPr lang="en-US" dirty="0">
                    <a:latin typeface="Calibri"/>
                    <a:cs typeface="Calibri"/>
                  </a:rPr>
                  <a:t>and c1.pid = c2.pid and c2.mid = c3.mid </a:t>
                </a:r>
              </a:p>
              <a:p>
                <a:pPr>
                  <a:tabLst>
                    <a:tab pos="171450" algn="l"/>
                    <a:tab pos="342900" algn="l"/>
                    <a:tab pos="685800" algn="l"/>
                    <a:tab pos="2625725" algn="l"/>
                  </a:tabLst>
                </a:pPr>
                <a:r>
                  <a:rPr lang="en-US" dirty="0">
                    <a:latin typeface="Calibri"/>
                    <a:cs typeface="Calibri"/>
                  </a:rPr>
                  <a:t>and c3.pid = a3.id </a:t>
                </a:r>
              </a:p>
              <a:p>
                <a:pPr>
                  <a:tabLst>
                    <a:tab pos="171450" algn="l"/>
                    <a:tab pos="342900" algn="l"/>
                    <a:tab pos="685800" algn="l"/>
                    <a:tab pos="2625725" algn="l"/>
                  </a:tabLst>
                </a:pPr>
                <a:r>
                  <a:rPr lang="en-US" dirty="0">
                    <a:latin typeface="Calibri"/>
                    <a:cs typeface="Calibri"/>
                  </a:rPr>
                  <a:t>and not exists (select xc1.pid </a:t>
                </a:r>
              </a:p>
              <a:p>
                <a:pPr>
                  <a:tabLst>
                    <a:tab pos="171450" algn="l"/>
                    <a:tab pos="342900" algn="l"/>
                    <a:tab pos="685800" algn="l"/>
                    <a:tab pos="2625725" algn="l"/>
                  </a:tabLst>
                </a:pPr>
                <a:r>
                  <a:rPr lang="en-US" dirty="0">
                    <a:latin typeface="Calibri"/>
                    <a:cs typeface="Calibri"/>
                  </a:rPr>
                  <a:t>	from </a:t>
                </a:r>
                <a:r>
                  <a:rPr lang="en-US" dirty="0" smtClean="0">
                    <a:latin typeface="Calibri"/>
                    <a:cs typeface="Calibri"/>
                  </a:rPr>
                  <a:t>Actor </a:t>
                </a:r>
                <a:r>
                  <a:rPr lang="en-US" dirty="0">
                    <a:latin typeface="Calibri"/>
                    <a:cs typeface="Calibri"/>
                  </a:rPr>
                  <a:t>xa0, Casts xc0, Casts xc1</a:t>
                </a:r>
              </a:p>
              <a:p>
                <a:pPr>
                  <a:tabLst>
                    <a:tab pos="171450" algn="l"/>
                    <a:tab pos="342900" algn="l"/>
                    <a:tab pos="685800" algn="l"/>
                    <a:tab pos="2625725" algn="l"/>
                  </a:tabLst>
                </a:pPr>
                <a:r>
                  <a:rPr lang="en-US" dirty="0">
                    <a:latin typeface="Calibri"/>
                    <a:cs typeface="Calibri"/>
                  </a:rPr>
                  <a:t>	where xa0.fname = 'Kevin' and xa0.lname = 'Bacon' </a:t>
                </a:r>
              </a:p>
              <a:p>
                <a:pPr>
                  <a:tabLst>
                    <a:tab pos="171450" algn="l"/>
                    <a:tab pos="342900" algn="l"/>
                    <a:tab pos="685800" algn="l"/>
                    <a:tab pos="2625725" algn="l"/>
                  </a:tabLst>
                </a:pPr>
                <a:r>
                  <a:rPr lang="en-US" dirty="0">
                    <a:latin typeface="Calibri"/>
                    <a:cs typeface="Calibri"/>
                  </a:rPr>
                  <a:t>	and xa0.id = xc0.pid and xc0.mid = xc1.mid </a:t>
                </a:r>
              </a:p>
              <a:p>
                <a:pPr>
                  <a:tabLst>
                    <a:tab pos="171450" algn="l"/>
                    <a:tab pos="342900" algn="l"/>
                    <a:tab pos="685800" algn="l"/>
                    <a:tab pos="2625725" algn="l"/>
                  </a:tabLst>
                </a:pPr>
                <a:r>
                  <a:rPr lang="en-US" dirty="0">
                    <a:latin typeface="Calibri"/>
                    <a:cs typeface="Calibri"/>
                  </a:rPr>
                  <a:t>	and xc1.pid = a3.id)</a:t>
                </a:r>
              </a:p>
              <a:p>
                <a:pPr>
                  <a:tabLst>
                    <a:tab pos="171450" algn="l"/>
                    <a:tab pos="342900" algn="l"/>
                    <a:tab pos="685800" algn="l"/>
                    <a:tab pos="2625725" algn="l"/>
                  </a:tabLst>
                </a:pPr>
                <a:r>
                  <a:rPr lang="en-US" dirty="0">
                    <a:latin typeface="Calibri"/>
                    <a:cs typeface="Calibri"/>
                  </a:rPr>
                  <a:t>and not exists (select ya0.id</a:t>
                </a:r>
              </a:p>
              <a:p>
                <a:pPr>
                  <a:tabLst>
                    <a:tab pos="171450" algn="l"/>
                    <a:tab pos="342900" algn="l"/>
                    <a:tab pos="685800" algn="l"/>
                    <a:tab pos="2625725" algn="l"/>
                  </a:tabLst>
                </a:pPr>
                <a:r>
                  <a:rPr lang="en-US" dirty="0">
                    <a:latin typeface="Calibri"/>
                    <a:cs typeface="Calibri"/>
                  </a:rPr>
                  <a:t>	from Actor ya0</a:t>
                </a:r>
              </a:p>
              <a:p>
                <a:pPr>
                  <a:tabLst>
                    <a:tab pos="171450" algn="l"/>
                    <a:tab pos="342900" algn="l"/>
                    <a:tab pos="685800" algn="l"/>
                    <a:tab pos="2625725" algn="l"/>
                  </a:tabLst>
                </a:pPr>
                <a:r>
                  <a:rPr lang="en-US" dirty="0">
                    <a:latin typeface="Calibri"/>
                    <a:cs typeface="Calibri"/>
                  </a:rPr>
                  <a:t>	where ya0.fname = 'Kevin' and ya0.lname = 'Bacon’)</a:t>
                </a:r>
              </a:p>
            </p:txBody>
          </p:sp>
        </p:grpSp>
        <p:sp>
          <p:nvSpPr>
            <p:cNvPr id="193" name="Rectangle 3"/>
            <p:cNvSpPr>
              <a:spLocks noChangeArrowheads="1"/>
            </p:cNvSpPr>
            <p:nvPr/>
          </p:nvSpPr>
          <p:spPr bwMode="auto">
            <a:xfrm>
              <a:off x="3739063" y="1929244"/>
              <a:ext cx="124379" cy="148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 anchorCtr="0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85000"/>
                </a:lnSpc>
                <a:tabLst>
                  <a:tab pos="630108" algn="l"/>
                </a:tabLst>
              </a:pPr>
              <a:r>
                <a:rPr lang="en-US" sz="1100">
                  <a:latin typeface="Calibri"/>
                  <a:cs typeface="Calibri"/>
                </a:rPr>
                <a:t>5</a:t>
              </a:r>
            </a:p>
          </p:txBody>
        </p:sp>
      </p:grpSp>
      <p:sp>
        <p:nvSpPr>
          <p:cNvPr id="80" name="Title 7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Browsing &amp; Understanding existing Queries is hard</a:t>
            </a:r>
          </a:p>
        </p:txBody>
      </p:sp>
      <p:sp>
        <p:nvSpPr>
          <p:cNvPr id="76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B1C8F-0AF1-4C92-9122-92D7D682116F}" type="slidenum">
              <a:rPr lang="de-DE" smtClean="0"/>
              <a:pPr/>
              <a:t>3</a:t>
            </a:fld>
            <a:endParaRPr lang="de-DE" smtClean="0"/>
          </a:p>
        </p:txBody>
      </p:sp>
      <p:sp>
        <p:nvSpPr>
          <p:cNvPr id="189" name="Rectangle 188"/>
          <p:cNvSpPr/>
          <p:nvPr/>
        </p:nvSpPr>
        <p:spPr>
          <a:xfrm>
            <a:off x="8092229" y="1009201"/>
            <a:ext cx="196333" cy="1578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364" eaLnBrk="0" hangingPunct="0">
              <a:spcAft>
                <a:spcPct val="20000"/>
              </a:spcAft>
              <a:tabLst>
                <a:tab pos="1790331" algn="l"/>
              </a:tabLst>
            </a:pPr>
            <a:endParaRPr lang="en-US" sz="1600"/>
          </a:p>
        </p:txBody>
      </p:sp>
      <p:sp>
        <p:nvSpPr>
          <p:cNvPr id="190" name="Rectangle 3"/>
          <p:cNvSpPr>
            <a:spLocks noChangeArrowheads="1"/>
          </p:cNvSpPr>
          <p:nvPr/>
        </p:nvSpPr>
        <p:spPr bwMode="auto">
          <a:xfrm>
            <a:off x="8357392" y="993865"/>
            <a:ext cx="374378" cy="18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prstTxWarp prst="textNoShape">
              <a:avLst/>
            </a:prstTxWarp>
            <a:spAutoFit/>
          </a:bodyPr>
          <a:lstStyle/>
          <a:p>
            <a:pPr>
              <a:lnSpc>
                <a:spcPct val="85000"/>
              </a:lnSpc>
              <a:tabLst>
                <a:tab pos="630108" algn="l"/>
              </a:tabLst>
            </a:pPr>
            <a:r>
              <a:rPr lang="en-US" sz="1400">
                <a:latin typeface="Calibri"/>
                <a:cs typeface="Calibri"/>
              </a:rPr>
              <a:t>hard</a:t>
            </a:r>
          </a:p>
        </p:txBody>
      </p:sp>
      <p:pic>
        <p:nvPicPr>
          <p:cNvPr id="18" name="Sound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1813" y="586581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8414984"/>
      </p:ext>
    </p:extLst>
  </p:cSld>
  <p:clrMapOvr>
    <a:masterClrMapping/>
  </p:clrMapOvr>
  <p:transition advTm="325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343058" y="1706654"/>
            <a:ext cx="3731638" cy="3318248"/>
            <a:chOff x="343058" y="1706654"/>
            <a:chExt cx="3731638" cy="3318248"/>
          </a:xfrm>
        </p:grpSpPr>
        <p:grpSp>
          <p:nvGrpSpPr>
            <p:cNvPr id="16" name="Group 15"/>
            <p:cNvGrpSpPr/>
            <p:nvPr/>
          </p:nvGrpSpPr>
          <p:grpSpPr>
            <a:xfrm>
              <a:off x="343058" y="1706654"/>
              <a:ext cx="3731638" cy="3318248"/>
              <a:chOff x="319542" y="1706654"/>
              <a:chExt cx="3731638" cy="3318248"/>
            </a:xfrm>
          </p:grpSpPr>
          <p:sp>
            <p:nvSpPr>
              <p:cNvPr id="177" name="Rounded Rectangle 176"/>
              <p:cNvSpPr/>
              <p:nvPr/>
            </p:nvSpPr>
            <p:spPr>
              <a:xfrm>
                <a:off x="319542" y="1706654"/>
                <a:ext cx="3731638" cy="3318248"/>
              </a:xfrm>
              <a:prstGeom prst="roundRect">
                <a:avLst>
                  <a:gd name="adj" fmla="val 6035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53" name="Rectangle 3"/>
              <p:cNvSpPr>
                <a:spLocks noChangeArrowheads="1"/>
              </p:cNvSpPr>
              <p:nvPr/>
            </p:nvSpPr>
            <p:spPr bwMode="auto">
              <a:xfrm>
                <a:off x="500545" y="1981779"/>
                <a:ext cx="3409949" cy="27699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pPr>
                  <a:tabLst>
                    <a:tab pos="685800" algn="l"/>
                    <a:tab pos="1371600" algn="l"/>
                    <a:tab pos="2114550" algn="l"/>
                  </a:tabLst>
                </a:pPr>
                <a:r>
                  <a:rPr lang="en-US" sz="1800">
                    <a:latin typeface="Calibri"/>
                    <a:cs typeface="Calibri"/>
                  </a:rPr>
                  <a:t>select	S.sname</a:t>
                </a:r>
              </a:p>
              <a:p>
                <a:pPr>
                  <a:tabLst>
                    <a:tab pos="685800" algn="l"/>
                    <a:tab pos="1371600" algn="l"/>
                    <a:tab pos="2114550" algn="l"/>
                  </a:tabLst>
                </a:pPr>
                <a:r>
                  <a:rPr lang="en-US" sz="1800">
                    <a:latin typeface="Calibri"/>
                    <a:cs typeface="Calibri"/>
                  </a:rPr>
                  <a:t>from 	Sailors S</a:t>
                </a:r>
              </a:p>
              <a:p>
                <a:pPr>
                  <a:tabLst>
                    <a:tab pos="685800" algn="l"/>
                    <a:tab pos="1371600" algn="l"/>
                    <a:tab pos="2114550" algn="l"/>
                  </a:tabLst>
                </a:pPr>
                <a:r>
                  <a:rPr lang="en-US" sz="1800">
                    <a:latin typeface="Calibri"/>
                    <a:cs typeface="Calibri"/>
                  </a:rPr>
                  <a:t>where	not exists</a:t>
                </a:r>
              </a:p>
              <a:p>
                <a:pPr>
                  <a:tabLst>
                    <a:tab pos="685800" algn="l"/>
                    <a:tab pos="1371600" algn="l"/>
                    <a:tab pos="2114550" algn="l"/>
                  </a:tabLst>
                </a:pPr>
                <a:r>
                  <a:rPr lang="en-US" sz="1800">
                    <a:latin typeface="Calibri"/>
                    <a:cs typeface="Calibri"/>
                  </a:rPr>
                  <a:t>	(select	B.bid</a:t>
                </a:r>
              </a:p>
              <a:p>
                <a:pPr>
                  <a:tabLst>
                    <a:tab pos="685800" algn="l"/>
                    <a:tab pos="1371600" algn="l"/>
                    <a:tab pos="2114550" algn="l"/>
                  </a:tabLst>
                </a:pPr>
                <a:r>
                  <a:rPr lang="en-US" sz="1800">
                    <a:latin typeface="Calibri"/>
                    <a:cs typeface="Calibri"/>
                  </a:rPr>
                  <a:t>	from  	Boats B</a:t>
                </a:r>
              </a:p>
              <a:p>
                <a:pPr>
                  <a:tabLst>
                    <a:tab pos="685800" algn="l"/>
                    <a:tab pos="1371600" algn="l"/>
                    <a:tab pos="2114550" algn="l"/>
                  </a:tabLst>
                </a:pPr>
                <a:r>
                  <a:rPr lang="en-US" sz="1800">
                    <a:latin typeface="Calibri"/>
                    <a:cs typeface="Calibri"/>
                  </a:rPr>
                  <a:t>	where	not exists </a:t>
                </a:r>
              </a:p>
              <a:p>
                <a:pPr>
                  <a:tabLst>
                    <a:tab pos="685800" algn="l"/>
                    <a:tab pos="1371600" algn="l"/>
                    <a:tab pos="2114550" algn="l"/>
                  </a:tabLst>
                </a:pPr>
                <a:r>
                  <a:rPr lang="en-US" sz="1800">
                    <a:latin typeface="Calibri"/>
                    <a:cs typeface="Calibri"/>
                  </a:rPr>
                  <a:t>		(select	R.bid</a:t>
                </a:r>
              </a:p>
              <a:p>
                <a:pPr>
                  <a:tabLst>
                    <a:tab pos="685800" algn="l"/>
                    <a:tab pos="1371600" algn="l"/>
                    <a:tab pos="2114550" algn="l"/>
                  </a:tabLst>
                </a:pPr>
                <a:r>
                  <a:rPr lang="en-US" sz="1800">
                    <a:latin typeface="Calibri"/>
                    <a:cs typeface="Calibri"/>
                  </a:rPr>
                  <a:t>		from  	Reserves R</a:t>
                </a:r>
              </a:p>
              <a:p>
                <a:pPr>
                  <a:tabLst>
                    <a:tab pos="685800" algn="l"/>
                    <a:tab pos="1371600" algn="l"/>
                    <a:tab pos="2114550" algn="l"/>
                  </a:tabLst>
                </a:pPr>
                <a:r>
                  <a:rPr lang="en-US" sz="1800">
                    <a:latin typeface="Calibri"/>
                    <a:cs typeface="Calibri"/>
                  </a:rPr>
                  <a:t>		where 	R.bid = B.bid</a:t>
                </a:r>
              </a:p>
              <a:p>
                <a:pPr>
                  <a:tabLst>
                    <a:tab pos="685800" algn="l"/>
                    <a:tab pos="1371600" algn="l"/>
                    <a:tab pos="2114550" algn="l"/>
                  </a:tabLst>
                </a:pPr>
                <a:r>
                  <a:rPr lang="en-US" sz="1800">
                    <a:latin typeface="Calibri"/>
                    <a:cs typeface="Calibri"/>
                  </a:rPr>
                  <a:t>		and   	R.sid = S.sid))</a:t>
                </a:r>
              </a:p>
            </p:txBody>
          </p:sp>
        </p:grpSp>
        <p:sp>
          <p:nvSpPr>
            <p:cNvPr id="200" name="Rectangle 3"/>
            <p:cNvSpPr>
              <a:spLocks noChangeArrowheads="1"/>
            </p:cNvSpPr>
            <p:nvPr/>
          </p:nvSpPr>
          <p:spPr bwMode="auto">
            <a:xfrm>
              <a:off x="3909920" y="1765217"/>
              <a:ext cx="124379" cy="148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 anchorCtr="0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85000"/>
                </a:lnSpc>
                <a:tabLst>
                  <a:tab pos="630108" algn="l"/>
                </a:tabLst>
              </a:pPr>
              <a:r>
                <a:rPr lang="en-US" sz="1100">
                  <a:latin typeface="Calibri"/>
                  <a:cs typeface="Calibri"/>
                </a:rPr>
                <a:t>1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076363" y="1705548"/>
            <a:ext cx="4934941" cy="3319354"/>
            <a:chOff x="4076363" y="1705548"/>
            <a:chExt cx="4934941" cy="3319354"/>
          </a:xfrm>
        </p:grpSpPr>
        <p:grpSp>
          <p:nvGrpSpPr>
            <p:cNvPr id="17" name="Group 16"/>
            <p:cNvGrpSpPr/>
            <p:nvPr/>
          </p:nvGrpSpPr>
          <p:grpSpPr>
            <a:xfrm>
              <a:off x="4076363" y="1705548"/>
              <a:ext cx="4934941" cy="3319354"/>
              <a:chOff x="4088121" y="1705548"/>
              <a:chExt cx="4934941" cy="3319354"/>
            </a:xfrm>
          </p:grpSpPr>
          <p:sp>
            <p:nvSpPr>
              <p:cNvPr id="180" name="Rounded Rectangle 179"/>
              <p:cNvSpPr/>
              <p:nvPr/>
            </p:nvSpPr>
            <p:spPr>
              <a:xfrm>
                <a:off x="4088121" y="1705548"/>
                <a:ext cx="4934941" cy="3319354"/>
              </a:xfrm>
              <a:prstGeom prst="roundRect">
                <a:avLst>
                  <a:gd name="adj" fmla="val 6035"/>
                </a:avLst>
              </a:prstGeom>
              <a:solidFill>
                <a:srgbClr val="EBF1DE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grpSp>
            <p:nvGrpSpPr>
              <p:cNvPr id="354" name="Group 353"/>
              <p:cNvGrpSpPr/>
              <p:nvPr/>
            </p:nvGrpSpPr>
            <p:grpSpPr>
              <a:xfrm>
                <a:off x="4475909" y="2872686"/>
                <a:ext cx="4155204" cy="989891"/>
                <a:chOff x="3461323" y="3245701"/>
                <a:chExt cx="2770656" cy="660051"/>
              </a:xfrm>
            </p:grpSpPr>
            <p:sp>
              <p:nvSpPr>
                <p:cNvPr id="355" name="Rectangle 354"/>
                <p:cNvSpPr/>
                <p:nvPr/>
              </p:nvSpPr>
              <p:spPr>
                <a:xfrm>
                  <a:off x="4190414" y="3337735"/>
                  <a:ext cx="421477" cy="18933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/>
                <a:lstStyle/>
                <a:p>
                  <a:r>
                    <a:rPr lang="en-US" sz="1600">
                      <a:solidFill>
                        <a:schemeClr val="bg1"/>
                      </a:solidFill>
                      <a:latin typeface="Calibri"/>
                      <a:cs typeface="Calibri"/>
                    </a:rPr>
                    <a:t> Sailors</a:t>
                  </a:r>
                </a:p>
              </p:txBody>
            </p:sp>
            <p:sp>
              <p:nvSpPr>
                <p:cNvPr id="356" name="Rectangle 355"/>
                <p:cNvSpPr/>
                <p:nvPr/>
              </p:nvSpPr>
              <p:spPr>
                <a:xfrm>
                  <a:off x="4190414" y="3527074"/>
                  <a:ext cx="421477" cy="18933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/>
                <a:lstStyle/>
                <a:p>
                  <a:r>
                    <a:rPr lang="en-US" sz="1600" i="1">
                      <a:solidFill>
                        <a:schemeClr val="tx1"/>
                      </a:solidFill>
                      <a:latin typeface="Calibri"/>
                      <a:cs typeface="Calibri"/>
                    </a:rPr>
                    <a:t> name</a:t>
                  </a:r>
                </a:p>
              </p:txBody>
            </p:sp>
            <p:sp>
              <p:nvSpPr>
                <p:cNvPr id="357" name="Rectangle 356"/>
                <p:cNvSpPr/>
                <p:nvPr/>
              </p:nvSpPr>
              <p:spPr>
                <a:xfrm>
                  <a:off x="4190414" y="3716413"/>
                  <a:ext cx="421477" cy="18933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/>
                <a:lstStyle/>
                <a:p>
                  <a:r>
                    <a:rPr lang="en-US" sz="1600" i="1">
                      <a:solidFill>
                        <a:schemeClr val="tx1"/>
                      </a:solidFill>
                      <a:latin typeface="Calibri"/>
                      <a:cs typeface="Calibri"/>
                    </a:rPr>
                    <a:t> sid</a:t>
                  </a:r>
                </a:p>
              </p:txBody>
            </p:sp>
            <p:sp>
              <p:nvSpPr>
                <p:cNvPr id="358" name="Rectangle 357"/>
                <p:cNvSpPr/>
                <p:nvPr/>
              </p:nvSpPr>
              <p:spPr>
                <a:xfrm>
                  <a:off x="3461323" y="3337741"/>
                  <a:ext cx="412519" cy="189339"/>
                </a:xfrm>
                <a:prstGeom prst="rect">
                  <a:avLst/>
                </a:prstGeom>
                <a:solidFill>
                  <a:srgbClr val="BFBFBF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/>
                <a:lstStyle/>
                <a:p>
                  <a:r>
                    <a:rPr lang="en-US" sz="1600">
                      <a:solidFill>
                        <a:schemeClr val="bg1"/>
                      </a:solidFill>
                      <a:latin typeface="Calibri"/>
                      <a:cs typeface="Calibri"/>
                    </a:rPr>
                    <a:t> select</a:t>
                  </a:r>
                </a:p>
              </p:txBody>
            </p:sp>
            <p:sp>
              <p:nvSpPr>
                <p:cNvPr id="359" name="Rectangle 358"/>
                <p:cNvSpPr/>
                <p:nvPr/>
              </p:nvSpPr>
              <p:spPr>
                <a:xfrm>
                  <a:off x="3461323" y="3527080"/>
                  <a:ext cx="412519" cy="18933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/>
                <a:lstStyle/>
                <a:p>
                  <a:r>
                    <a:rPr lang="en-US" sz="1600" i="1">
                      <a:solidFill>
                        <a:schemeClr val="tx1"/>
                      </a:solidFill>
                      <a:latin typeface="Calibri"/>
                      <a:cs typeface="Calibri"/>
                    </a:rPr>
                    <a:t> name</a:t>
                  </a:r>
                </a:p>
              </p:txBody>
            </p:sp>
            <p:cxnSp>
              <p:nvCxnSpPr>
                <p:cNvPr id="360" name="Straight Arrow Connector 30"/>
                <p:cNvCxnSpPr>
                  <a:cxnSpLocks noChangeShapeType="1"/>
                </p:cNvCxnSpPr>
                <p:nvPr/>
              </p:nvCxnSpPr>
              <p:spPr bwMode="auto">
                <a:xfrm flipH="1">
                  <a:off x="5456171" y="3621266"/>
                  <a:ext cx="307535" cy="1588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lg"/>
                </a:ln>
              </p:spPr>
            </p:cxnSp>
            <p:cxnSp>
              <p:nvCxnSpPr>
                <p:cNvPr id="361" name="Straight Arrow Connector 30"/>
                <p:cNvCxnSpPr>
                  <a:cxnSpLocks noChangeShapeType="1"/>
                </p:cNvCxnSpPr>
                <p:nvPr/>
              </p:nvCxnSpPr>
              <p:spPr bwMode="auto">
                <a:xfrm rot="10800000" flipH="1">
                  <a:off x="3873355" y="3622854"/>
                  <a:ext cx="317058" cy="1588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lg"/>
                </a:ln>
              </p:spPr>
            </p:cxnSp>
            <p:sp>
              <p:nvSpPr>
                <p:cNvPr id="362" name="Rectangle 361"/>
                <p:cNvSpPr/>
                <p:nvPr/>
              </p:nvSpPr>
              <p:spPr>
                <a:xfrm>
                  <a:off x="5763707" y="3327106"/>
                  <a:ext cx="384901" cy="18933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/>
                <a:lstStyle/>
                <a:p>
                  <a:r>
                    <a:rPr lang="en-US" sz="1600">
                      <a:solidFill>
                        <a:schemeClr val="bg1"/>
                      </a:solidFill>
                      <a:latin typeface="Calibri"/>
                      <a:cs typeface="Calibri"/>
                    </a:rPr>
                    <a:t> Boats</a:t>
                  </a:r>
                </a:p>
              </p:txBody>
            </p:sp>
            <p:sp>
              <p:nvSpPr>
                <p:cNvPr id="363" name="Rectangle 362"/>
                <p:cNvSpPr/>
                <p:nvPr/>
              </p:nvSpPr>
              <p:spPr>
                <a:xfrm>
                  <a:off x="5763707" y="3516445"/>
                  <a:ext cx="384901" cy="18933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/>
                <a:lstStyle/>
                <a:p>
                  <a:r>
                    <a:rPr lang="en-US" sz="1600" i="1">
                      <a:solidFill>
                        <a:schemeClr val="tx1"/>
                      </a:solidFill>
                      <a:latin typeface="Calibri"/>
                      <a:cs typeface="Calibri"/>
                    </a:rPr>
                    <a:t> bid</a:t>
                  </a:r>
                </a:p>
              </p:txBody>
            </p:sp>
            <p:sp>
              <p:nvSpPr>
                <p:cNvPr id="364" name="Rectangle 363"/>
                <p:cNvSpPr/>
                <p:nvPr/>
              </p:nvSpPr>
              <p:spPr>
                <a:xfrm>
                  <a:off x="4921479" y="3327106"/>
                  <a:ext cx="531206" cy="18933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/>
                <a:lstStyle/>
                <a:p>
                  <a:r>
                    <a:rPr lang="en-US" sz="1600">
                      <a:solidFill>
                        <a:schemeClr val="bg1"/>
                      </a:solidFill>
                      <a:latin typeface="Calibri"/>
                      <a:cs typeface="Calibri"/>
                    </a:rPr>
                    <a:t> Reserves</a:t>
                  </a:r>
                </a:p>
              </p:txBody>
            </p:sp>
            <p:sp>
              <p:nvSpPr>
                <p:cNvPr id="365" name="Rectangle 364"/>
                <p:cNvSpPr/>
                <p:nvPr/>
              </p:nvSpPr>
              <p:spPr>
                <a:xfrm>
                  <a:off x="4921479" y="3516445"/>
                  <a:ext cx="531206" cy="18933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/>
                <a:lstStyle/>
                <a:p>
                  <a:r>
                    <a:rPr lang="en-US" sz="1600" i="1">
                      <a:solidFill>
                        <a:schemeClr val="tx1"/>
                      </a:solidFill>
                      <a:latin typeface="Calibri"/>
                      <a:cs typeface="Calibri"/>
                    </a:rPr>
                    <a:t> bid</a:t>
                  </a:r>
                </a:p>
              </p:txBody>
            </p:sp>
            <p:sp>
              <p:nvSpPr>
                <p:cNvPr id="366" name="Rectangle 365"/>
                <p:cNvSpPr/>
                <p:nvPr/>
              </p:nvSpPr>
              <p:spPr>
                <a:xfrm>
                  <a:off x="4921479" y="3705784"/>
                  <a:ext cx="531206" cy="18933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/>
                <a:lstStyle/>
                <a:p>
                  <a:r>
                    <a:rPr lang="en-US" sz="1600" i="1">
                      <a:solidFill>
                        <a:schemeClr val="tx1"/>
                      </a:solidFill>
                      <a:latin typeface="Calibri"/>
                      <a:cs typeface="Calibri"/>
                    </a:rPr>
                    <a:t> sid</a:t>
                  </a:r>
                </a:p>
              </p:txBody>
            </p:sp>
            <p:cxnSp>
              <p:nvCxnSpPr>
                <p:cNvPr id="367" name="Straight Arrow Connector 30"/>
                <p:cNvCxnSpPr>
                  <a:cxnSpLocks noChangeShapeType="1"/>
                </p:cNvCxnSpPr>
                <p:nvPr/>
              </p:nvCxnSpPr>
              <p:spPr bwMode="auto">
                <a:xfrm flipH="1">
                  <a:off x="4617135" y="3817724"/>
                  <a:ext cx="307535" cy="1588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lg"/>
                </a:ln>
              </p:spPr>
            </p:cxnSp>
            <p:sp>
              <p:nvSpPr>
                <p:cNvPr id="368" name="Rounded Rectangle 367"/>
                <p:cNvSpPr/>
                <p:nvPr/>
              </p:nvSpPr>
              <p:spPr bwMode="auto">
                <a:xfrm>
                  <a:off x="5681497" y="3245701"/>
                  <a:ext cx="550482" cy="547568"/>
                </a:xfrm>
                <a:prstGeom prst="roundRect">
                  <a:avLst/>
                </a:prstGeom>
                <a:noFill/>
                <a:ln w="38100" cap="flat" cmpd="dbl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574675" indent="-574675" algn="ctr" defTabSz="895350">
                    <a:tabLst>
                      <a:tab pos="533400" algn="r"/>
                    </a:tabLst>
                  </a:pPr>
                  <a:endParaRPr lang="en-US" sz="1600" smtClean="0">
                    <a:latin typeface="Calibri"/>
                    <a:cs typeface="Calibri"/>
                  </a:endParaRPr>
                </a:p>
              </p:txBody>
            </p:sp>
          </p:grpSp>
        </p:grpSp>
        <p:sp>
          <p:nvSpPr>
            <p:cNvPr id="208" name="Rectangle 3"/>
            <p:cNvSpPr>
              <a:spLocks noChangeArrowheads="1"/>
            </p:cNvSpPr>
            <p:nvPr/>
          </p:nvSpPr>
          <p:spPr bwMode="auto">
            <a:xfrm>
              <a:off x="4165570" y="1765217"/>
              <a:ext cx="124379" cy="148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 anchorCtr="0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85000"/>
                </a:lnSpc>
                <a:tabLst>
                  <a:tab pos="630108" algn="l"/>
                </a:tabLst>
              </a:pPr>
              <a:r>
                <a:rPr lang="en-US" sz="1100">
                  <a:latin typeface="Calibri"/>
                  <a:cs typeface="Calibri"/>
                </a:rPr>
                <a:t>1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034255" y="1752053"/>
            <a:ext cx="4934941" cy="3319354"/>
            <a:chOff x="4034255" y="1752053"/>
            <a:chExt cx="4934941" cy="3319354"/>
          </a:xfrm>
        </p:grpSpPr>
        <p:grpSp>
          <p:nvGrpSpPr>
            <p:cNvPr id="14" name="Group 13"/>
            <p:cNvGrpSpPr/>
            <p:nvPr/>
          </p:nvGrpSpPr>
          <p:grpSpPr>
            <a:xfrm>
              <a:off x="4034255" y="1752053"/>
              <a:ext cx="4934941" cy="3319354"/>
              <a:chOff x="4046013" y="1752053"/>
              <a:chExt cx="4934941" cy="3319354"/>
            </a:xfrm>
          </p:grpSpPr>
          <p:sp>
            <p:nvSpPr>
              <p:cNvPr id="188" name="Rounded Rectangle 187"/>
              <p:cNvSpPr/>
              <p:nvPr/>
            </p:nvSpPr>
            <p:spPr>
              <a:xfrm>
                <a:off x="4046013" y="1752053"/>
                <a:ext cx="4934941" cy="3319354"/>
              </a:xfrm>
              <a:prstGeom prst="roundRect">
                <a:avLst>
                  <a:gd name="adj" fmla="val 6035"/>
                </a:avLst>
              </a:prstGeom>
              <a:solidFill>
                <a:srgbClr val="EBF1DE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grpSp>
            <p:nvGrpSpPr>
              <p:cNvPr id="82" name="Group 81"/>
              <p:cNvGrpSpPr/>
              <p:nvPr/>
            </p:nvGrpSpPr>
            <p:grpSpPr>
              <a:xfrm>
                <a:off x="4784599" y="2685561"/>
                <a:ext cx="3477579" cy="1451233"/>
                <a:chOff x="4939841" y="1454948"/>
                <a:chExt cx="2705145" cy="1128888"/>
              </a:xfrm>
            </p:grpSpPr>
            <p:cxnSp>
              <p:nvCxnSpPr>
                <p:cNvPr id="83" name="Straight Arrow Connector 82"/>
                <p:cNvCxnSpPr>
                  <a:cxnSpLocks noChangeShapeType="1"/>
                </p:cNvCxnSpPr>
                <p:nvPr/>
              </p:nvCxnSpPr>
              <p:spPr bwMode="auto">
                <a:xfrm>
                  <a:off x="5532326" y="1902048"/>
                  <a:ext cx="406900" cy="1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</p:cxnSp>
            <p:grpSp>
              <p:nvGrpSpPr>
                <p:cNvPr id="84" name="Group 106"/>
                <p:cNvGrpSpPr/>
                <p:nvPr/>
              </p:nvGrpSpPr>
              <p:grpSpPr>
                <a:xfrm>
                  <a:off x="5939226" y="1574027"/>
                  <a:ext cx="593596" cy="874724"/>
                  <a:chOff x="6013368" y="2451684"/>
                  <a:chExt cx="579733" cy="898708"/>
                </a:xfrm>
              </p:grpSpPr>
              <p:sp>
                <p:nvSpPr>
                  <p:cNvPr id="99" name="Rectangle 98"/>
                  <p:cNvSpPr/>
                  <p:nvPr/>
                </p:nvSpPr>
                <p:spPr>
                  <a:xfrm>
                    <a:off x="6013368" y="2451684"/>
                    <a:ext cx="579733" cy="224677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r>
                      <a:rPr lang="en-US" sz="1500">
                        <a:solidFill>
                          <a:schemeClr val="bg1"/>
                        </a:solidFill>
                        <a:latin typeface="Arial"/>
                        <a:cs typeface="Arial"/>
                      </a:rPr>
                      <a:t> Scores</a:t>
                    </a:r>
                  </a:p>
                </p:txBody>
              </p:sp>
              <p:sp>
                <p:nvSpPr>
                  <p:cNvPr id="100" name="Rectangle 99"/>
                  <p:cNvSpPr/>
                  <p:nvPr/>
                </p:nvSpPr>
                <p:spPr>
                  <a:xfrm>
                    <a:off x="6013368" y="2676361"/>
                    <a:ext cx="579733" cy="224677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r>
                      <a:rPr lang="en-US" sz="1500" i="1">
                        <a:solidFill>
                          <a:schemeClr val="tx1"/>
                        </a:solidFill>
                        <a:latin typeface="Arial"/>
                        <a:cs typeface="Arial"/>
                      </a:rPr>
                      <a:t> Team</a:t>
                    </a:r>
                  </a:p>
                </p:txBody>
              </p:sp>
              <p:sp>
                <p:nvSpPr>
                  <p:cNvPr id="101" name="Rectangle 100"/>
                  <p:cNvSpPr/>
                  <p:nvPr/>
                </p:nvSpPr>
                <p:spPr>
                  <a:xfrm>
                    <a:off x="6013368" y="2901038"/>
                    <a:ext cx="579733" cy="224677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r>
                      <a:rPr lang="en-US" sz="1500" i="1">
                        <a:solidFill>
                          <a:schemeClr val="tx1"/>
                        </a:solidFill>
                        <a:latin typeface="Arial"/>
                        <a:cs typeface="Arial"/>
                      </a:rPr>
                      <a:t> Day</a:t>
                    </a:r>
                  </a:p>
                </p:txBody>
              </p:sp>
              <p:sp>
                <p:nvSpPr>
                  <p:cNvPr id="102" name="Rectangle 101"/>
                  <p:cNvSpPr/>
                  <p:nvPr/>
                </p:nvSpPr>
                <p:spPr>
                  <a:xfrm>
                    <a:off x="6013368" y="3125715"/>
                    <a:ext cx="579733" cy="224677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r>
                      <a:rPr lang="en-US" sz="1500" i="1">
                        <a:solidFill>
                          <a:schemeClr val="tx1"/>
                        </a:solidFill>
                        <a:latin typeface="Arial"/>
                        <a:cs typeface="Arial"/>
                      </a:rPr>
                      <a:t> Runs</a:t>
                    </a:r>
                  </a:p>
                </p:txBody>
              </p:sp>
            </p:grpSp>
            <p:grpSp>
              <p:nvGrpSpPr>
                <p:cNvPr id="85" name="Group 112"/>
                <p:cNvGrpSpPr/>
                <p:nvPr/>
              </p:nvGrpSpPr>
              <p:grpSpPr>
                <a:xfrm>
                  <a:off x="4939841" y="1574032"/>
                  <a:ext cx="592482" cy="656037"/>
                  <a:chOff x="5672691" y="3708233"/>
                  <a:chExt cx="681354" cy="674025"/>
                </a:xfrm>
              </p:grpSpPr>
              <p:sp>
                <p:nvSpPr>
                  <p:cNvPr id="96" name="Rectangle 95"/>
                  <p:cNvSpPr/>
                  <p:nvPr/>
                </p:nvSpPr>
                <p:spPr>
                  <a:xfrm>
                    <a:off x="5672691" y="3708233"/>
                    <a:ext cx="681354" cy="224677"/>
                  </a:xfrm>
                  <a:prstGeom prst="rect">
                    <a:avLst/>
                  </a:prstGeom>
                  <a:solidFill>
                    <a:srgbClr val="BFBFBF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r>
                      <a:rPr lang="en-US" sz="1500">
                        <a:solidFill>
                          <a:schemeClr val="bg1"/>
                        </a:solidFill>
                        <a:latin typeface="Arial"/>
                        <a:cs typeface="Arial"/>
                      </a:rPr>
                      <a:t> select</a:t>
                    </a:r>
                  </a:p>
                </p:txBody>
              </p:sp>
              <p:sp>
                <p:nvSpPr>
                  <p:cNvPr id="97" name="Rectangle 96"/>
                  <p:cNvSpPr/>
                  <p:nvPr/>
                </p:nvSpPr>
                <p:spPr>
                  <a:xfrm>
                    <a:off x="5672691" y="3932910"/>
                    <a:ext cx="681354" cy="224677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r>
                      <a:rPr lang="en-US" sz="1500" i="1">
                        <a:solidFill>
                          <a:schemeClr val="tx1"/>
                        </a:solidFill>
                        <a:latin typeface="Arial"/>
                        <a:cs typeface="Arial"/>
                      </a:rPr>
                      <a:t> Team</a:t>
                    </a:r>
                  </a:p>
                </p:txBody>
              </p:sp>
              <p:sp>
                <p:nvSpPr>
                  <p:cNvPr id="98" name="Rectangle 97"/>
                  <p:cNvSpPr/>
                  <p:nvPr/>
                </p:nvSpPr>
                <p:spPr>
                  <a:xfrm>
                    <a:off x="5672691" y="4157581"/>
                    <a:ext cx="681354" cy="224677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r>
                      <a:rPr lang="en-US" sz="1500" i="1">
                        <a:solidFill>
                          <a:schemeClr val="tx1"/>
                        </a:solidFill>
                        <a:latin typeface="Arial"/>
                        <a:cs typeface="Arial"/>
                      </a:rPr>
                      <a:t> Day</a:t>
                    </a:r>
                  </a:p>
                </p:txBody>
              </p:sp>
            </p:grpSp>
            <p:sp>
              <p:nvSpPr>
                <p:cNvPr id="86" name="Rounded Rectangle 85"/>
                <p:cNvSpPr/>
                <p:nvPr/>
              </p:nvSpPr>
              <p:spPr bwMode="auto">
                <a:xfrm>
                  <a:off x="6822075" y="1454948"/>
                  <a:ext cx="822911" cy="1128888"/>
                </a:xfrm>
                <a:prstGeom prst="roundRect">
                  <a:avLst>
                    <a:gd name="adj" fmla="val 12549"/>
                  </a:avLst>
                </a:prstGeom>
                <a:noFill/>
                <a:ln w="38100" cap="flat" cmpd="dbl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574675" indent="-574675" algn="ctr" defTabSz="895350">
                    <a:tabLst>
                      <a:tab pos="533400" algn="r"/>
                    </a:tabLst>
                  </a:pPr>
                  <a:endParaRPr lang="en-US" sz="1500" smtClean="0">
                    <a:latin typeface="Arial" pitchFamily="34" charset="0"/>
                  </a:endParaRPr>
                </a:p>
              </p:txBody>
            </p:sp>
            <p:grpSp>
              <p:nvGrpSpPr>
                <p:cNvPr id="87" name="Group 106"/>
                <p:cNvGrpSpPr/>
                <p:nvPr/>
              </p:nvGrpSpPr>
              <p:grpSpPr>
                <a:xfrm>
                  <a:off x="6939724" y="1574027"/>
                  <a:ext cx="593596" cy="874724"/>
                  <a:chOff x="6013368" y="2451684"/>
                  <a:chExt cx="579733" cy="898708"/>
                </a:xfrm>
              </p:grpSpPr>
              <p:sp>
                <p:nvSpPr>
                  <p:cNvPr id="92" name="Rectangle 91"/>
                  <p:cNvSpPr/>
                  <p:nvPr/>
                </p:nvSpPr>
                <p:spPr>
                  <a:xfrm>
                    <a:off x="6013368" y="2451684"/>
                    <a:ext cx="579733" cy="224677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r>
                      <a:rPr lang="en-US" sz="1500">
                        <a:solidFill>
                          <a:schemeClr val="bg1"/>
                        </a:solidFill>
                        <a:latin typeface="Arial"/>
                        <a:cs typeface="Arial"/>
                      </a:rPr>
                      <a:t> Scores</a:t>
                    </a:r>
                  </a:p>
                </p:txBody>
              </p:sp>
              <p:sp>
                <p:nvSpPr>
                  <p:cNvPr id="93" name="Rectangle 92"/>
                  <p:cNvSpPr/>
                  <p:nvPr/>
                </p:nvSpPr>
                <p:spPr>
                  <a:xfrm>
                    <a:off x="6013368" y="2676361"/>
                    <a:ext cx="579733" cy="224677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r>
                      <a:rPr lang="en-US" sz="1500" i="1">
                        <a:solidFill>
                          <a:schemeClr val="tx1"/>
                        </a:solidFill>
                        <a:latin typeface="Arial"/>
                        <a:cs typeface="Arial"/>
                      </a:rPr>
                      <a:t> Team</a:t>
                    </a:r>
                  </a:p>
                </p:txBody>
              </p:sp>
              <p:sp>
                <p:nvSpPr>
                  <p:cNvPr id="94" name="Rectangle 93"/>
                  <p:cNvSpPr/>
                  <p:nvPr/>
                </p:nvSpPr>
                <p:spPr>
                  <a:xfrm>
                    <a:off x="6013368" y="2901038"/>
                    <a:ext cx="579733" cy="224677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r>
                      <a:rPr lang="en-US" sz="1500" i="1">
                        <a:solidFill>
                          <a:schemeClr val="tx1"/>
                        </a:solidFill>
                        <a:latin typeface="Arial"/>
                        <a:cs typeface="Arial"/>
                      </a:rPr>
                      <a:t> Day</a:t>
                    </a:r>
                  </a:p>
                </p:txBody>
              </p:sp>
              <p:sp>
                <p:nvSpPr>
                  <p:cNvPr id="95" name="Rectangle 94"/>
                  <p:cNvSpPr/>
                  <p:nvPr/>
                </p:nvSpPr>
                <p:spPr>
                  <a:xfrm>
                    <a:off x="6013368" y="3125715"/>
                    <a:ext cx="579733" cy="224677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r>
                      <a:rPr lang="en-US" sz="1500" i="1">
                        <a:solidFill>
                          <a:schemeClr val="tx1"/>
                        </a:solidFill>
                        <a:latin typeface="Arial"/>
                        <a:cs typeface="Arial"/>
                      </a:rPr>
                      <a:t> Runs</a:t>
                    </a:r>
                  </a:p>
                </p:txBody>
              </p:sp>
            </p:grpSp>
            <p:cxnSp>
              <p:nvCxnSpPr>
                <p:cNvPr id="88" name="Straight Arrow Connector 87"/>
                <p:cNvCxnSpPr>
                  <a:cxnSpLocks noChangeShapeType="1"/>
                </p:cNvCxnSpPr>
                <p:nvPr/>
              </p:nvCxnSpPr>
              <p:spPr bwMode="auto">
                <a:xfrm>
                  <a:off x="6532824" y="2351934"/>
                  <a:ext cx="406900" cy="1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</p:cxnSp>
            <p:cxnSp>
              <p:nvCxnSpPr>
                <p:cNvPr id="89" name="Straight Arrow Connector 88"/>
                <p:cNvCxnSpPr>
                  <a:cxnSpLocks noChangeShapeType="1"/>
                </p:cNvCxnSpPr>
                <p:nvPr/>
              </p:nvCxnSpPr>
              <p:spPr bwMode="auto">
                <a:xfrm flipH="1">
                  <a:off x="6532824" y="2131409"/>
                  <a:ext cx="406900" cy="1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</p:cxnSp>
            <p:cxnSp>
              <p:nvCxnSpPr>
                <p:cNvPr id="90" name="Straight Arrow Connector 89"/>
                <p:cNvCxnSpPr>
                  <a:cxnSpLocks noChangeShapeType="1"/>
                </p:cNvCxnSpPr>
                <p:nvPr/>
              </p:nvCxnSpPr>
              <p:spPr bwMode="auto">
                <a:xfrm flipH="1">
                  <a:off x="6532824" y="1902049"/>
                  <a:ext cx="406900" cy="1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</p:cxnSp>
            <p:cxnSp>
              <p:nvCxnSpPr>
                <p:cNvPr id="91" name="Straight Arrow Connector 90"/>
                <p:cNvCxnSpPr>
                  <a:cxnSpLocks noChangeShapeType="1"/>
                </p:cNvCxnSpPr>
                <p:nvPr/>
              </p:nvCxnSpPr>
              <p:spPr bwMode="auto">
                <a:xfrm>
                  <a:off x="5532326" y="2131410"/>
                  <a:ext cx="406900" cy="1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</p:cxnSp>
          </p:grpSp>
        </p:grpSp>
        <p:sp>
          <p:nvSpPr>
            <p:cNvPr id="206" name="Rectangle 3"/>
            <p:cNvSpPr>
              <a:spLocks noChangeArrowheads="1"/>
            </p:cNvSpPr>
            <p:nvPr/>
          </p:nvSpPr>
          <p:spPr bwMode="auto">
            <a:xfrm>
              <a:off x="4120813" y="1820962"/>
              <a:ext cx="124379" cy="148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 anchorCtr="0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85000"/>
                </a:lnSpc>
                <a:tabLst>
                  <a:tab pos="630108" algn="l"/>
                </a:tabLst>
              </a:pPr>
              <a:r>
                <a:rPr lang="en-US" sz="1100">
                  <a:latin typeface="Calibri"/>
                  <a:cs typeface="Calibri"/>
                </a:rPr>
                <a:t>2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00950" y="1753159"/>
            <a:ext cx="3731638" cy="3318248"/>
            <a:chOff x="300950" y="1753159"/>
            <a:chExt cx="3731638" cy="3318248"/>
          </a:xfrm>
        </p:grpSpPr>
        <p:grpSp>
          <p:nvGrpSpPr>
            <p:cNvPr id="15" name="Group 14"/>
            <p:cNvGrpSpPr/>
            <p:nvPr/>
          </p:nvGrpSpPr>
          <p:grpSpPr>
            <a:xfrm>
              <a:off x="300950" y="1753159"/>
              <a:ext cx="3731638" cy="3318248"/>
              <a:chOff x="277434" y="1753159"/>
              <a:chExt cx="3731638" cy="3318248"/>
            </a:xfrm>
          </p:grpSpPr>
          <p:sp>
            <p:nvSpPr>
              <p:cNvPr id="187" name="Rounded Rectangle 186"/>
              <p:cNvSpPr/>
              <p:nvPr/>
            </p:nvSpPr>
            <p:spPr>
              <a:xfrm>
                <a:off x="277434" y="1753159"/>
                <a:ext cx="3731638" cy="3318248"/>
              </a:xfrm>
              <a:prstGeom prst="roundRect">
                <a:avLst>
                  <a:gd name="adj" fmla="val 6035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81" name="Rectangle 3"/>
              <p:cNvSpPr>
                <a:spLocks noChangeArrowheads="1"/>
              </p:cNvSpPr>
              <p:nvPr/>
            </p:nvSpPr>
            <p:spPr bwMode="auto">
              <a:xfrm>
                <a:off x="458256" y="2302324"/>
                <a:ext cx="3511634" cy="22159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pPr>
                  <a:tabLst>
                    <a:tab pos="457200" algn="l"/>
                    <a:tab pos="685800" algn="l"/>
                    <a:tab pos="1143000" algn="l"/>
                    <a:tab pos="1828800" algn="l"/>
                  </a:tabLst>
                </a:pPr>
                <a:r>
                  <a:rPr lang="en-US" sz="1800">
                    <a:latin typeface="Calibri"/>
                    <a:cs typeface="Calibri"/>
                  </a:rPr>
                  <a:t>select 	Team, Day</a:t>
                </a:r>
              </a:p>
              <a:p>
                <a:pPr>
                  <a:tabLst>
                    <a:tab pos="457200" algn="l"/>
                    <a:tab pos="685800" algn="l"/>
                    <a:tab pos="1143000" algn="l"/>
                    <a:tab pos="1828800" algn="l"/>
                  </a:tabLst>
                </a:pPr>
                <a:r>
                  <a:rPr lang="en-US" sz="1800">
                    <a:latin typeface="Calibri"/>
                    <a:cs typeface="Calibri"/>
                  </a:rPr>
                  <a:t>from 	Scores S1</a:t>
                </a:r>
              </a:p>
              <a:p>
                <a:pPr>
                  <a:tabLst>
                    <a:tab pos="457200" algn="l"/>
                    <a:tab pos="685800" algn="l"/>
                    <a:tab pos="1143000" algn="l"/>
                    <a:tab pos="1828800" algn="l"/>
                  </a:tabLst>
                </a:pPr>
                <a:r>
                  <a:rPr lang="en-US" sz="1800">
                    <a:latin typeface="Calibri"/>
                    <a:cs typeface="Calibri"/>
                  </a:rPr>
                  <a:t>where	not exists</a:t>
                </a:r>
              </a:p>
              <a:p>
                <a:pPr>
                  <a:tabLst>
                    <a:tab pos="457200" algn="l"/>
                    <a:tab pos="685800" algn="l"/>
                    <a:tab pos="1143000" algn="l"/>
                    <a:tab pos="1828800" algn="l"/>
                  </a:tabLst>
                </a:pPr>
                <a:r>
                  <a:rPr lang="en-US" sz="1800">
                    <a:latin typeface="Calibri"/>
                    <a:cs typeface="Calibri"/>
                  </a:rPr>
                  <a:t>  	(select	* </a:t>
                </a:r>
              </a:p>
              <a:p>
                <a:pPr>
                  <a:tabLst>
                    <a:tab pos="457200" algn="l"/>
                    <a:tab pos="685800" algn="l"/>
                    <a:tab pos="1143000" algn="l"/>
                    <a:tab pos="1828800" algn="l"/>
                  </a:tabLst>
                </a:pPr>
                <a:r>
                  <a:rPr lang="en-US" sz="1800">
                    <a:latin typeface="Calibri"/>
                    <a:cs typeface="Calibri"/>
                  </a:rPr>
                  <a:t>	from	Scores S2</a:t>
                </a:r>
              </a:p>
              <a:p>
                <a:pPr>
                  <a:tabLst>
                    <a:tab pos="457200" algn="l"/>
                    <a:tab pos="685800" algn="l"/>
                    <a:tab pos="1143000" algn="l"/>
                    <a:tab pos="1828800" algn="l"/>
                  </a:tabLst>
                </a:pPr>
                <a:r>
                  <a:rPr lang="en-US" sz="1800">
                    <a:latin typeface="Calibri"/>
                    <a:cs typeface="Calibri"/>
                  </a:rPr>
                  <a:t>	where 	S1.Runs = S2.Runs</a:t>
                </a:r>
              </a:p>
              <a:p>
                <a:pPr>
                  <a:tabLst>
                    <a:tab pos="457200" algn="l"/>
                    <a:tab pos="685800" algn="l"/>
                    <a:tab pos="1143000" algn="l"/>
                    <a:tab pos="1828800" algn="l"/>
                  </a:tabLst>
                </a:pPr>
                <a:r>
                  <a:rPr lang="en-US" sz="1800">
                    <a:latin typeface="Calibri"/>
                    <a:cs typeface="Calibri"/>
                  </a:rPr>
                  <a:t>	and 	(S1.Team &lt;&gt; S2.Team </a:t>
                </a:r>
              </a:p>
              <a:p>
                <a:pPr>
                  <a:tabLst>
                    <a:tab pos="457200" algn="l"/>
                    <a:tab pos="685800" algn="l"/>
                    <a:tab pos="1143000" algn="l"/>
                    <a:tab pos="1828800" algn="l"/>
                  </a:tabLst>
                </a:pPr>
                <a:r>
                  <a:rPr lang="en-US" sz="1800">
                    <a:latin typeface="Calibri"/>
                    <a:cs typeface="Calibri"/>
                  </a:rPr>
                  <a:t>	        	or S1.Day &lt;&gt; S2.Day))</a:t>
                </a:r>
              </a:p>
            </p:txBody>
          </p:sp>
        </p:grpSp>
        <p:sp>
          <p:nvSpPr>
            <p:cNvPr id="207" name="Rectangle 3"/>
            <p:cNvSpPr>
              <a:spLocks noChangeArrowheads="1"/>
            </p:cNvSpPr>
            <p:nvPr/>
          </p:nvSpPr>
          <p:spPr bwMode="auto">
            <a:xfrm>
              <a:off x="3867431" y="1820962"/>
              <a:ext cx="124379" cy="148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 anchorCtr="0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85000"/>
                </a:lnSpc>
                <a:tabLst>
                  <a:tab pos="630108" algn="l"/>
                </a:tabLst>
              </a:pPr>
              <a:r>
                <a:rPr lang="en-US" sz="1100">
                  <a:latin typeface="Calibri"/>
                  <a:cs typeface="Calibri"/>
                </a:rPr>
                <a:t>2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991783" y="1795599"/>
            <a:ext cx="4934941" cy="3319354"/>
            <a:chOff x="3991783" y="1795599"/>
            <a:chExt cx="4934941" cy="3319354"/>
          </a:xfrm>
        </p:grpSpPr>
        <p:grpSp>
          <p:nvGrpSpPr>
            <p:cNvPr id="13" name="Group 12"/>
            <p:cNvGrpSpPr/>
            <p:nvPr/>
          </p:nvGrpSpPr>
          <p:grpSpPr>
            <a:xfrm>
              <a:off x="3991783" y="1795599"/>
              <a:ext cx="4934941" cy="3319354"/>
              <a:chOff x="4003541" y="1795599"/>
              <a:chExt cx="4934941" cy="3319354"/>
            </a:xfrm>
          </p:grpSpPr>
          <p:sp>
            <p:nvSpPr>
              <p:cNvPr id="184" name="Rounded Rectangle 183"/>
              <p:cNvSpPr/>
              <p:nvPr/>
            </p:nvSpPr>
            <p:spPr>
              <a:xfrm>
                <a:off x="4003541" y="1795599"/>
                <a:ext cx="4934941" cy="3319354"/>
              </a:xfrm>
              <a:prstGeom prst="roundRect">
                <a:avLst>
                  <a:gd name="adj" fmla="val 6035"/>
                </a:avLst>
              </a:prstGeom>
              <a:solidFill>
                <a:srgbClr val="EBF1DE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>
                <a:off x="4186076" y="2714949"/>
                <a:ext cx="4513517" cy="1479549"/>
                <a:chOff x="4186076" y="2714949"/>
                <a:chExt cx="4513517" cy="1479549"/>
              </a:xfrm>
            </p:grpSpPr>
            <p:grpSp>
              <p:nvGrpSpPr>
                <p:cNvPr id="107" name="Group 39"/>
                <p:cNvGrpSpPr/>
                <p:nvPr/>
              </p:nvGrpSpPr>
              <p:grpSpPr>
                <a:xfrm>
                  <a:off x="5248829" y="2845624"/>
                  <a:ext cx="770346" cy="396922"/>
                  <a:chOff x="4101704" y="1896761"/>
                  <a:chExt cx="660795" cy="437189"/>
                </a:xfrm>
              </p:grpSpPr>
              <p:sp>
                <p:nvSpPr>
                  <p:cNvPr id="131" name="Rectangle 130"/>
                  <p:cNvSpPr/>
                  <p:nvPr/>
                </p:nvSpPr>
                <p:spPr>
                  <a:xfrm>
                    <a:off x="4101704" y="1896761"/>
                    <a:ext cx="660795" cy="218681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r>
                      <a:rPr lang="en-US" sz="1200">
                        <a:solidFill>
                          <a:schemeClr val="bg1"/>
                        </a:solidFill>
                        <a:latin typeface="Arial"/>
                        <a:cs typeface="Arial"/>
                      </a:rPr>
                      <a:t> Frequents</a:t>
                    </a:r>
                  </a:p>
                </p:txBody>
              </p:sp>
              <p:sp>
                <p:nvSpPr>
                  <p:cNvPr id="132" name="Rectangle 131"/>
                  <p:cNvSpPr/>
                  <p:nvPr/>
                </p:nvSpPr>
                <p:spPr>
                  <a:xfrm>
                    <a:off x="4101704" y="2115269"/>
                    <a:ext cx="660795" cy="21868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r>
                      <a:rPr lang="en-US" sz="1200">
                        <a:solidFill>
                          <a:schemeClr val="tx1"/>
                        </a:solidFill>
                        <a:latin typeface="Arial"/>
                        <a:cs typeface="Arial"/>
                      </a:rPr>
                      <a:t> </a:t>
                    </a:r>
                    <a:r>
                      <a:rPr lang="en-US" sz="1200" i="1">
                        <a:solidFill>
                          <a:schemeClr val="tx1"/>
                        </a:solidFill>
                        <a:latin typeface="Arial"/>
                        <a:cs typeface="Arial"/>
                      </a:rPr>
                      <a:t>person</a:t>
                    </a:r>
                  </a:p>
                </p:txBody>
              </p:sp>
            </p:grpSp>
            <p:grpSp>
              <p:nvGrpSpPr>
                <p:cNvPr id="108" name="Group 40"/>
                <p:cNvGrpSpPr/>
                <p:nvPr/>
              </p:nvGrpSpPr>
              <p:grpSpPr>
                <a:xfrm>
                  <a:off x="4186076" y="2845624"/>
                  <a:ext cx="625991" cy="396922"/>
                  <a:chOff x="4101704" y="1896761"/>
                  <a:chExt cx="660795" cy="437189"/>
                </a:xfrm>
              </p:grpSpPr>
              <p:sp>
                <p:nvSpPr>
                  <p:cNvPr id="129" name="Rectangle 128"/>
                  <p:cNvSpPr/>
                  <p:nvPr/>
                </p:nvSpPr>
                <p:spPr>
                  <a:xfrm>
                    <a:off x="4101704" y="1896761"/>
                    <a:ext cx="660795" cy="218681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r>
                      <a:rPr lang="en-US" sz="1200">
                        <a:solidFill>
                          <a:schemeClr val="bg1"/>
                        </a:solidFill>
                        <a:latin typeface="Arial"/>
                        <a:cs typeface="Arial"/>
                      </a:rPr>
                      <a:t> select</a:t>
                    </a:r>
                  </a:p>
                </p:txBody>
              </p:sp>
              <p:sp>
                <p:nvSpPr>
                  <p:cNvPr id="130" name="Rectangle 129"/>
                  <p:cNvSpPr/>
                  <p:nvPr/>
                </p:nvSpPr>
                <p:spPr>
                  <a:xfrm>
                    <a:off x="4101704" y="2115269"/>
                    <a:ext cx="660795" cy="21868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r>
                      <a:rPr lang="en-US" sz="1200">
                        <a:solidFill>
                          <a:schemeClr val="tx1"/>
                        </a:solidFill>
                        <a:latin typeface="Arial"/>
                        <a:cs typeface="Arial"/>
                      </a:rPr>
                      <a:t> </a:t>
                    </a:r>
                    <a:r>
                      <a:rPr lang="en-US" sz="1200" i="1">
                        <a:solidFill>
                          <a:schemeClr val="tx1"/>
                        </a:solidFill>
                        <a:latin typeface="Arial"/>
                        <a:cs typeface="Arial"/>
                      </a:rPr>
                      <a:t>person</a:t>
                    </a:r>
                  </a:p>
                </p:txBody>
              </p:sp>
            </p:grpSp>
            <p:grpSp>
              <p:nvGrpSpPr>
                <p:cNvPr id="109" name="Group 45"/>
                <p:cNvGrpSpPr/>
                <p:nvPr/>
              </p:nvGrpSpPr>
              <p:grpSpPr>
                <a:xfrm>
                  <a:off x="6448074" y="2853253"/>
                  <a:ext cx="770346" cy="595461"/>
                  <a:chOff x="4101704" y="1896761"/>
                  <a:chExt cx="660795" cy="655870"/>
                </a:xfrm>
              </p:grpSpPr>
              <p:sp>
                <p:nvSpPr>
                  <p:cNvPr id="126" name="Rectangle 125"/>
                  <p:cNvSpPr/>
                  <p:nvPr/>
                </p:nvSpPr>
                <p:spPr>
                  <a:xfrm>
                    <a:off x="4101704" y="1896761"/>
                    <a:ext cx="660795" cy="218681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r>
                      <a:rPr lang="en-US" sz="1200">
                        <a:solidFill>
                          <a:schemeClr val="bg1"/>
                        </a:solidFill>
                        <a:latin typeface="Arial"/>
                        <a:cs typeface="Arial"/>
                      </a:rPr>
                      <a:t> Frequents</a:t>
                    </a:r>
                  </a:p>
                </p:txBody>
              </p:sp>
              <p:sp>
                <p:nvSpPr>
                  <p:cNvPr id="127" name="Rectangle 126"/>
                  <p:cNvSpPr/>
                  <p:nvPr/>
                </p:nvSpPr>
                <p:spPr>
                  <a:xfrm>
                    <a:off x="4101704" y="2115269"/>
                    <a:ext cx="660795" cy="21868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r>
                      <a:rPr lang="en-US" sz="1200">
                        <a:solidFill>
                          <a:schemeClr val="tx1"/>
                        </a:solidFill>
                        <a:latin typeface="Arial"/>
                        <a:cs typeface="Arial"/>
                      </a:rPr>
                      <a:t> </a:t>
                    </a:r>
                    <a:r>
                      <a:rPr lang="en-US" sz="1200" i="1">
                        <a:solidFill>
                          <a:schemeClr val="tx1"/>
                        </a:solidFill>
                        <a:latin typeface="Arial"/>
                        <a:cs typeface="Arial"/>
                      </a:rPr>
                      <a:t>person</a:t>
                    </a:r>
                  </a:p>
                </p:txBody>
              </p:sp>
              <p:sp>
                <p:nvSpPr>
                  <p:cNvPr id="128" name="Rectangle 127"/>
                  <p:cNvSpPr/>
                  <p:nvPr/>
                </p:nvSpPr>
                <p:spPr>
                  <a:xfrm>
                    <a:off x="4101704" y="2333950"/>
                    <a:ext cx="660795" cy="21868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r>
                      <a:rPr lang="en-US" sz="1200" i="1">
                        <a:solidFill>
                          <a:schemeClr val="tx1"/>
                        </a:solidFill>
                        <a:latin typeface="Arial"/>
                        <a:cs typeface="Arial"/>
                      </a:rPr>
                      <a:t> bar</a:t>
                    </a:r>
                  </a:p>
                </p:txBody>
              </p:sp>
            </p:grpSp>
            <p:grpSp>
              <p:nvGrpSpPr>
                <p:cNvPr id="110" name="Group 49"/>
                <p:cNvGrpSpPr/>
                <p:nvPr/>
              </p:nvGrpSpPr>
              <p:grpSpPr>
                <a:xfrm>
                  <a:off x="7707165" y="2851829"/>
                  <a:ext cx="770346" cy="595461"/>
                  <a:chOff x="4101704" y="1896761"/>
                  <a:chExt cx="660795" cy="655870"/>
                </a:xfrm>
              </p:grpSpPr>
              <p:sp>
                <p:nvSpPr>
                  <p:cNvPr id="123" name="Rectangle 122"/>
                  <p:cNvSpPr/>
                  <p:nvPr/>
                </p:nvSpPr>
                <p:spPr>
                  <a:xfrm>
                    <a:off x="4101704" y="1896761"/>
                    <a:ext cx="660795" cy="218681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r>
                      <a:rPr lang="en-US" sz="1200">
                        <a:solidFill>
                          <a:schemeClr val="bg1"/>
                        </a:solidFill>
                        <a:latin typeface="Arial"/>
                        <a:cs typeface="Arial"/>
                      </a:rPr>
                      <a:t> Serves</a:t>
                    </a:r>
                  </a:p>
                </p:txBody>
              </p:sp>
              <p:sp>
                <p:nvSpPr>
                  <p:cNvPr id="124" name="Rectangle 123"/>
                  <p:cNvSpPr/>
                  <p:nvPr/>
                </p:nvSpPr>
                <p:spPr>
                  <a:xfrm>
                    <a:off x="4101704" y="2115269"/>
                    <a:ext cx="660795" cy="21868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r>
                      <a:rPr lang="en-US" sz="1200">
                        <a:solidFill>
                          <a:schemeClr val="tx1"/>
                        </a:solidFill>
                        <a:latin typeface="Arial"/>
                        <a:cs typeface="Arial"/>
                      </a:rPr>
                      <a:t> </a:t>
                    </a:r>
                    <a:r>
                      <a:rPr lang="en-US" sz="1200" i="1">
                        <a:solidFill>
                          <a:schemeClr val="tx1"/>
                        </a:solidFill>
                        <a:latin typeface="Arial"/>
                        <a:cs typeface="Arial"/>
                      </a:rPr>
                      <a:t>bar</a:t>
                    </a:r>
                  </a:p>
                </p:txBody>
              </p:sp>
              <p:sp>
                <p:nvSpPr>
                  <p:cNvPr id="125" name="Rectangle 124"/>
                  <p:cNvSpPr/>
                  <p:nvPr/>
                </p:nvSpPr>
                <p:spPr>
                  <a:xfrm>
                    <a:off x="4101704" y="2333950"/>
                    <a:ext cx="660795" cy="21868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r>
                      <a:rPr lang="en-US" sz="1200" i="1">
                        <a:solidFill>
                          <a:schemeClr val="tx1"/>
                        </a:solidFill>
                        <a:latin typeface="Arial"/>
                        <a:cs typeface="Arial"/>
                      </a:rPr>
                      <a:t> drink</a:t>
                    </a:r>
                  </a:p>
                </p:txBody>
              </p:sp>
            </p:grpSp>
            <p:cxnSp>
              <p:nvCxnSpPr>
                <p:cNvPr id="111" name="Straight Arrow Connector 30"/>
                <p:cNvCxnSpPr>
                  <a:cxnSpLocks noChangeShapeType="1"/>
                </p:cNvCxnSpPr>
                <p:nvPr/>
              </p:nvCxnSpPr>
              <p:spPr bwMode="auto">
                <a:xfrm rot="10800000">
                  <a:off x="4812067" y="3147284"/>
                  <a:ext cx="425658" cy="1851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12" name="Straight Arrow Connector 30"/>
                <p:cNvCxnSpPr>
                  <a:cxnSpLocks noChangeShapeType="1"/>
                  <a:endCxn id="124" idx="1"/>
                </p:cNvCxnSpPr>
                <p:nvPr/>
              </p:nvCxnSpPr>
              <p:spPr bwMode="auto">
                <a:xfrm flipV="1">
                  <a:off x="7218419" y="3149482"/>
                  <a:ext cx="488745" cy="199964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lg"/>
                </a:ln>
              </p:spPr>
            </p:cxnSp>
            <p:grpSp>
              <p:nvGrpSpPr>
                <p:cNvPr id="113" name="Group 49"/>
                <p:cNvGrpSpPr/>
                <p:nvPr/>
              </p:nvGrpSpPr>
              <p:grpSpPr>
                <a:xfrm>
                  <a:off x="7707165" y="3599037"/>
                  <a:ext cx="770346" cy="595461"/>
                  <a:chOff x="4101704" y="1896761"/>
                  <a:chExt cx="660795" cy="655870"/>
                </a:xfrm>
              </p:grpSpPr>
              <p:sp>
                <p:nvSpPr>
                  <p:cNvPr id="120" name="Rectangle 119"/>
                  <p:cNvSpPr/>
                  <p:nvPr/>
                </p:nvSpPr>
                <p:spPr>
                  <a:xfrm>
                    <a:off x="4101704" y="1896761"/>
                    <a:ext cx="660795" cy="218681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r>
                      <a:rPr lang="en-US" sz="1200">
                        <a:solidFill>
                          <a:schemeClr val="bg1"/>
                        </a:solidFill>
                        <a:latin typeface="Arial"/>
                        <a:cs typeface="Arial"/>
                      </a:rPr>
                      <a:t> Likes</a:t>
                    </a:r>
                  </a:p>
                </p:txBody>
              </p:sp>
              <p:sp>
                <p:nvSpPr>
                  <p:cNvPr id="121" name="Rectangle 120"/>
                  <p:cNvSpPr/>
                  <p:nvPr/>
                </p:nvSpPr>
                <p:spPr>
                  <a:xfrm>
                    <a:off x="4101704" y="2115269"/>
                    <a:ext cx="660795" cy="21868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r>
                      <a:rPr lang="en-US" sz="1200">
                        <a:solidFill>
                          <a:schemeClr val="tx1"/>
                        </a:solidFill>
                        <a:latin typeface="Arial"/>
                        <a:cs typeface="Arial"/>
                      </a:rPr>
                      <a:t> </a:t>
                    </a:r>
                    <a:r>
                      <a:rPr lang="en-US" sz="1200" i="1">
                        <a:solidFill>
                          <a:schemeClr val="tx1"/>
                        </a:solidFill>
                        <a:latin typeface="Arial"/>
                        <a:cs typeface="Arial"/>
                      </a:rPr>
                      <a:t>person</a:t>
                    </a:r>
                  </a:p>
                </p:txBody>
              </p:sp>
              <p:sp>
                <p:nvSpPr>
                  <p:cNvPr id="122" name="Rectangle 121"/>
                  <p:cNvSpPr/>
                  <p:nvPr/>
                </p:nvSpPr>
                <p:spPr>
                  <a:xfrm>
                    <a:off x="4101704" y="2333950"/>
                    <a:ext cx="660795" cy="21868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r>
                      <a:rPr lang="en-US" sz="1200" i="1">
                        <a:solidFill>
                          <a:schemeClr val="tx1"/>
                        </a:solidFill>
                        <a:latin typeface="Arial"/>
                        <a:cs typeface="Arial"/>
                      </a:rPr>
                      <a:t> drink</a:t>
                    </a:r>
                  </a:p>
                </p:txBody>
              </p:sp>
            </p:grpSp>
            <p:cxnSp>
              <p:nvCxnSpPr>
                <p:cNvPr id="114" name="Straight Arrow Connector 30"/>
                <p:cNvCxnSpPr>
                  <a:cxnSpLocks noChangeShapeType="1"/>
                </p:cNvCxnSpPr>
                <p:nvPr/>
              </p:nvCxnSpPr>
              <p:spPr bwMode="auto">
                <a:xfrm flipV="1">
                  <a:off x="6031013" y="3150906"/>
                  <a:ext cx="415583" cy="0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lg"/>
                </a:ln>
              </p:spPr>
            </p:cxnSp>
            <p:grpSp>
              <p:nvGrpSpPr>
                <p:cNvPr id="115" name="Group 71"/>
                <p:cNvGrpSpPr>
                  <a:grpSpLocks/>
                </p:cNvGrpSpPr>
                <p:nvPr/>
              </p:nvGrpSpPr>
              <p:grpSpPr bwMode="auto">
                <a:xfrm>
                  <a:off x="8477511" y="3348021"/>
                  <a:ext cx="222082" cy="756452"/>
                  <a:chOff x="5257800" y="3594100"/>
                  <a:chExt cx="190500" cy="984250"/>
                </a:xfrm>
              </p:grpSpPr>
              <p:cxnSp>
                <p:nvCxnSpPr>
                  <p:cNvPr id="118" name="Straight Arrow Connector 30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5257800" y="3594100"/>
                    <a:ext cx="1588" cy="984250"/>
                  </a:xfrm>
                  <a:prstGeom prst="curvedConnector3">
                    <a:avLst>
                      <a:gd name="adj1" fmla="val 14395468"/>
                    </a:avLst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 type="none" w="med" len="lg"/>
                  </a:ln>
                </p:spPr>
              </p:cxnSp>
              <p:sp>
                <p:nvSpPr>
                  <p:cNvPr id="119" name="Rectangle 73"/>
                  <p:cNvSpPr>
                    <a:spLocks noChangeArrowheads="1"/>
                  </p:cNvSpPr>
                  <p:nvPr/>
                </p:nvSpPr>
                <p:spPr bwMode="auto">
                  <a:xfrm>
                    <a:off x="5302250" y="4025900"/>
                    <a:ext cx="146050" cy="1270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0" tIns="0" rIns="0" bIns="0" anchor="ctr">
                    <a:prstTxWarp prst="textNoShape">
                      <a:avLst/>
                    </a:prstTxWarp>
                  </a:bodyPr>
                  <a:lstStyle/>
                  <a:p>
                    <a:pPr algn="ctr" defTabSz="2655888" eaLnBrk="0" hangingPunct="0">
                      <a:spcAft>
                        <a:spcPct val="20000"/>
                      </a:spcAft>
                      <a:tabLst>
                        <a:tab pos="1790700" algn="l"/>
                      </a:tabLst>
                    </a:pPr>
                    <a:endParaRPr lang="en-US" sz="2000"/>
                  </a:p>
                </p:txBody>
              </p:sp>
            </p:grpSp>
            <p:sp>
              <p:nvSpPr>
                <p:cNvPr id="116" name="Freeform 115"/>
                <p:cNvSpPr/>
                <p:nvPr/>
              </p:nvSpPr>
              <p:spPr bwMode="auto">
                <a:xfrm>
                  <a:off x="4946092" y="3153243"/>
                  <a:ext cx="2758757" cy="789417"/>
                </a:xfrm>
                <a:custGeom>
                  <a:avLst/>
                  <a:gdLst>
                    <a:gd name="connsiteX0" fmla="*/ 2494140 w 2494140"/>
                    <a:gd name="connsiteY0" fmla="*/ 732366 h 793750"/>
                    <a:gd name="connsiteX1" fmla="*/ 394406 w 2494140"/>
                    <a:gd name="connsiteY1" fmla="*/ 740833 h 793750"/>
                    <a:gd name="connsiteX2" fmla="*/ 127706 w 2494140"/>
                    <a:gd name="connsiteY2" fmla="*/ 414866 h 793750"/>
                    <a:gd name="connsiteX3" fmla="*/ 377473 w 2494140"/>
                    <a:gd name="connsiteY3" fmla="*/ 0 h 793750"/>
                    <a:gd name="connsiteX0" fmla="*/ 2398890 w 2398890"/>
                    <a:gd name="connsiteY0" fmla="*/ 732366 h 793750"/>
                    <a:gd name="connsiteX1" fmla="*/ 476956 w 2398890"/>
                    <a:gd name="connsiteY1" fmla="*/ 740833 h 793750"/>
                    <a:gd name="connsiteX2" fmla="*/ 32456 w 2398890"/>
                    <a:gd name="connsiteY2" fmla="*/ 414866 h 793750"/>
                    <a:gd name="connsiteX3" fmla="*/ 282223 w 2398890"/>
                    <a:gd name="connsiteY3" fmla="*/ 0 h 793750"/>
                    <a:gd name="connsiteX0" fmla="*/ 2398889 w 2398889"/>
                    <a:gd name="connsiteY0" fmla="*/ 732366 h 763058"/>
                    <a:gd name="connsiteX1" fmla="*/ 476955 w 2398889"/>
                    <a:gd name="connsiteY1" fmla="*/ 686572 h 763058"/>
                    <a:gd name="connsiteX2" fmla="*/ 32455 w 2398889"/>
                    <a:gd name="connsiteY2" fmla="*/ 414866 h 763058"/>
                    <a:gd name="connsiteX3" fmla="*/ 282222 w 2398889"/>
                    <a:gd name="connsiteY3" fmla="*/ 0 h 763058"/>
                    <a:gd name="connsiteX0" fmla="*/ 2398889 w 2398889"/>
                    <a:gd name="connsiteY0" fmla="*/ 732366 h 763058"/>
                    <a:gd name="connsiteX1" fmla="*/ 476955 w 2398889"/>
                    <a:gd name="connsiteY1" fmla="*/ 686572 h 763058"/>
                    <a:gd name="connsiteX2" fmla="*/ 32455 w 2398889"/>
                    <a:gd name="connsiteY2" fmla="*/ 414866 h 763058"/>
                    <a:gd name="connsiteX3" fmla="*/ 282222 w 2398889"/>
                    <a:gd name="connsiteY3" fmla="*/ 0 h 763058"/>
                    <a:gd name="connsiteX0" fmla="*/ 2366434 w 2366434"/>
                    <a:gd name="connsiteY0" fmla="*/ 732366 h 763058"/>
                    <a:gd name="connsiteX1" fmla="*/ 444500 w 2366434"/>
                    <a:gd name="connsiteY1" fmla="*/ 686572 h 763058"/>
                    <a:gd name="connsiteX2" fmla="*/ 0 w 2366434"/>
                    <a:gd name="connsiteY2" fmla="*/ 414866 h 763058"/>
                    <a:gd name="connsiteX3" fmla="*/ 249767 w 2366434"/>
                    <a:gd name="connsiteY3" fmla="*/ 0 h 763058"/>
                    <a:gd name="connsiteX0" fmla="*/ 2366434 w 2366434"/>
                    <a:gd name="connsiteY0" fmla="*/ 732366 h 763058"/>
                    <a:gd name="connsiteX1" fmla="*/ 444500 w 2366434"/>
                    <a:gd name="connsiteY1" fmla="*/ 686572 h 763058"/>
                    <a:gd name="connsiteX2" fmla="*/ 0 w 2366434"/>
                    <a:gd name="connsiteY2" fmla="*/ 414866 h 763058"/>
                    <a:gd name="connsiteX3" fmla="*/ 249767 w 2366434"/>
                    <a:gd name="connsiteY3" fmla="*/ 0 h 763058"/>
                    <a:gd name="connsiteX0" fmla="*/ 2366434 w 2366434"/>
                    <a:gd name="connsiteY0" fmla="*/ 732474 h 763166"/>
                    <a:gd name="connsiteX1" fmla="*/ 444500 w 2366434"/>
                    <a:gd name="connsiteY1" fmla="*/ 686680 h 763166"/>
                    <a:gd name="connsiteX2" fmla="*/ 0 w 2366434"/>
                    <a:gd name="connsiteY2" fmla="*/ 414974 h 763166"/>
                    <a:gd name="connsiteX3" fmla="*/ 249767 w 2366434"/>
                    <a:gd name="connsiteY3" fmla="*/ 108 h 763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66434" h="763166">
                      <a:moveTo>
                        <a:pt x="2366434" y="732474"/>
                      </a:moveTo>
                      <a:cubicBezTo>
                        <a:pt x="1513770" y="763166"/>
                        <a:pt x="838906" y="739597"/>
                        <a:pt x="444500" y="686680"/>
                      </a:cubicBezTo>
                      <a:cubicBezTo>
                        <a:pt x="50094" y="633763"/>
                        <a:pt x="7054" y="570604"/>
                        <a:pt x="0" y="414974"/>
                      </a:cubicBezTo>
                      <a:cubicBezTo>
                        <a:pt x="0" y="312812"/>
                        <a:pt x="72336" y="0"/>
                        <a:pt x="249767" y="108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med" len="lg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574675" indent="-574675" algn="ctr" defTabSz="895350">
                    <a:tabLst>
                      <a:tab pos="533400" algn="r"/>
                    </a:tabLst>
                  </a:pPr>
                  <a:endParaRPr lang="en-US" sz="1800" smtClean="0">
                    <a:latin typeface="Arial" pitchFamily="34" charset="0"/>
                  </a:endParaRPr>
                </a:p>
              </p:txBody>
            </p:sp>
            <p:sp>
              <p:nvSpPr>
                <p:cNvPr id="117" name="Rounded Rectangle 116"/>
                <p:cNvSpPr/>
                <p:nvPr/>
              </p:nvSpPr>
              <p:spPr bwMode="auto">
                <a:xfrm>
                  <a:off x="6315752" y="2714949"/>
                  <a:ext cx="1024717" cy="884088"/>
                </a:xfrm>
                <a:prstGeom prst="roundRect">
                  <a:avLst>
                    <a:gd name="adj" fmla="val 12549"/>
                  </a:avLst>
                </a:prstGeom>
                <a:noFill/>
                <a:ln w="38100" cap="flat" cmpd="dbl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574675" marR="0" indent="-574675" algn="ctr" defTabSz="89535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>
                      <a:tab pos="533400" algn="r"/>
                    </a:tabLst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</a:endParaRPr>
                </a:p>
              </p:txBody>
            </p:sp>
          </p:grpSp>
        </p:grpSp>
        <p:sp>
          <p:nvSpPr>
            <p:cNvPr id="210" name="Rectangle 3"/>
            <p:cNvSpPr>
              <a:spLocks noChangeArrowheads="1"/>
            </p:cNvSpPr>
            <p:nvPr/>
          </p:nvSpPr>
          <p:spPr bwMode="auto">
            <a:xfrm>
              <a:off x="4090680" y="1855185"/>
              <a:ext cx="124379" cy="148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 anchorCtr="0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85000"/>
                </a:lnSpc>
                <a:tabLst>
                  <a:tab pos="630108" algn="l"/>
                </a:tabLst>
              </a:pPr>
              <a:r>
                <a:rPr lang="en-US" sz="1100">
                  <a:latin typeface="Calibri"/>
                  <a:cs typeface="Calibri"/>
                </a:rPr>
                <a:t>3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58478" y="1796705"/>
            <a:ext cx="3731638" cy="3318248"/>
            <a:chOff x="258478" y="1796705"/>
            <a:chExt cx="3731638" cy="3318248"/>
          </a:xfrm>
        </p:grpSpPr>
        <p:grpSp>
          <p:nvGrpSpPr>
            <p:cNvPr id="12" name="Group 11"/>
            <p:cNvGrpSpPr/>
            <p:nvPr/>
          </p:nvGrpSpPr>
          <p:grpSpPr>
            <a:xfrm>
              <a:off x="258478" y="1796705"/>
              <a:ext cx="3731638" cy="3318248"/>
              <a:chOff x="234962" y="1796705"/>
              <a:chExt cx="3731638" cy="3318248"/>
            </a:xfrm>
          </p:grpSpPr>
          <p:sp>
            <p:nvSpPr>
              <p:cNvPr id="183" name="Rounded Rectangle 182"/>
              <p:cNvSpPr/>
              <p:nvPr/>
            </p:nvSpPr>
            <p:spPr>
              <a:xfrm>
                <a:off x="234962" y="1796705"/>
                <a:ext cx="3731638" cy="3318248"/>
              </a:xfrm>
              <a:prstGeom prst="roundRect">
                <a:avLst>
                  <a:gd name="adj" fmla="val 6035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6" name="Rectangle 3"/>
              <p:cNvSpPr>
                <a:spLocks noChangeArrowheads="1"/>
              </p:cNvSpPr>
              <p:nvPr/>
            </p:nvSpPr>
            <p:spPr bwMode="auto">
              <a:xfrm>
                <a:off x="415966" y="2068872"/>
                <a:ext cx="3511633" cy="27699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pPr>
                  <a:tabLst>
                    <a:tab pos="571500" algn="l"/>
                    <a:tab pos="1143000" algn="l"/>
                    <a:tab pos="1714500" algn="l"/>
                  </a:tabLst>
                </a:pPr>
                <a:r>
                  <a:rPr lang="en-US" sz="1500">
                    <a:latin typeface="Calibri"/>
                    <a:cs typeface="Calibri"/>
                  </a:rPr>
                  <a:t>select 	F1.person</a:t>
                </a:r>
              </a:p>
              <a:p>
                <a:pPr>
                  <a:tabLst>
                    <a:tab pos="571500" algn="l"/>
                    <a:tab pos="1143000" algn="l"/>
                    <a:tab pos="1714500" algn="l"/>
                  </a:tabLst>
                </a:pPr>
                <a:r>
                  <a:rPr lang="en-US" sz="1500">
                    <a:latin typeface="Calibri"/>
                    <a:cs typeface="Calibri"/>
                  </a:rPr>
                  <a:t>from 	Frequents F1</a:t>
                </a:r>
              </a:p>
              <a:p>
                <a:pPr>
                  <a:tabLst>
                    <a:tab pos="571500" algn="l"/>
                    <a:tab pos="1143000" algn="l"/>
                    <a:tab pos="1714500" algn="l"/>
                  </a:tabLst>
                </a:pPr>
                <a:r>
                  <a:rPr lang="en-US" sz="1500">
                    <a:latin typeface="Calibri"/>
                    <a:cs typeface="Calibri"/>
                  </a:rPr>
                  <a:t>where 	not exists</a:t>
                </a:r>
              </a:p>
              <a:p>
                <a:pPr>
                  <a:tabLst>
                    <a:tab pos="571500" algn="l"/>
                    <a:tab pos="1143000" algn="l"/>
                    <a:tab pos="1714500" algn="l"/>
                  </a:tabLst>
                </a:pPr>
                <a:r>
                  <a:rPr lang="en-US" sz="1500">
                    <a:latin typeface="Calibri"/>
                    <a:cs typeface="Calibri"/>
                  </a:rPr>
                  <a:t>	(select 	F2.bar</a:t>
                </a:r>
              </a:p>
              <a:p>
                <a:pPr>
                  <a:tabLst>
                    <a:tab pos="571500" algn="l"/>
                    <a:tab pos="1143000" algn="l"/>
                    <a:tab pos="1714500" algn="l"/>
                  </a:tabLst>
                </a:pPr>
                <a:r>
                  <a:rPr lang="en-US" sz="1500">
                    <a:latin typeface="Calibri"/>
                    <a:cs typeface="Calibri"/>
                  </a:rPr>
                  <a:t>	from 	Frequents F2</a:t>
                </a:r>
              </a:p>
              <a:p>
                <a:pPr>
                  <a:tabLst>
                    <a:tab pos="571500" algn="l"/>
                    <a:tab pos="1143000" algn="l"/>
                    <a:tab pos="1714500" algn="l"/>
                  </a:tabLst>
                </a:pPr>
                <a:r>
                  <a:rPr lang="en-US" sz="1500">
                    <a:latin typeface="Calibri"/>
                    <a:cs typeface="Calibri"/>
                  </a:rPr>
                  <a:t>	where	F2.person = F1.person</a:t>
                </a:r>
              </a:p>
              <a:p>
                <a:pPr>
                  <a:tabLst>
                    <a:tab pos="571500" algn="l"/>
                    <a:tab pos="1143000" algn="l"/>
                    <a:tab pos="1714500" algn="l"/>
                  </a:tabLst>
                </a:pPr>
                <a:r>
                  <a:rPr lang="en-US" sz="1500">
                    <a:latin typeface="Calibri"/>
                    <a:cs typeface="Calibri"/>
                  </a:rPr>
                  <a:t>	and	not exists</a:t>
                </a:r>
              </a:p>
              <a:p>
                <a:pPr>
                  <a:tabLst>
                    <a:tab pos="571500" algn="l"/>
                    <a:tab pos="1143000" algn="l"/>
                    <a:tab pos="1714500" algn="l"/>
                  </a:tabLst>
                </a:pPr>
                <a:r>
                  <a:rPr lang="en-US" sz="1500">
                    <a:latin typeface="Calibri"/>
                    <a:cs typeface="Calibri"/>
                  </a:rPr>
                  <a:t>		(select  S3.drink</a:t>
                </a:r>
              </a:p>
              <a:p>
                <a:pPr>
                  <a:tabLst>
                    <a:tab pos="571500" algn="l"/>
                    <a:tab pos="1143000" algn="l"/>
                    <a:tab pos="1714500" algn="l"/>
                  </a:tabLst>
                </a:pPr>
                <a:r>
                  <a:rPr lang="en-US" sz="1500">
                    <a:latin typeface="Calibri"/>
                    <a:cs typeface="Calibri"/>
                  </a:rPr>
                  <a:t>		from     Serves S3, Likes L4</a:t>
                </a:r>
              </a:p>
              <a:p>
                <a:pPr>
                  <a:tabLst>
                    <a:tab pos="571500" algn="l"/>
                    <a:tab pos="1143000" algn="l"/>
                    <a:tab pos="1714500" algn="l"/>
                  </a:tabLst>
                </a:pPr>
                <a:r>
                  <a:rPr lang="en-US" sz="1500">
                    <a:latin typeface="Calibri"/>
                    <a:cs typeface="Calibri"/>
                  </a:rPr>
                  <a:t>		where	L4.person = F1.person</a:t>
                </a:r>
              </a:p>
              <a:p>
                <a:pPr>
                  <a:tabLst>
                    <a:tab pos="571500" algn="l"/>
                    <a:tab pos="1143000" algn="l"/>
                    <a:tab pos="1714500" algn="l"/>
                  </a:tabLst>
                </a:pPr>
                <a:r>
                  <a:rPr lang="en-US" sz="1500">
                    <a:latin typeface="Calibri"/>
                    <a:cs typeface="Calibri"/>
                  </a:rPr>
                  <a:t>		and       L4.drink = S3.drink</a:t>
                </a:r>
              </a:p>
              <a:p>
                <a:pPr>
                  <a:tabLst>
                    <a:tab pos="571500" algn="l"/>
                    <a:tab pos="1143000" algn="l"/>
                    <a:tab pos="1714500" algn="l"/>
                  </a:tabLst>
                </a:pPr>
                <a:r>
                  <a:rPr lang="en-US" sz="1500">
                    <a:latin typeface="Calibri"/>
                    <a:cs typeface="Calibri"/>
                  </a:rPr>
                  <a:t>		and       S3.bar = F2.bar))</a:t>
                </a:r>
              </a:p>
            </p:txBody>
          </p:sp>
        </p:grpSp>
        <p:sp>
          <p:nvSpPr>
            <p:cNvPr id="209" name="Rectangle 3"/>
            <p:cNvSpPr>
              <a:spLocks noChangeArrowheads="1"/>
            </p:cNvSpPr>
            <p:nvPr/>
          </p:nvSpPr>
          <p:spPr bwMode="auto">
            <a:xfrm>
              <a:off x="3828681" y="1855185"/>
              <a:ext cx="124379" cy="148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 anchorCtr="0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85000"/>
                </a:lnSpc>
                <a:tabLst>
                  <a:tab pos="630108" algn="l"/>
                </a:tabLst>
              </a:pPr>
              <a:r>
                <a:rPr lang="en-US" sz="1100">
                  <a:latin typeface="Calibri"/>
                  <a:cs typeface="Calibri"/>
                </a:rPr>
                <a:t>3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949493" y="1838038"/>
            <a:ext cx="4934941" cy="3319354"/>
            <a:chOff x="3949493" y="1838038"/>
            <a:chExt cx="4934941" cy="3319354"/>
          </a:xfrm>
        </p:grpSpPr>
        <p:grpSp>
          <p:nvGrpSpPr>
            <p:cNvPr id="10" name="Group 9"/>
            <p:cNvGrpSpPr/>
            <p:nvPr/>
          </p:nvGrpSpPr>
          <p:grpSpPr>
            <a:xfrm>
              <a:off x="3949493" y="1838038"/>
              <a:ext cx="4934941" cy="3319354"/>
              <a:chOff x="3961251" y="1838038"/>
              <a:chExt cx="4934941" cy="3319354"/>
            </a:xfrm>
          </p:grpSpPr>
          <p:sp>
            <p:nvSpPr>
              <p:cNvPr id="182" name="Rounded Rectangle 181"/>
              <p:cNvSpPr/>
              <p:nvPr/>
            </p:nvSpPr>
            <p:spPr>
              <a:xfrm>
                <a:off x="3961251" y="1838038"/>
                <a:ext cx="4934941" cy="3319354"/>
              </a:xfrm>
              <a:prstGeom prst="roundRect">
                <a:avLst>
                  <a:gd name="adj" fmla="val 6035"/>
                </a:avLst>
              </a:prstGeom>
              <a:solidFill>
                <a:srgbClr val="EBF1DE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grpSp>
            <p:nvGrpSpPr>
              <p:cNvPr id="135" name="Group 134"/>
              <p:cNvGrpSpPr/>
              <p:nvPr/>
            </p:nvGrpSpPr>
            <p:grpSpPr>
              <a:xfrm>
                <a:off x="4291710" y="2599125"/>
                <a:ext cx="4282495" cy="1798287"/>
                <a:chOff x="4356933" y="824812"/>
                <a:chExt cx="3157284" cy="1325793"/>
              </a:xfrm>
            </p:grpSpPr>
            <p:grpSp>
              <p:nvGrpSpPr>
                <p:cNvPr id="137" name="Group 39"/>
                <p:cNvGrpSpPr/>
                <p:nvPr/>
              </p:nvGrpSpPr>
              <p:grpSpPr>
                <a:xfrm>
                  <a:off x="5284947" y="1219519"/>
                  <a:ext cx="386862" cy="340476"/>
                  <a:chOff x="4101704" y="1896761"/>
                  <a:chExt cx="660795" cy="437189"/>
                </a:xfrm>
              </p:grpSpPr>
              <p:sp>
                <p:nvSpPr>
                  <p:cNvPr id="229" name="Rectangle 228"/>
                  <p:cNvSpPr/>
                  <p:nvPr/>
                </p:nvSpPr>
                <p:spPr>
                  <a:xfrm>
                    <a:off x="4101704" y="1896761"/>
                    <a:ext cx="660795" cy="218681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r>
                      <a:rPr lang="en-US" sz="1400">
                        <a:solidFill>
                          <a:schemeClr val="bg1"/>
                        </a:solidFill>
                        <a:latin typeface="Arial"/>
                        <a:cs typeface="Arial"/>
                      </a:rPr>
                      <a:t> W</a:t>
                    </a:r>
                  </a:p>
                </p:txBody>
              </p:sp>
              <p:sp>
                <p:nvSpPr>
                  <p:cNvPr id="230" name="Rectangle 229"/>
                  <p:cNvSpPr/>
                  <p:nvPr/>
                </p:nvSpPr>
                <p:spPr>
                  <a:xfrm>
                    <a:off x="4101704" y="2115269"/>
                    <a:ext cx="660795" cy="21868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r>
                      <a:rPr lang="en-US" sz="1400">
                        <a:solidFill>
                          <a:schemeClr val="tx1"/>
                        </a:solidFill>
                        <a:latin typeface="Arial"/>
                        <a:cs typeface="Arial"/>
                      </a:rPr>
                      <a:t> </a:t>
                    </a:r>
                    <a:r>
                      <a:rPr lang="en-US" sz="1400" i="1">
                        <a:solidFill>
                          <a:schemeClr val="tx1"/>
                        </a:solidFill>
                        <a:latin typeface="Arial"/>
                        <a:cs typeface="Arial"/>
                      </a:rPr>
                      <a:t>wid</a:t>
                    </a:r>
                  </a:p>
                </p:txBody>
              </p:sp>
            </p:grpSp>
            <p:grpSp>
              <p:nvGrpSpPr>
                <p:cNvPr id="138" name="Group 40"/>
                <p:cNvGrpSpPr/>
                <p:nvPr/>
              </p:nvGrpSpPr>
              <p:grpSpPr>
                <a:xfrm>
                  <a:off x="4356933" y="1219451"/>
                  <a:ext cx="459690" cy="340476"/>
                  <a:chOff x="4101704" y="1896761"/>
                  <a:chExt cx="660795" cy="437189"/>
                </a:xfrm>
              </p:grpSpPr>
              <p:sp>
                <p:nvSpPr>
                  <p:cNvPr id="226" name="Rectangle 225"/>
                  <p:cNvSpPr/>
                  <p:nvPr/>
                </p:nvSpPr>
                <p:spPr>
                  <a:xfrm>
                    <a:off x="4101704" y="1896761"/>
                    <a:ext cx="660795" cy="218681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r>
                      <a:rPr lang="en-US" sz="1400">
                        <a:solidFill>
                          <a:schemeClr val="bg1"/>
                        </a:solidFill>
                        <a:latin typeface="Arial"/>
                        <a:cs typeface="Arial"/>
                      </a:rPr>
                      <a:t> select</a:t>
                    </a:r>
                  </a:p>
                </p:txBody>
              </p:sp>
              <p:sp>
                <p:nvSpPr>
                  <p:cNvPr id="228" name="Rectangle 227"/>
                  <p:cNvSpPr/>
                  <p:nvPr/>
                </p:nvSpPr>
                <p:spPr>
                  <a:xfrm>
                    <a:off x="4101704" y="2115269"/>
                    <a:ext cx="660795" cy="21868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r>
                      <a:rPr lang="en-US" sz="1400">
                        <a:solidFill>
                          <a:schemeClr val="tx1"/>
                        </a:solidFill>
                        <a:latin typeface="Arial"/>
                        <a:cs typeface="Arial"/>
                      </a:rPr>
                      <a:t> </a:t>
                    </a:r>
                    <a:r>
                      <a:rPr lang="en-US" sz="1400" i="1">
                        <a:solidFill>
                          <a:schemeClr val="tx1"/>
                        </a:solidFill>
                        <a:latin typeface="Arial"/>
                        <a:cs typeface="Arial"/>
                      </a:rPr>
                      <a:t>wid</a:t>
                    </a:r>
                  </a:p>
                </p:txBody>
              </p:sp>
            </p:grpSp>
            <p:sp>
              <p:nvSpPr>
                <p:cNvPr id="139" name="Rounded Rectangle 138"/>
                <p:cNvSpPr/>
                <p:nvPr/>
              </p:nvSpPr>
              <p:spPr bwMode="auto">
                <a:xfrm>
                  <a:off x="5968662" y="824812"/>
                  <a:ext cx="679730" cy="553788"/>
                </a:xfrm>
                <a:prstGeom prst="roundRect">
                  <a:avLst>
                    <a:gd name="adj" fmla="val 12549"/>
                  </a:avLst>
                </a:prstGeom>
                <a:noFill/>
                <a:ln w="38100" cap="flat" cmpd="dbl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574675" indent="-574675" algn="ctr" defTabSz="895350">
                    <a:tabLst>
                      <a:tab pos="533400" algn="r"/>
                    </a:tabLst>
                  </a:pPr>
                  <a:endParaRPr lang="en-US" sz="1400" smtClean="0">
                    <a:latin typeface="Arial" pitchFamily="34" charset="0"/>
                  </a:endParaRPr>
                </a:p>
              </p:txBody>
            </p:sp>
            <p:cxnSp>
              <p:nvCxnSpPr>
                <p:cNvPr id="140" name="Straight Arrow Connector 30"/>
                <p:cNvCxnSpPr>
                  <a:cxnSpLocks noChangeShapeType="1"/>
                </p:cNvCxnSpPr>
                <p:nvPr/>
              </p:nvCxnSpPr>
              <p:spPr bwMode="auto">
                <a:xfrm>
                  <a:off x="4816623" y="1474775"/>
                  <a:ext cx="468324" cy="67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lg"/>
                </a:ln>
              </p:spPr>
            </p:cxnSp>
            <p:grpSp>
              <p:nvGrpSpPr>
                <p:cNvPr id="141" name="Group 39"/>
                <p:cNvGrpSpPr/>
                <p:nvPr/>
              </p:nvGrpSpPr>
              <p:grpSpPr>
                <a:xfrm>
                  <a:off x="6140133" y="928544"/>
                  <a:ext cx="386862" cy="340476"/>
                  <a:chOff x="4101704" y="1896761"/>
                  <a:chExt cx="660795" cy="437189"/>
                </a:xfrm>
              </p:grpSpPr>
              <p:sp>
                <p:nvSpPr>
                  <p:cNvPr id="223" name="Rectangle 222"/>
                  <p:cNvSpPr/>
                  <p:nvPr/>
                </p:nvSpPr>
                <p:spPr>
                  <a:xfrm>
                    <a:off x="4101704" y="1896761"/>
                    <a:ext cx="660795" cy="218681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r>
                      <a:rPr lang="en-US" sz="1400">
                        <a:solidFill>
                          <a:schemeClr val="bg1"/>
                        </a:solidFill>
                        <a:latin typeface="Arial"/>
                        <a:cs typeface="Arial"/>
                      </a:rPr>
                      <a:t> W</a:t>
                    </a:r>
                  </a:p>
                </p:txBody>
              </p:sp>
              <p:sp>
                <p:nvSpPr>
                  <p:cNvPr id="225" name="Rectangle 224"/>
                  <p:cNvSpPr/>
                  <p:nvPr/>
                </p:nvSpPr>
                <p:spPr>
                  <a:xfrm>
                    <a:off x="4101704" y="2115269"/>
                    <a:ext cx="660795" cy="21868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r>
                      <a:rPr lang="en-US" sz="1400">
                        <a:solidFill>
                          <a:schemeClr val="tx1"/>
                        </a:solidFill>
                        <a:latin typeface="Arial"/>
                        <a:cs typeface="Arial"/>
                      </a:rPr>
                      <a:t> </a:t>
                    </a:r>
                    <a:r>
                      <a:rPr lang="en-US" sz="1400" i="1">
                        <a:solidFill>
                          <a:schemeClr val="tx1"/>
                        </a:solidFill>
                        <a:latin typeface="Arial"/>
                        <a:cs typeface="Arial"/>
                      </a:rPr>
                      <a:t>wid</a:t>
                    </a:r>
                  </a:p>
                </p:txBody>
              </p:sp>
            </p:grpSp>
            <p:cxnSp>
              <p:nvCxnSpPr>
                <p:cNvPr id="142" name="Straight Arrow Connector 30"/>
                <p:cNvCxnSpPr>
                  <a:cxnSpLocks noChangeShapeType="1"/>
                </p:cNvCxnSpPr>
                <p:nvPr/>
              </p:nvCxnSpPr>
              <p:spPr bwMode="auto">
                <a:xfrm flipV="1">
                  <a:off x="5671809" y="1183868"/>
                  <a:ext cx="468324" cy="290975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lg"/>
                </a:ln>
              </p:spPr>
            </p:cxnSp>
            <p:grpSp>
              <p:nvGrpSpPr>
                <p:cNvPr id="143" name="Group 39"/>
                <p:cNvGrpSpPr/>
                <p:nvPr/>
              </p:nvGrpSpPr>
              <p:grpSpPr>
                <a:xfrm>
                  <a:off x="6140133" y="1639824"/>
                  <a:ext cx="386862" cy="510781"/>
                  <a:chOff x="4101704" y="1896761"/>
                  <a:chExt cx="660795" cy="655870"/>
                </a:xfrm>
              </p:grpSpPr>
              <p:sp>
                <p:nvSpPr>
                  <p:cNvPr id="204" name="Rectangle 203"/>
                  <p:cNvSpPr/>
                  <p:nvPr/>
                </p:nvSpPr>
                <p:spPr>
                  <a:xfrm>
                    <a:off x="4101704" y="1896761"/>
                    <a:ext cx="660795" cy="218681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r>
                      <a:rPr lang="en-US" sz="1400">
                        <a:solidFill>
                          <a:schemeClr val="bg1"/>
                        </a:solidFill>
                        <a:latin typeface="Arial"/>
                        <a:cs typeface="Arial"/>
                      </a:rPr>
                      <a:t> W</a:t>
                    </a:r>
                  </a:p>
                </p:txBody>
              </p:sp>
              <p:sp>
                <p:nvSpPr>
                  <p:cNvPr id="205" name="Rectangle 204"/>
                  <p:cNvSpPr/>
                  <p:nvPr/>
                </p:nvSpPr>
                <p:spPr>
                  <a:xfrm>
                    <a:off x="4101704" y="2115269"/>
                    <a:ext cx="660795" cy="21868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r>
                      <a:rPr lang="en-US" sz="1400">
                        <a:solidFill>
                          <a:schemeClr val="tx1"/>
                        </a:solidFill>
                        <a:latin typeface="Arial"/>
                        <a:cs typeface="Arial"/>
                      </a:rPr>
                      <a:t> </a:t>
                    </a:r>
                    <a:r>
                      <a:rPr lang="en-US" sz="1400" i="1">
                        <a:solidFill>
                          <a:schemeClr val="tx1"/>
                        </a:solidFill>
                        <a:latin typeface="Arial"/>
                        <a:cs typeface="Arial"/>
                      </a:rPr>
                      <a:t>wid</a:t>
                    </a:r>
                  </a:p>
                </p:txBody>
              </p:sp>
              <p:sp>
                <p:nvSpPr>
                  <p:cNvPr id="221" name="Rectangle 220"/>
                  <p:cNvSpPr/>
                  <p:nvPr/>
                </p:nvSpPr>
                <p:spPr>
                  <a:xfrm>
                    <a:off x="4101704" y="2333950"/>
                    <a:ext cx="660795" cy="21868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r>
                      <a:rPr lang="en-US" sz="1400" i="1">
                        <a:solidFill>
                          <a:schemeClr val="tx1"/>
                        </a:solidFill>
                        <a:latin typeface="Arial"/>
                        <a:cs typeface="Arial"/>
                      </a:rPr>
                      <a:t> tid</a:t>
                    </a:r>
                  </a:p>
                </p:txBody>
              </p:sp>
            </p:grpSp>
            <p:grpSp>
              <p:nvGrpSpPr>
                <p:cNvPr id="144" name="Group 39"/>
                <p:cNvGrpSpPr/>
                <p:nvPr/>
              </p:nvGrpSpPr>
              <p:grpSpPr>
                <a:xfrm>
                  <a:off x="6995319" y="1217680"/>
                  <a:ext cx="386862" cy="510781"/>
                  <a:chOff x="4101704" y="1896761"/>
                  <a:chExt cx="660795" cy="655870"/>
                </a:xfrm>
              </p:grpSpPr>
              <p:sp>
                <p:nvSpPr>
                  <p:cNvPr id="179" name="Rectangle 178"/>
                  <p:cNvSpPr/>
                  <p:nvPr/>
                </p:nvSpPr>
                <p:spPr>
                  <a:xfrm>
                    <a:off x="4101704" y="1896761"/>
                    <a:ext cx="660795" cy="218681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r>
                      <a:rPr lang="en-US" sz="1400">
                        <a:solidFill>
                          <a:schemeClr val="bg1"/>
                        </a:solidFill>
                        <a:latin typeface="Arial"/>
                        <a:cs typeface="Arial"/>
                      </a:rPr>
                      <a:t> W</a:t>
                    </a:r>
                  </a:p>
                </p:txBody>
              </p:sp>
              <p:sp>
                <p:nvSpPr>
                  <p:cNvPr id="201" name="Rectangle 200"/>
                  <p:cNvSpPr/>
                  <p:nvPr/>
                </p:nvSpPr>
                <p:spPr>
                  <a:xfrm>
                    <a:off x="4101704" y="2115269"/>
                    <a:ext cx="660795" cy="21868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r>
                      <a:rPr lang="en-US" sz="1400">
                        <a:solidFill>
                          <a:schemeClr val="tx1"/>
                        </a:solidFill>
                        <a:latin typeface="Arial"/>
                        <a:cs typeface="Arial"/>
                      </a:rPr>
                      <a:t> </a:t>
                    </a:r>
                    <a:r>
                      <a:rPr lang="en-US" sz="1400" i="1">
                        <a:solidFill>
                          <a:schemeClr val="tx1"/>
                        </a:solidFill>
                        <a:latin typeface="Arial"/>
                        <a:cs typeface="Arial"/>
                      </a:rPr>
                      <a:t>wid</a:t>
                    </a:r>
                  </a:p>
                </p:txBody>
              </p:sp>
              <p:sp>
                <p:nvSpPr>
                  <p:cNvPr id="202" name="Rectangle 201"/>
                  <p:cNvSpPr/>
                  <p:nvPr/>
                </p:nvSpPr>
                <p:spPr>
                  <a:xfrm>
                    <a:off x="4101704" y="2333950"/>
                    <a:ext cx="660795" cy="21868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r>
                      <a:rPr lang="en-US" sz="1400" i="1">
                        <a:solidFill>
                          <a:schemeClr val="tx1"/>
                        </a:solidFill>
                        <a:latin typeface="Arial"/>
                        <a:cs typeface="Arial"/>
                      </a:rPr>
                      <a:t> tid</a:t>
                    </a:r>
                  </a:p>
                </p:txBody>
              </p:sp>
            </p:grpSp>
            <p:cxnSp>
              <p:nvCxnSpPr>
                <p:cNvPr id="146" name="Straight Arrow Connector 30"/>
                <p:cNvCxnSpPr>
                  <a:cxnSpLocks noChangeShapeType="1"/>
                </p:cNvCxnSpPr>
                <p:nvPr/>
              </p:nvCxnSpPr>
              <p:spPr bwMode="auto">
                <a:xfrm rot="10800000">
                  <a:off x="6526995" y="1183868"/>
                  <a:ext cx="468324" cy="289138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lg"/>
                </a:ln>
              </p:spPr>
            </p:cxnSp>
            <p:sp>
              <p:nvSpPr>
                <p:cNvPr id="147" name="Oval 41"/>
                <p:cNvSpPr>
                  <a:spLocks noChangeAspect="1" noChangeArrowheads="1"/>
                </p:cNvSpPr>
                <p:nvPr/>
              </p:nvSpPr>
              <p:spPr bwMode="auto">
                <a:xfrm>
                  <a:off x="5750258" y="1272274"/>
                  <a:ext cx="145255" cy="141578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 anchor="ctr">
                  <a:prstTxWarp prst="textNoShape">
                    <a:avLst/>
                  </a:prstTxWarp>
                </a:bodyPr>
                <a:lstStyle/>
                <a:p>
                  <a:pPr algn="ctr" defTabSz="2655888" eaLnBrk="0" hangingPunct="0">
                    <a:spcAft>
                      <a:spcPct val="20000"/>
                    </a:spcAft>
                    <a:tabLst>
                      <a:tab pos="1790700" algn="l"/>
                    </a:tabLst>
                  </a:pPr>
                  <a:r>
                    <a:rPr lang="en-US" sz="1400">
                      <a:latin typeface="Arial"/>
                      <a:ea typeface="Times New Roman" pitchFamily="-106" charset="0"/>
                      <a:cs typeface="Arial"/>
                      <a:sym typeface="Symbol" pitchFamily="-106" charset="2"/>
                    </a:rPr>
                    <a:t>&gt;</a:t>
                  </a:r>
                  <a:endParaRPr lang="en-US" sz="1400"/>
                </a:p>
              </p:txBody>
            </p:sp>
            <p:sp>
              <p:nvSpPr>
                <p:cNvPr id="175" name="Rounded Rectangle 174"/>
                <p:cNvSpPr/>
                <p:nvPr/>
              </p:nvSpPr>
              <p:spPr bwMode="auto">
                <a:xfrm>
                  <a:off x="6834487" y="1113949"/>
                  <a:ext cx="679730" cy="721786"/>
                </a:xfrm>
                <a:prstGeom prst="roundRect">
                  <a:avLst>
                    <a:gd name="adj" fmla="val 12549"/>
                  </a:avLst>
                </a:prstGeom>
                <a:noFill/>
                <a:ln w="19050" cap="flat" cmpd="sng" algn="ctr">
                  <a:solidFill>
                    <a:schemeClr val="tx1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574675" marR="0" indent="-574675" algn="ctr" defTabSz="89535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>
                      <a:tab pos="533400" algn="r"/>
                    </a:tabLst>
                  </a:pPr>
                  <a:endParaRPr kumimoji="0" 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</a:endParaRPr>
                </a:p>
              </p:txBody>
            </p:sp>
            <p:cxnSp>
              <p:nvCxnSpPr>
                <p:cNvPr id="176" name="Straight Arrow Connector 30"/>
                <p:cNvCxnSpPr>
                  <a:cxnSpLocks noChangeShapeType="1"/>
                </p:cNvCxnSpPr>
                <p:nvPr/>
              </p:nvCxnSpPr>
              <p:spPr bwMode="auto">
                <a:xfrm>
                  <a:off x="5671809" y="1474842"/>
                  <a:ext cx="468324" cy="420306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triangle" w="med" len="lg"/>
                  <a:tailEnd type="none" w="med" len="lg"/>
                </a:ln>
              </p:spPr>
            </p:cxnSp>
            <p:cxnSp>
              <p:nvCxnSpPr>
                <p:cNvPr id="178" name="Straight Arrow Connector 30"/>
                <p:cNvCxnSpPr>
                  <a:cxnSpLocks noChangeShapeType="1"/>
                </p:cNvCxnSpPr>
                <p:nvPr/>
              </p:nvCxnSpPr>
              <p:spPr bwMode="auto">
                <a:xfrm flipV="1">
                  <a:off x="6526995" y="1643310"/>
                  <a:ext cx="468323" cy="422143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lg"/>
                </a:ln>
              </p:spPr>
            </p:cxnSp>
          </p:grpSp>
        </p:grpSp>
        <p:sp>
          <p:nvSpPr>
            <p:cNvPr id="194" name="Rectangle 3"/>
            <p:cNvSpPr>
              <a:spLocks noChangeArrowheads="1"/>
            </p:cNvSpPr>
            <p:nvPr/>
          </p:nvSpPr>
          <p:spPr bwMode="auto">
            <a:xfrm>
              <a:off x="4041935" y="1896294"/>
              <a:ext cx="124379" cy="148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 anchorCtr="0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85000"/>
                </a:lnSpc>
                <a:tabLst>
                  <a:tab pos="630108" algn="l"/>
                </a:tabLst>
              </a:pPr>
              <a:r>
                <a:rPr lang="en-US" sz="1100">
                  <a:latin typeface="Calibri"/>
                  <a:cs typeface="Calibri"/>
                </a:rPr>
                <a:t>4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16188" y="1839144"/>
            <a:ext cx="3731638" cy="3318248"/>
            <a:chOff x="216188" y="1839144"/>
            <a:chExt cx="3731638" cy="3318248"/>
          </a:xfrm>
        </p:grpSpPr>
        <p:grpSp>
          <p:nvGrpSpPr>
            <p:cNvPr id="11" name="Group 10"/>
            <p:cNvGrpSpPr/>
            <p:nvPr/>
          </p:nvGrpSpPr>
          <p:grpSpPr>
            <a:xfrm>
              <a:off x="216188" y="1839144"/>
              <a:ext cx="3731638" cy="3318248"/>
              <a:chOff x="192672" y="1839144"/>
              <a:chExt cx="3731638" cy="3318248"/>
            </a:xfrm>
          </p:grpSpPr>
          <p:sp>
            <p:nvSpPr>
              <p:cNvPr id="181" name="Rounded Rectangle 180"/>
              <p:cNvSpPr/>
              <p:nvPr/>
            </p:nvSpPr>
            <p:spPr>
              <a:xfrm>
                <a:off x="192672" y="1839144"/>
                <a:ext cx="3731638" cy="3318248"/>
              </a:xfrm>
              <a:prstGeom prst="roundRect">
                <a:avLst>
                  <a:gd name="adj" fmla="val 6035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36" name="Rectangle 3"/>
              <p:cNvSpPr>
                <a:spLocks noChangeArrowheads="1"/>
              </p:cNvSpPr>
              <p:nvPr/>
            </p:nvSpPr>
            <p:spPr bwMode="auto">
              <a:xfrm>
                <a:off x="310260" y="1913334"/>
                <a:ext cx="3575049" cy="32316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pPr>
                  <a:tabLst>
                    <a:tab pos="514350" algn="l"/>
                    <a:tab pos="1028700" algn="l"/>
                    <a:tab pos="1543050" algn="l"/>
                    <a:tab pos="2114550" algn="l"/>
                  </a:tabLst>
                </a:pPr>
                <a:r>
                  <a:rPr lang="en-US" sz="1400">
                    <a:latin typeface="Calibri"/>
                    <a:cs typeface="Calibri"/>
                  </a:rPr>
                  <a:t>select 	W1.wid</a:t>
                </a:r>
              </a:p>
              <a:p>
                <a:pPr>
                  <a:tabLst>
                    <a:tab pos="514350" algn="l"/>
                    <a:tab pos="1028700" algn="l"/>
                    <a:tab pos="1543050" algn="l"/>
                    <a:tab pos="2114550" algn="l"/>
                  </a:tabLst>
                </a:pPr>
                <a:r>
                  <a:rPr lang="en-US" sz="1400">
                    <a:latin typeface="Calibri"/>
                    <a:cs typeface="Calibri"/>
                  </a:rPr>
                  <a:t>from 	Worlds W1</a:t>
                </a:r>
              </a:p>
              <a:p>
                <a:pPr>
                  <a:tabLst>
                    <a:tab pos="514350" algn="l"/>
                    <a:tab pos="1028700" algn="l"/>
                    <a:tab pos="1543050" algn="l"/>
                    <a:tab pos="2114550" algn="l"/>
                  </a:tabLst>
                </a:pPr>
                <a:r>
                  <a:rPr lang="en-US" sz="1400">
                    <a:latin typeface="Calibri"/>
                    <a:cs typeface="Calibri"/>
                  </a:rPr>
                  <a:t>where 	not exists</a:t>
                </a:r>
              </a:p>
              <a:p>
                <a:pPr>
                  <a:tabLst>
                    <a:tab pos="514350" algn="l"/>
                    <a:tab pos="1028700" algn="l"/>
                    <a:tab pos="1543050" algn="l"/>
                    <a:tab pos="2114550" algn="l"/>
                  </a:tabLst>
                </a:pPr>
                <a:r>
                  <a:rPr lang="en-US" sz="1400">
                    <a:latin typeface="Calibri"/>
                    <a:cs typeface="Calibri"/>
                  </a:rPr>
                  <a:t>	(select	*</a:t>
                </a:r>
              </a:p>
              <a:p>
                <a:pPr>
                  <a:tabLst>
                    <a:tab pos="514350" algn="l"/>
                    <a:tab pos="1028700" algn="l"/>
                    <a:tab pos="1543050" algn="l"/>
                    <a:tab pos="2114550" algn="l"/>
                  </a:tabLst>
                </a:pPr>
                <a:r>
                  <a:rPr lang="en-US" sz="1400">
                    <a:latin typeface="Calibri"/>
                    <a:cs typeface="Calibri"/>
                  </a:rPr>
                  <a:t>	from 	Worlds W2</a:t>
                </a:r>
              </a:p>
              <a:p>
                <a:pPr>
                  <a:tabLst>
                    <a:tab pos="514350" algn="l"/>
                    <a:tab pos="1028700" algn="l"/>
                    <a:tab pos="1543050" algn="l"/>
                    <a:tab pos="2114550" algn="l"/>
                  </a:tabLst>
                </a:pPr>
                <a:r>
                  <a:rPr lang="en-US" sz="1400">
                    <a:latin typeface="Calibri"/>
                    <a:cs typeface="Calibri"/>
                  </a:rPr>
                  <a:t>	where 	W2.wid &lt; W1.wid</a:t>
                </a:r>
              </a:p>
              <a:p>
                <a:pPr>
                  <a:tabLst>
                    <a:tab pos="514350" algn="l"/>
                    <a:tab pos="1028700" algn="l"/>
                    <a:tab pos="1543050" algn="l"/>
                    <a:tab pos="2114550" algn="l"/>
                  </a:tabLst>
                </a:pPr>
                <a:r>
                  <a:rPr lang="en-US" sz="1400">
                    <a:latin typeface="Calibri"/>
                    <a:cs typeface="Calibri"/>
                  </a:rPr>
                  <a:t>	and not exists</a:t>
                </a:r>
              </a:p>
              <a:p>
                <a:pPr>
                  <a:tabLst>
                    <a:tab pos="514350" algn="l"/>
                    <a:tab pos="1028700" algn="l"/>
                    <a:tab pos="1543050" algn="l"/>
                    <a:tab pos="2114550" algn="l"/>
                  </a:tabLst>
                </a:pPr>
                <a:r>
                  <a:rPr lang="en-US" sz="1400">
                    <a:latin typeface="Calibri"/>
                    <a:cs typeface="Calibri"/>
                  </a:rPr>
                  <a:t>		(select	*</a:t>
                </a:r>
              </a:p>
              <a:p>
                <a:pPr>
                  <a:tabLst>
                    <a:tab pos="514350" algn="l"/>
                    <a:tab pos="1028700" algn="l"/>
                    <a:tab pos="1543050" algn="l"/>
                    <a:tab pos="2114550" algn="l"/>
                  </a:tabLst>
                </a:pPr>
                <a:r>
                  <a:rPr lang="en-US" sz="1400">
                    <a:latin typeface="Calibri"/>
                    <a:cs typeface="Calibri"/>
                  </a:rPr>
                  <a:t>		from 	Worlds W3</a:t>
                </a:r>
              </a:p>
              <a:p>
                <a:pPr>
                  <a:tabLst>
                    <a:tab pos="514350" algn="l"/>
                    <a:tab pos="1028700" algn="l"/>
                    <a:tab pos="1543050" algn="l"/>
                    <a:tab pos="2114550" algn="l"/>
                  </a:tabLst>
                </a:pPr>
                <a:r>
                  <a:rPr lang="en-US" sz="1400">
                    <a:latin typeface="Calibri"/>
                    <a:cs typeface="Calibri"/>
                  </a:rPr>
                  <a:t>		where 	W3.wid = W1.wid</a:t>
                </a:r>
              </a:p>
              <a:p>
                <a:pPr>
                  <a:tabLst>
                    <a:tab pos="514350" algn="l"/>
                    <a:tab pos="1028700" algn="l"/>
                    <a:tab pos="1543050" algn="l"/>
                    <a:tab pos="2114550" algn="l"/>
                  </a:tabLst>
                </a:pPr>
                <a:r>
                  <a:rPr lang="en-US" sz="1400">
                    <a:latin typeface="Calibri"/>
                    <a:cs typeface="Calibri"/>
                  </a:rPr>
                  <a:t>		and not exists</a:t>
                </a:r>
              </a:p>
              <a:p>
                <a:pPr>
                  <a:tabLst>
                    <a:tab pos="514350" algn="l"/>
                    <a:tab pos="1028700" algn="l"/>
                    <a:tab pos="1543050" algn="l"/>
                    <a:tab pos="2114550" algn="l"/>
                  </a:tabLst>
                </a:pPr>
                <a:r>
                  <a:rPr lang="en-US" sz="1400">
                    <a:latin typeface="Calibri"/>
                    <a:cs typeface="Calibri"/>
                  </a:rPr>
                  <a:t>			(select 	*</a:t>
                </a:r>
              </a:p>
              <a:p>
                <a:pPr>
                  <a:tabLst>
                    <a:tab pos="514350" algn="l"/>
                    <a:tab pos="1028700" algn="l"/>
                    <a:tab pos="1543050" algn="l"/>
                    <a:tab pos="2114550" algn="l"/>
                  </a:tabLst>
                </a:pPr>
                <a:r>
                  <a:rPr lang="en-US" sz="1400">
                    <a:latin typeface="Calibri"/>
                    <a:cs typeface="Calibri"/>
                  </a:rPr>
                  <a:t>			from 	Worlds W4</a:t>
                </a:r>
              </a:p>
              <a:p>
                <a:pPr>
                  <a:tabLst>
                    <a:tab pos="514350" algn="l"/>
                    <a:tab pos="1028700" algn="l"/>
                    <a:tab pos="1543050" algn="l"/>
                    <a:tab pos="2114550" algn="l"/>
                  </a:tabLst>
                </a:pPr>
                <a:r>
                  <a:rPr lang="en-US" sz="1400">
                    <a:latin typeface="Calibri"/>
                    <a:cs typeface="Calibri"/>
                  </a:rPr>
                  <a:t>			where 	W4.wid = W2.wid</a:t>
                </a:r>
              </a:p>
              <a:p>
                <a:pPr>
                  <a:tabLst>
                    <a:tab pos="514350" algn="l"/>
                    <a:tab pos="1028700" algn="l"/>
                    <a:tab pos="1543050" algn="l"/>
                    <a:tab pos="2114550" algn="l"/>
                  </a:tabLst>
                </a:pPr>
                <a:r>
                  <a:rPr lang="en-US" sz="1400">
                    <a:latin typeface="Calibri"/>
                    <a:cs typeface="Calibri"/>
                  </a:rPr>
                  <a:t>			and 	W4.tid = W3.tid)))</a:t>
                </a:r>
              </a:p>
            </p:txBody>
          </p:sp>
        </p:grpSp>
        <p:sp>
          <p:nvSpPr>
            <p:cNvPr id="195" name="Rectangle 3"/>
            <p:cNvSpPr>
              <a:spLocks noChangeArrowheads="1"/>
            </p:cNvSpPr>
            <p:nvPr/>
          </p:nvSpPr>
          <p:spPr bwMode="auto">
            <a:xfrm>
              <a:off x="3769503" y="1896294"/>
              <a:ext cx="124379" cy="148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 anchorCtr="0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85000"/>
                </a:lnSpc>
                <a:tabLst>
                  <a:tab pos="630108" algn="l"/>
                </a:tabLst>
              </a:pPr>
              <a:r>
                <a:rPr lang="en-US" sz="1100">
                  <a:latin typeface="Calibri"/>
                  <a:cs typeface="Calibri"/>
                </a:rPr>
                <a:t>4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910493" y="1881584"/>
            <a:ext cx="4934941" cy="3319354"/>
            <a:chOff x="3910493" y="1881584"/>
            <a:chExt cx="4934941" cy="3319354"/>
          </a:xfrm>
        </p:grpSpPr>
        <p:grpSp>
          <p:nvGrpSpPr>
            <p:cNvPr id="9" name="Group 8"/>
            <p:cNvGrpSpPr/>
            <p:nvPr/>
          </p:nvGrpSpPr>
          <p:grpSpPr>
            <a:xfrm>
              <a:off x="3910493" y="1881584"/>
              <a:ext cx="4934941" cy="3319354"/>
              <a:chOff x="3922251" y="1881584"/>
              <a:chExt cx="4934941" cy="3319354"/>
            </a:xfrm>
          </p:grpSpPr>
          <p:sp>
            <p:nvSpPr>
              <p:cNvPr id="406" name="Rounded Rectangle 405"/>
              <p:cNvSpPr/>
              <p:nvPr/>
            </p:nvSpPr>
            <p:spPr>
              <a:xfrm>
                <a:off x="3922251" y="1881584"/>
                <a:ext cx="4934941" cy="3319354"/>
              </a:xfrm>
              <a:prstGeom prst="roundRect">
                <a:avLst>
                  <a:gd name="adj" fmla="val 6035"/>
                </a:avLst>
              </a:prstGeom>
              <a:solidFill>
                <a:srgbClr val="EBF1DE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grpSp>
            <p:nvGrpSpPr>
              <p:cNvPr id="217" name="Group 216"/>
              <p:cNvGrpSpPr/>
              <p:nvPr/>
            </p:nvGrpSpPr>
            <p:grpSpPr>
              <a:xfrm>
                <a:off x="3995810" y="2335401"/>
                <a:ext cx="4792824" cy="2412827"/>
                <a:chOff x="4400266" y="2606403"/>
                <a:chExt cx="4605955" cy="2318753"/>
              </a:xfrm>
            </p:grpSpPr>
            <p:cxnSp>
              <p:nvCxnSpPr>
                <p:cNvPr id="218" name="Straight Arrow Connector 30"/>
                <p:cNvCxnSpPr>
                  <a:cxnSpLocks noChangeShapeType="1"/>
                  <a:stCxn id="254" idx="1"/>
                  <a:endCxn id="250" idx="3"/>
                </p:cNvCxnSpPr>
                <p:nvPr/>
              </p:nvCxnSpPr>
              <p:spPr bwMode="auto">
                <a:xfrm flipH="1">
                  <a:off x="4815892" y="3679954"/>
                  <a:ext cx="146418" cy="0"/>
                </a:xfrm>
                <a:prstGeom prst="straightConnector1">
                  <a:avLst/>
                </a:prstGeom>
                <a:noFill/>
                <a:ln w="9525" cmpd="sng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19" name="Straight Arrow Connector 30"/>
                <p:cNvCxnSpPr>
                  <a:cxnSpLocks noChangeShapeType="1"/>
                  <a:stCxn id="268" idx="1"/>
                  <a:endCxn id="253" idx="3"/>
                </p:cNvCxnSpPr>
                <p:nvPr/>
              </p:nvCxnSpPr>
              <p:spPr bwMode="auto">
                <a:xfrm flipH="1" flipV="1">
                  <a:off x="5336777" y="3527119"/>
                  <a:ext cx="445332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triangle" w="med" len="lg"/>
                  <a:tailEnd type="none" w="med" len="med"/>
                </a:ln>
              </p:spPr>
            </p:cxnSp>
            <p:cxnSp>
              <p:nvCxnSpPr>
                <p:cNvPr id="220" name="Straight Arrow Connector 30"/>
                <p:cNvCxnSpPr>
                  <a:cxnSpLocks noChangeShapeType="1"/>
                  <a:stCxn id="257" idx="1"/>
                  <a:endCxn id="253" idx="3"/>
                </p:cNvCxnSpPr>
                <p:nvPr/>
              </p:nvCxnSpPr>
              <p:spPr bwMode="auto">
                <a:xfrm rot="10800000">
                  <a:off x="5336777" y="3527120"/>
                  <a:ext cx="232298" cy="923861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triangle" w="med" len="lg"/>
                  <a:tailEnd type="none" w="med" len="med"/>
                </a:ln>
              </p:spPr>
            </p:cxnSp>
            <p:grpSp>
              <p:nvGrpSpPr>
                <p:cNvPr id="222" name="Group 41"/>
                <p:cNvGrpSpPr/>
                <p:nvPr/>
              </p:nvGrpSpPr>
              <p:grpSpPr>
                <a:xfrm>
                  <a:off x="5782109" y="2610057"/>
                  <a:ext cx="305626" cy="458505"/>
                  <a:chOff x="5672691" y="3708233"/>
                  <a:chExt cx="681354" cy="674031"/>
                </a:xfrm>
              </p:grpSpPr>
              <p:sp>
                <p:nvSpPr>
                  <p:cNvPr id="283" name="Rectangle 282"/>
                  <p:cNvSpPr/>
                  <p:nvPr/>
                </p:nvSpPr>
                <p:spPr>
                  <a:xfrm>
                    <a:off x="5672691" y="3708233"/>
                    <a:ext cx="681354" cy="224677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algn="ctr"/>
                    <a:r>
                      <a:rPr lang="en-US" sz="10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rPr>
                      <a:t>Casts</a:t>
                    </a:r>
                  </a:p>
                </p:txBody>
              </p:sp>
              <p:sp>
                <p:nvSpPr>
                  <p:cNvPr id="284" name="Rectangle 283"/>
                  <p:cNvSpPr/>
                  <p:nvPr/>
                </p:nvSpPr>
                <p:spPr>
                  <a:xfrm>
                    <a:off x="5672691" y="3932910"/>
                    <a:ext cx="681354" cy="224677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algn="ctr"/>
                    <a:r>
                      <a:rPr lang="en-US" sz="1000">
                        <a:solidFill>
                          <a:schemeClr val="tx1"/>
                        </a:solidFill>
                        <a:latin typeface="Times New Roman"/>
                        <a:cs typeface="Times New Roman"/>
                      </a:rPr>
                      <a:t>pid</a:t>
                    </a:r>
                  </a:p>
                </p:txBody>
              </p:sp>
              <p:sp>
                <p:nvSpPr>
                  <p:cNvPr id="285" name="Rectangle 284"/>
                  <p:cNvSpPr/>
                  <p:nvPr/>
                </p:nvSpPr>
                <p:spPr>
                  <a:xfrm>
                    <a:off x="5672691" y="4157587"/>
                    <a:ext cx="681354" cy="224677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algn="ctr"/>
                    <a:r>
                      <a:rPr lang="en-US" sz="1000">
                        <a:solidFill>
                          <a:schemeClr val="tx1"/>
                        </a:solidFill>
                        <a:latin typeface="Times New Roman"/>
                        <a:cs typeface="Times New Roman"/>
                      </a:rPr>
                      <a:t>mid</a:t>
                    </a:r>
                  </a:p>
                </p:txBody>
              </p:sp>
            </p:grpSp>
            <p:grpSp>
              <p:nvGrpSpPr>
                <p:cNvPr id="224" name="Group 54"/>
                <p:cNvGrpSpPr/>
                <p:nvPr/>
              </p:nvGrpSpPr>
              <p:grpSpPr>
                <a:xfrm>
                  <a:off x="6395703" y="2610057"/>
                  <a:ext cx="305626" cy="458505"/>
                  <a:chOff x="5672691" y="3708233"/>
                  <a:chExt cx="681354" cy="674031"/>
                </a:xfrm>
              </p:grpSpPr>
              <p:sp>
                <p:nvSpPr>
                  <p:cNvPr id="280" name="Rectangle 279"/>
                  <p:cNvSpPr/>
                  <p:nvPr/>
                </p:nvSpPr>
                <p:spPr>
                  <a:xfrm>
                    <a:off x="5672691" y="3708233"/>
                    <a:ext cx="681354" cy="224677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algn="ctr"/>
                    <a:r>
                      <a:rPr lang="en-US" sz="10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rPr>
                      <a:t>Casts</a:t>
                    </a:r>
                  </a:p>
                </p:txBody>
              </p:sp>
              <p:sp>
                <p:nvSpPr>
                  <p:cNvPr id="281" name="Rectangle 280"/>
                  <p:cNvSpPr/>
                  <p:nvPr/>
                </p:nvSpPr>
                <p:spPr>
                  <a:xfrm>
                    <a:off x="5672691" y="3932910"/>
                    <a:ext cx="681354" cy="224677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algn="ctr"/>
                    <a:r>
                      <a:rPr lang="en-US" sz="1000">
                        <a:solidFill>
                          <a:schemeClr val="tx1"/>
                        </a:solidFill>
                        <a:latin typeface="Times New Roman"/>
                        <a:cs typeface="Times New Roman"/>
                      </a:rPr>
                      <a:t>pid</a:t>
                    </a:r>
                  </a:p>
                </p:txBody>
              </p:sp>
              <p:sp>
                <p:nvSpPr>
                  <p:cNvPr id="282" name="Rectangle 281"/>
                  <p:cNvSpPr/>
                  <p:nvPr/>
                </p:nvSpPr>
                <p:spPr>
                  <a:xfrm>
                    <a:off x="5672691" y="4157587"/>
                    <a:ext cx="681354" cy="224677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algn="ctr"/>
                    <a:r>
                      <a:rPr lang="en-US" sz="1000">
                        <a:solidFill>
                          <a:schemeClr val="tx1"/>
                        </a:solidFill>
                        <a:latin typeface="Times New Roman"/>
                        <a:cs typeface="Times New Roman"/>
                      </a:rPr>
                      <a:t>mid</a:t>
                    </a:r>
                  </a:p>
                </p:txBody>
              </p:sp>
            </p:grpSp>
            <p:grpSp>
              <p:nvGrpSpPr>
                <p:cNvPr id="227" name="Group 71"/>
                <p:cNvGrpSpPr/>
                <p:nvPr/>
              </p:nvGrpSpPr>
              <p:grpSpPr>
                <a:xfrm>
                  <a:off x="7083472" y="2606403"/>
                  <a:ext cx="305626" cy="458505"/>
                  <a:chOff x="5672691" y="3708233"/>
                  <a:chExt cx="681354" cy="674031"/>
                </a:xfrm>
              </p:grpSpPr>
              <p:sp>
                <p:nvSpPr>
                  <p:cNvPr id="277" name="Rectangle 276"/>
                  <p:cNvSpPr/>
                  <p:nvPr/>
                </p:nvSpPr>
                <p:spPr>
                  <a:xfrm>
                    <a:off x="5672691" y="3708233"/>
                    <a:ext cx="681354" cy="224677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algn="ctr"/>
                    <a:r>
                      <a:rPr lang="en-US" sz="10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rPr>
                      <a:t>Casts</a:t>
                    </a:r>
                  </a:p>
                </p:txBody>
              </p:sp>
              <p:sp>
                <p:nvSpPr>
                  <p:cNvPr id="278" name="Rectangle 277"/>
                  <p:cNvSpPr/>
                  <p:nvPr/>
                </p:nvSpPr>
                <p:spPr>
                  <a:xfrm>
                    <a:off x="5672691" y="3932910"/>
                    <a:ext cx="681354" cy="224677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algn="ctr"/>
                    <a:r>
                      <a:rPr lang="en-US" sz="1000">
                        <a:solidFill>
                          <a:schemeClr val="tx1"/>
                        </a:solidFill>
                        <a:latin typeface="Times New Roman"/>
                        <a:cs typeface="Times New Roman"/>
                      </a:rPr>
                      <a:t>pid</a:t>
                    </a:r>
                  </a:p>
                </p:txBody>
              </p:sp>
              <p:sp>
                <p:nvSpPr>
                  <p:cNvPr id="279" name="Rectangle 278"/>
                  <p:cNvSpPr/>
                  <p:nvPr/>
                </p:nvSpPr>
                <p:spPr>
                  <a:xfrm>
                    <a:off x="5672691" y="4157587"/>
                    <a:ext cx="681354" cy="224677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algn="ctr"/>
                    <a:r>
                      <a:rPr lang="en-US" sz="1000">
                        <a:solidFill>
                          <a:schemeClr val="tx1"/>
                        </a:solidFill>
                        <a:latin typeface="Times New Roman"/>
                        <a:cs typeface="Times New Roman"/>
                      </a:rPr>
                      <a:t>mid</a:t>
                    </a:r>
                  </a:p>
                </p:txBody>
              </p:sp>
            </p:grpSp>
            <p:grpSp>
              <p:nvGrpSpPr>
                <p:cNvPr id="231" name="Group 76"/>
                <p:cNvGrpSpPr/>
                <p:nvPr/>
              </p:nvGrpSpPr>
              <p:grpSpPr>
                <a:xfrm>
                  <a:off x="7784445" y="2610057"/>
                  <a:ext cx="305626" cy="458505"/>
                  <a:chOff x="5672691" y="3708233"/>
                  <a:chExt cx="681354" cy="674031"/>
                </a:xfrm>
              </p:grpSpPr>
              <p:sp>
                <p:nvSpPr>
                  <p:cNvPr id="274" name="Rectangle 273"/>
                  <p:cNvSpPr/>
                  <p:nvPr/>
                </p:nvSpPr>
                <p:spPr>
                  <a:xfrm>
                    <a:off x="5672691" y="3708233"/>
                    <a:ext cx="681354" cy="224677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algn="ctr"/>
                    <a:r>
                      <a:rPr lang="en-US" sz="10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rPr>
                      <a:t>Casts</a:t>
                    </a:r>
                  </a:p>
                </p:txBody>
              </p:sp>
              <p:sp>
                <p:nvSpPr>
                  <p:cNvPr id="275" name="Rectangle 274"/>
                  <p:cNvSpPr/>
                  <p:nvPr/>
                </p:nvSpPr>
                <p:spPr>
                  <a:xfrm>
                    <a:off x="5672691" y="3932910"/>
                    <a:ext cx="681354" cy="224677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algn="ctr"/>
                    <a:r>
                      <a:rPr lang="en-US" sz="1000">
                        <a:solidFill>
                          <a:schemeClr val="tx1"/>
                        </a:solidFill>
                        <a:latin typeface="Times New Roman"/>
                        <a:cs typeface="Times New Roman"/>
                      </a:rPr>
                      <a:t>pid</a:t>
                    </a:r>
                  </a:p>
                </p:txBody>
              </p:sp>
              <p:sp>
                <p:nvSpPr>
                  <p:cNvPr id="276" name="Rectangle 275"/>
                  <p:cNvSpPr/>
                  <p:nvPr/>
                </p:nvSpPr>
                <p:spPr>
                  <a:xfrm>
                    <a:off x="5672691" y="4157587"/>
                    <a:ext cx="681354" cy="224677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algn="ctr"/>
                    <a:r>
                      <a:rPr lang="en-US" sz="1000">
                        <a:solidFill>
                          <a:schemeClr val="tx1"/>
                        </a:solidFill>
                        <a:latin typeface="Times New Roman"/>
                        <a:cs typeface="Times New Roman"/>
                      </a:rPr>
                      <a:t>mid</a:t>
                    </a:r>
                  </a:p>
                </p:txBody>
              </p:sp>
            </p:grpSp>
            <p:grpSp>
              <p:nvGrpSpPr>
                <p:cNvPr id="232" name="Group 85"/>
                <p:cNvGrpSpPr/>
                <p:nvPr/>
              </p:nvGrpSpPr>
              <p:grpSpPr>
                <a:xfrm>
                  <a:off x="8276040" y="2610055"/>
                  <a:ext cx="730181" cy="611339"/>
                  <a:chOff x="6013368" y="2451684"/>
                  <a:chExt cx="579733" cy="898708"/>
                </a:xfrm>
              </p:grpSpPr>
              <p:sp>
                <p:nvSpPr>
                  <p:cNvPr id="270" name="Rectangle 269"/>
                  <p:cNvSpPr/>
                  <p:nvPr/>
                </p:nvSpPr>
                <p:spPr>
                  <a:xfrm>
                    <a:off x="6013368" y="2451684"/>
                    <a:ext cx="579733" cy="224677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algn="ctr"/>
                    <a:r>
                      <a:rPr lang="en-US" sz="10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rPr>
                      <a:t>Actor</a:t>
                    </a:r>
                  </a:p>
                </p:txBody>
              </p:sp>
              <p:sp>
                <p:nvSpPr>
                  <p:cNvPr id="271" name="Rectangle 270"/>
                  <p:cNvSpPr/>
                  <p:nvPr/>
                </p:nvSpPr>
                <p:spPr>
                  <a:xfrm>
                    <a:off x="6013368" y="2676361"/>
                    <a:ext cx="579733" cy="224677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algn="ctr"/>
                    <a:r>
                      <a:rPr lang="en-US" sz="1000">
                        <a:solidFill>
                          <a:schemeClr val="tx1"/>
                        </a:solidFill>
                        <a:latin typeface="Times New Roman"/>
                        <a:cs typeface="Times New Roman"/>
                      </a:rPr>
                      <a:t> id</a:t>
                    </a:r>
                  </a:p>
                </p:txBody>
              </p:sp>
              <p:sp>
                <p:nvSpPr>
                  <p:cNvPr id="272" name="Rectangle 271"/>
                  <p:cNvSpPr/>
                  <p:nvPr/>
                </p:nvSpPr>
                <p:spPr>
                  <a:xfrm>
                    <a:off x="6013368" y="2901038"/>
                    <a:ext cx="579733" cy="224677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algn="ctr"/>
                    <a:r>
                      <a:rPr lang="en-US" sz="1000">
                        <a:solidFill>
                          <a:schemeClr val="tx1"/>
                        </a:solidFill>
                        <a:latin typeface="Times New Roman"/>
                        <a:cs typeface="Times New Roman"/>
                      </a:rPr>
                      <a:t>fname='Kevin'</a:t>
                    </a:r>
                  </a:p>
                </p:txBody>
              </p:sp>
              <p:sp>
                <p:nvSpPr>
                  <p:cNvPr id="273" name="Rectangle 272"/>
                  <p:cNvSpPr/>
                  <p:nvPr/>
                </p:nvSpPr>
                <p:spPr>
                  <a:xfrm>
                    <a:off x="6013368" y="3125715"/>
                    <a:ext cx="579733" cy="224677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algn="ctr"/>
                    <a:r>
                      <a:rPr lang="en-US" sz="1000">
                        <a:solidFill>
                          <a:schemeClr val="tx1"/>
                        </a:solidFill>
                        <a:latin typeface="Times New Roman"/>
                        <a:cs typeface="Times New Roman"/>
                      </a:rPr>
                      <a:t>lname='Bacon'</a:t>
                    </a:r>
                  </a:p>
                </p:txBody>
              </p:sp>
            </p:grpSp>
            <p:grpSp>
              <p:nvGrpSpPr>
                <p:cNvPr id="233" name="Group 88"/>
                <p:cNvGrpSpPr/>
                <p:nvPr/>
              </p:nvGrpSpPr>
              <p:grpSpPr>
                <a:xfrm>
                  <a:off x="5782109" y="3297868"/>
                  <a:ext cx="305626" cy="458505"/>
                  <a:chOff x="5672691" y="3708233"/>
                  <a:chExt cx="681354" cy="674031"/>
                </a:xfrm>
              </p:grpSpPr>
              <p:sp>
                <p:nvSpPr>
                  <p:cNvPr id="267" name="Rectangle 266"/>
                  <p:cNvSpPr/>
                  <p:nvPr/>
                </p:nvSpPr>
                <p:spPr>
                  <a:xfrm>
                    <a:off x="5672691" y="3708233"/>
                    <a:ext cx="681354" cy="224677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algn="ctr"/>
                    <a:r>
                      <a:rPr lang="en-US" sz="10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rPr>
                      <a:t>Casts</a:t>
                    </a:r>
                  </a:p>
                </p:txBody>
              </p:sp>
              <p:sp>
                <p:nvSpPr>
                  <p:cNvPr id="268" name="Rectangle 267"/>
                  <p:cNvSpPr/>
                  <p:nvPr/>
                </p:nvSpPr>
                <p:spPr>
                  <a:xfrm>
                    <a:off x="5672691" y="3932910"/>
                    <a:ext cx="681354" cy="224677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algn="ctr"/>
                    <a:r>
                      <a:rPr lang="en-US" sz="1000">
                        <a:solidFill>
                          <a:schemeClr val="tx1"/>
                        </a:solidFill>
                        <a:latin typeface="Times New Roman"/>
                        <a:cs typeface="Times New Roman"/>
                      </a:rPr>
                      <a:t>pid</a:t>
                    </a:r>
                  </a:p>
                </p:txBody>
              </p:sp>
              <p:sp>
                <p:nvSpPr>
                  <p:cNvPr id="269" name="Rectangle 268"/>
                  <p:cNvSpPr/>
                  <p:nvPr/>
                </p:nvSpPr>
                <p:spPr>
                  <a:xfrm>
                    <a:off x="5672691" y="4157587"/>
                    <a:ext cx="681354" cy="224677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algn="ctr"/>
                    <a:r>
                      <a:rPr lang="en-US" sz="1000">
                        <a:solidFill>
                          <a:schemeClr val="tx1"/>
                        </a:solidFill>
                        <a:latin typeface="Times New Roman"/>
                        <a:cs typeface="Times New Roman"/>
                      </a:rPr>
                      <a:t>mid</a:t>
                    </a:r>
                  </a:p>
                </p:txBody>
              </p:sp>
            </p:grpSp>
            <p:grpSp>
              <p:nvGrpSpPr>
                <p:cNvPr id="234" name="Group 92"/>
                <p:cNvGrpSpPr/>
                <p:nvPr/>
              </p:nvGrpSpPr>
              <p:grpSpPr>
                <a:xfrm>
                  <a:off x="6395703" y="3297868"/>
                  <a:ext cx="305626" cy="458505"/>
                  <a:chOff x="5672691" y="3708233"/>
                  <a:chExt cx="681354" cy="674031"/>
                </a:xfrm>
              </p:grpSpPr>
              <p:sp>
                <p:nvSpPr>
                  <p:cNvPr id="264" name="Rectangle 263"/>
                  <p:cNvSpPr/>
                  <p:nvPr/>
                </p:nvSpPr>
                <p:spPr>
                  <a:xfrm>
                    <a:off x="5672691" y="3708233"/>
                    <a:ext cx="681354" cy="224677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algn="ctr"/>
                    <a:r>
                      <a:rPr lang="en-US" sz="10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rPr>
                      <a:t>Casts</a:t>
                    </a:r>
                  </a:p>
                </p:txBody>
              </p:sp>
              <p:sp>
                <p:nvSpPr>
                  <p:cNvPr id="265" name="Rectangle 264"/>
                  <p:cNvSpPr/>
                  <p:nvPr/>
                </p:nvSpPr>
                <p:spPr>
                  <a:xfrm>
                    <a:off x="5672691" y="3932910"/>
                    <a:ext cx="681354" cy="224677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algn="ctr"/>
                    <a:r>
                      <a:rPr lang="en-US" sz="1000">
                        <a:solidFill>
                          <a:schemeClr val="tx1"/>
                        </a:solidFill>
                        <a:latin typeface="Times New Roman"/>
                        <a:cs typeface="Times New Roman"/>
                      </a:rPr>
                      <a:t>pid</a:t>
                    </a:r>
                  </a:p>
                </p:txBody>
              </p:sp>
              <p:sp>
                <p:nvSpPr>
                  <p:cNvPr id="266" name="Rectangle 265"/>
                  <p:cNvSpPr/>
                  <p:nvPr/>
                </p:nvSpPr>
                <p:spPr>
                  <a:xfrm>
                    <a:off x="5672691" y="4157587"/>
                    <a:ext cx="681354" cy="224677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algn="ctr"/>
                    <a:r>
                      <a:rPr lang="en-US" sz="1000">
                        <a:solidFill>
                          <a:schemeClr val="tx1"/>
                        </a:solidFill>
                        <a:latin typeface="Times New Roman"/>
                        <a:cs typeface="Times New Roman"/>
                      </a:rPr>
                      <a:t>mid</a:t>
                    </a:r>
                  </a:p>
                </p:txBody>
              </p:sp>
            </p:grpSp>
            <p:grpSp>
              <p:nvGrpSpPr>
                <p:cNvPr id="235" name="Group 96"/>
                <p:cNvGrpSpPr/>
                <p:nvPr/>
              </p:nvGrpSpPr>
              <p:grpSpPr>
                <a:xfrm>
                  <a:off x="6871195" y="3294212"/>
                  <a:ext cx="730181" cy="611339"/>
                  <a:chOff x="6013368" y="2451684"/>
                  <a:chExt cx="579733" cy="898708"/>
                </a:xfrm>
              </p:grpSpPr>
              <p:sp>
                <p:nvSpPr>
                  <p:cNvPr id="260" name="Rectangle 259"/>
                  <p:cNvSpPr/>
                  <p:nvPr/>
                </p:nvSpPr>
                <p:spPr>
                  <a:xfrm>
                    <a:off x="6013368" y="2451684"/>
                    <a:ext cx="579733" cy="224677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algn="ctr"/>
                    <a:r>
                      <a:rPr lang="en-US" sz="10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rPr>
                      <a:t>Actor</a:t>
                    </a:r>
                  </a:p>
                </p:txBody>
              </p:sp>
              <p:sp>
                <p:nvSpPr>
                  <p:cNvPr id="261" name="Rectangle 260"/>
                  <p:cNvSpPr/>
                  <p:nvPr/>
                </p:nvSpPr>
                <p:spPr>
                  <a:xfrm>
                    <a:off x="6013368" y="2676361"/>
                    <a:ext cx="579733" cy="224677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algn="ctr"/>
                    <a:r>
                      <a:rPr lang="en-US" sz="1000">
                        <a:solidFill>
                          <a:schemeClr val="tx1"/>
                        </a:solidFill>
                        <a:latin typeface="Times New Roman"/>
                        <a:cs typeface="Times New Roman"/>
                      </a:rPr>
                      <a:t>id</a:t>
                    </a:r>
                  </a:p>
                </p:txBody>
              </p:sp>
              <p:sp>
                <p:nvSpPr>
                  <p:cNvPr id="262" name="Rectangle 261"/>
                  <p:cNvSpPr/>
                  <p:nvPr/>
                </p:nvSpPr>
                <p:spPr>
                  <a:xfrm>
                    <a:off x="6013368" y="2901038"/>
                    <a:ext cx="579733" cy="224677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algn="ctr"/>
                    <a:r>
                      <a:rPr lang="en-US" sz="1000">
                        <a:solidFill>
                          <a:schemeClr val="tx1"/>
                        </a:solidFill>
                        <a:latin typeface="Times New Roman"/>
                        <a:cs typeface="Times New Roman"/>
                      </a:rPr>
                      <a:t> fname='Kevin'</a:t>
                    </a:r>
                  </a:p>
                </p:txBody>
              </p:sp>
              <p:sp>
                <p:nvSpPr>
                  <p:cNvPr id="263" name="Rectangle 262"/>
                  <p:cNvSpPr/>
                  <p:nvPr/>
                </p:nvSpPr>
                <p:spPr>
                  <a:xfrm>
                    <a:off x="6013368" y="3125715"/>
                    <a:ext cx="579733" cy="224677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algn="ctr"/>
                    <a:r>
                      <a:rPr lang="en-US" sz="1000">
                        <a:solidFill>
                          <a:schemeClr val="tx1"/>
                        </a:solidFill>
                        <a:latin typeface="Times New Roman"/>
                        <a:cs typeface="Times New Roman"/>
                      </a:rPr>
                      <a:t> lname='Bacon'</a:t>
                    </a:r>
                  </a:p>
                </p:txBody>
              </p:sp>
            </p:grpSp>
            <p:grpSp>
              <p:nvGrpSpPr>
                <p:cNvPr id="236" name="Group 101"/>
                <p:cNvGrpSpPr/>
                <p:nvPr/>
              </p:nvGrpSpPr>
              <p:grpSpPr>
                <a:xfrm>
                  <a:off x="5569075" y="4221727"/>
                  <a:ext cx="731694" cy="611339"/>
                  <a:chOff x="6013368" y="2451684"/>
                  <a:chExt cx="579733" cy="898708"/>
                </a:xfrm>
              </p:grpSpPr>
              <p:sp>
                <p:nvSpPr>
                  <p:cNvPr id="256" name="Rectangle 255"/>
                  <p:cNvSpPr/>
                  <p:nvPr/>
                </p:nvSpPr>
                <p:spPr>
                  <a:xfrm>
                    <a:off x="6013368" y="2451684"/>
                    <a:ext cx="579733" cy="224677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algn="ctr"/>
                    <a:r>
                      <a:rPr lang="en-US" sz="10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rPr>
                      <a:t>Actor</a:t>
                    </a:r>
                  </a:p>
                </p:txBody>
              </p:sp>
              <p:sp>
                <p:nvSpPr>
                  <p:cNvPr id="257" name="Rectangle 256"/>
                  <p:cNvSpPr/>
                  <p:nvPr/>
                </p:nvSpPr>
                <p:spPr>
                  <a:xfrm>
                    <a:off x="6013368" y="2676361"/>
                    <a:ext cx="579733" cy="22467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algn="ctr"/>
                    <a:r>
                      <a:rPr lang="en-US" sz="1000">
                        <a:solidFill>
                          <a:schemeClr val="tx1"/>
                        </a:solidFill>
                        <a:latin typeface="Times New Roman"/>
                        <a:cs typeface="Times New Roman"/>
                      </a:rPr>
                      <a:t>id</a:t>
                    </a:r>
                  </a:p>
                </p:txBody>
              </p:sp>
              <p:sp>
                <p:nvSpPr>
                  <p:cNvPr id="258" name="Rectangle 257"/>
                  <p:cNvSpPr/>
                  <p:nvPr/>
                </p:nvSpPr>
                <p:spPr>
                  <a:xfrm>
                    <a:off x="6013368" y="2901038"/>
                    <a:ext cx="579733" cy="22467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algn="ctr"/>
                    <a:r>
                      <a:rPr lang="en-US" sz="1000">
                        <a:solidFill>
                          <a:schemeClr val="tx1"/>
                        </a:solidFill>
                        <a:latin typeface="Times New Roman"/>
                        <a:cs typeface="Times New Roman"/>
                      </a:rPr>
                      <a:t>fname='Kevin'</a:t>
                    </a:r>
                  </a:p>
                </p:txBody>
              </p:sp>
              <p:sp>
                <p:nvSpPr>
                  <p:cNvPr id="259" name="Rectangle 258"/>
                  <p:cNvSpPr/>
                  <p:nvPr/>
                </p:nvSpPr>
                <p:spPr>
                  <a:xfrm>
                    <a:off x="6013368" y="3125715"/>
                    <a:ext cx="579733" cy="22467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algn="ctr"/>
                    <a:r>
                      <a:rPr lang="en-US" sz="1000">
                        <a:solidFill>
                          <a:schemeClr val="tx1"/>
                        </a:solidFill>
                        <a:latin typeface="Times New Roman"/>
                        <a:cs typeface="Times New Roman"/>
                      </a:rPr>
                      <a:t>lname='Bacon'</a:t>
                    </a:r>
                  </a:p>
                </p:txBody>
              </p:sp>
            </p:grpSp>
            <p:grpSp>
              <p:nvGrpSpPr>
                <p:cNvPr id="237" name="Group 106"/>
                <p:cNvGrpSpPr/>
                <p:nvPr/>
              </p:nvGrpSpPr>
              <p:grpSpPr>
                <a:xfrm>
                  <a:off x="4962310" y="3297866"/>
                  <a:ext cx="374467" cy="611339"/>
                  <a:chOff x="6013368" y="2451684"/>
                  <a:chExt cx="579733" cy="898708"/>
                </a:xfrm>
              </p:grpSpPr>
              <p:sp>
                <p:nvSpPr>
                  <p:cNvPr id="252" name="Rectangle 251"/>
                  <p:cNvSpPr/>
                  <p:nvPr/>
                </p:nvSpPr>
                <p:spPr>
                  <a:xfrm>
                    <a:off x="6013368" y="2451684"/>
                    <a:ext cx="579733" cy="224677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 cmpd="sng"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algn="ctr"/>
                    <a:r>
                      <a:rPr lang="en-US" sz="10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rPr>
                      <a:t>Actor</a:t>
                    </a:r>
                  </a:p>
                </p:txBody>
              </p:sp>
              <p:sp>
                <p:nvSpPr>
                  <p:cNvPr id="253" name="Rectangle 252"/>
                  <p:cNvSpPr/>
                  <p:nvPr/>
                </p:nvSpPr>
                <p:spPr>
                  <a:xfrm>
                    <a:off x="6013368" y="2676361"/>
                    <a:ext cx="579733" cy="224677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 cmpd="sng"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algn="ctr"/>
                    <a:r>
                      <a:rPr lang="en-US" sz="1000">
                        <a:solidFill>
                          <a:schemeClr val="tx1"/>
                        </a:solidFill>
                        <a:latin typeface="Times New Roman"/>
                        <a:cs typeface="Times New Roman"/>
                      </a:rPr>
                      <a:t>id</a:t>
                    </a:r>
                  </a:p>
                </p:txBody>
              </p:sp>
              <p:sp>
                <p:nvSpPr>
                  <p:cNvPr id="254" name="Rectangle 253"/>
                  <p:cNvSpPr/>
                  <p:nvPr/>
                </p:nvSpPr>
                <p:spPr>
                  <a:xfrm>
                    <a:off x="6013368" y="2901038"/>
                    <a:ext cx="579733" cy="224677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 cmpd="sng"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algn="ctr"/>
                    <a:r>
                      <a:rPr lang="en-US" sz="1000">
                        <a:solidFill>
                          <a:schemeClr val="tx1"/>
                        </a:solidFill>
                        <a:latin typeface="Times New Roman"/>
                        <a:cs typeface="Times New Roman"/>
                      </a:rPr>
                      <a:t>fname</a:t>
                    </a:r>
                  </a:p>
                </p:txBody>
              </p:sp>
              <p:sp>
                <p:nvSpPr>
                  <p:cNvPr id="255" name="Rectangle 254"/>
                  <p:cNvSpPr/>
                  <p:nvPr/>
                </p:nvSpPr>
                <p:spPr>
                  <a:xfrm>
                    <a:off x="6013368" y="3125715"/>
                    <a:ext cx="579733" cy="224677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 cmpd="sng"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algn="ctr"/>
                    <a:r>
                      <a:rPr lang="en-US" sz="1000">
                        <a:solidFill>
                          <a:schemeClr val="tx1"/>
                        </a:solidFill>
                        <a:latin typeface="Times New Roman"/>
                        <a:cs typeface="Times New Roman"/>
                      </a:rPr>
                      <a:t>lname</a:t>
                    </a:r>
                  </a:p>
                </p:txBody>
              </p:sp>
            </p:grpSp>
            <p:grpSp>
              <p:nvGrpSpPr>
                <p:cNvPr id="238" name="Group 112"/>
                <p:cNvGrpSpPr/>
                <p:nvPr/>
              </p:nvGrpSpPr>
              <p:grpSpPr>
                <a:xfrm>
                  <a:off x="4400266" y="3450703"/>
                  <a:ext cx="415626" cy="458505"/>
                  <a:chOff x="5672691" y="3708233"/>
                  <a:chExt cx="681354" cy="674031"/>
                </a:xfrm>
              </p:grpSpPr>
              <p:sp>
                <p:nvSpPr>
                  <p:cNvPr id="249" name="Rectangle 248"/>
                  <p:cNvSpPr/>
                  <p:nvPr/>
                </p:nvSpPr>
                <p:spPr>
                  <a:xfrm>
                    <a:off x="5672691" y="3708233"/>
                    <a:ext cx="681354" cy="224677"/>
                  </a:xfrm>
                  <a:prstGeom prst="rect">
                    <a:avLst/>
                  </a:prstGeom>
                  <a:solidFill>
                    <a:srgbClr val="BFBFBF"/>
                  </a:solidFill>
                  <a:ln w="9525" cmpd="sng"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algn="ctr"/>
                    <a:r>
                      <a:rPr lang="en-US" sz="9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rPr>
                      <a:t>SELECT</a:t>
                    </a:r>
                  </a:p>
                </p:txBody>
              </p:sp>
              <p:sp>
                <p:nvSpPr>
                  <p:cNvPr id="250" name="Rectangle 249"/>
                  <p:cNvSpPr/>
                  <p:nvPr/>
                </p:nvSpPr>
                <p:spPr>
                  <a:xfrm>
                    <a:off x="5672691" y="3932910"/>
                    <a:ext cx="681354" cy="224677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 cmpd="sng"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algn="ctr"/>
                    <a:r>
                      <a:rPr lang="en-US" sz="1000">
                        <a:solidFill>
                          <a:schemeClr val="tx1"/>
                        </a:solidFill>
                        <a:latin typeface="Times New Roman"/>
                        <a:cs typeface="Times New Roman"/>
                      </a:rPr>
                      <a:t>fname</a:t>
                    </a:r>
                  </a:p>
                </p:txBody>
              </p:sp>
              <p:sp>
                <p:nvSpPr>
                  <p:cNvPr id="251" name="Rectangle 250"/>
                  <p:cNvSpPr/>
                  <p:nvPr/>
                </p:nvSpPr>
                <p:spPr>
                  <a:xfrm>
                    <a:off x="5672691" y="4157587"/>
                    <a:ext cx="681354" cy="224677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 cmpd="sng"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algn="ctr"/>
                    <a:r>
                      <a:rPr lang="en-US" sz="1000">
                        <a:solidFill>
                          <a:schemeClr val="tx1"/>
                        </a:solidFill>
                        <a:latin typeface="Times New Roman"/>
                        <a:cs typeface="Times New Roman"/>
                      </a:rPr>
                      <a:t>lname</a:t>
                    </a:r>
                  </a:p>
                </p:txBody>
              </p:sp>
            </p:grpSp>
            <p:sp>
              <p:nvSpPr>
                <p:cNvPr id="239" name="Rounded Rectangle 238"/>
                <p:cNvSpPr/>
                <p:nvPr/>
              </p:nvSpPr>
              <p:spPr bwMode="auto">
                <a:xfrm>
                  <a:off x="5479880" y="4129692"/>
                  <a:ext cx="910068" cy="795464"/>
                </a:xfrm>
                <a:prstGeom prst="roundRect">
                  <a:avLst>
                    <a:gd name="adj" fmla="val 12549"/>
                  </a:avLst>
                </a:prstGeom>
                <a:noFill/>
                <a:ln w="9525" cap="flat" cmpd="sng" algn="ctr">
                  <a:solidFill>
                    <a:schemeClr val="tx1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574675" indent="-574675" algn="ctr" defTabSz="895350">
                    <a:tabLst>
                      <a:tab pos="533400" algn="r"/>
                    </a:tabLst>
                  </a:pPr>
                  <a:endParaRPr lang="en-US" sz="1400" smtClean="0">
                    <a:latin typeface="Times New Roman"/>
                    <a:cs typeface="Times New Roman"/>
                  </a:endParaRPr>
                </a:p>
              </p:txBody>
            </p:sp>
            <p:cxnSp>
              <p:nvCxnSpPr>
                <p:cNvPr id="240" name="Straight Arrow Connector 30"/>
                <p:cNvCxnSpPr>
                  <a:cxnSpLocks noChangeShapeType="1"/>
                  <a:stCxn id="255" idx="1"/>
                  <a:endCxn id="251" idx="3"/>
                </p:cNvCxnSpPr>
                <p:nvPr/>
              </p:nvCxnSpPr>
              <p:spPr bwMode="auto">
                <a:xfrm flipH="1">
                  <a:off x="4815892" y="3832788"/>
                  <a:ext cx="146418" cy="0"/>
                </a:xfrm>
                <a:prstGeom prst="straightConnector1">
                  <a:avLst/>
                </a:prstGeom>
                <a:noFill/>
                <a:ln w="9525" cmpd="sng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41" name="Straight Arrow Connector 30"/>
                <p:cNvCxnSpPr>
                  <a:cxnSpLocks noChangeShapeType="1"/>
                  <a:stCxn id="284" idx="1"/>
                  <a:endCxn id="253" idx="3"/>
                </p:cNvCxnSpPr>
                <p:nvPr/>
              </p:nvCxnSpPr>
              <p:spPr bwMode="auto">
                <a:xfrm rot="10800000" flipV="1">
                  <a:off x="5336777" y="2839309"/>
                  <a:ext cx="445332" cy="687809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lg"/>
                  <a:tailEnd type="none" w="med" len="med"/>
                </a:ln>
              </p:spPr>
            </p:cxnSp>
            <p:cxnSp>
              <p:nvCxnSpPr>
                <p:cNvPr id="242" name="Straight Arrow Connector 30"/>
                <p:cNvCxnSpPr>
                  <a:cxnSpLocks noChangeShapeType="1"/>
                  <a:stCxn id="282" idx="1"/>
                  <a:endCxn id="285" idx="3"/>
                </p:cNvCxnSpPr>
                <p:nvPr/>
              </p:nvCxnSpPr>
              <p:spPr bwMode="auto">
                <a:xfrm flipH="1">
                  <a:off x="6087735" y="2992145"/>
                  <a:ext cx="307968" cy="0"/>
                </a:xfrm>
                <a:prstGeom prst="straightConnector1">
                  <a:avLst/>
                </a:prstGeom>
                <a:noFill/>
                <a:ln w="9525" cmpd="sng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43" name="Straight Arrow Connector 30"/>
                <p:cNvCxnSpPr>
                  <a:cxnSpLocks noChangeShapeType="1"/>
                  <a:stCxn id="271" idx="1"/>
                  <a:endCxn id="275" idx="3"/>
                </p:cNvCxnSpPr>
                <p:nvPr/>
              </p:nvCxnSpPr>
              <p:spPr bwMode="auto">
                <a:xfrm flipH="1">
                  <a:off x="8090071" y="2839308"/>
                  <a:ext cx="185969" cy="0"/>
                </a:xfrm>
                <a:prstGeom prst="straightConnector1">
                  <a:avLst/>
                </a:prstGeom>
                <a:noFill/>
                <a:ln w="9525" cmpd="sng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44" name="Straight Arrow Connector 30"/>
                <p:cNvCxnSpPr>
                  <a:cxnSpLocks noChangeShapeType="1"/>
                  <a:stCxn id="278" idx="1"/>
                  <a:endCxn id="281" idx="3"/>
                </p:cNvCxnSpPr>
                <p:nvPr/>
              </p:nvCxnSpPr>
              <p:spPr bwMode="auto">
                <a:xfrm flipH="1">
                  <a:off x="6701329" y="2835656"/>
                  <a:ext cx="382143" cy="0"/>
                </a:xfrm>
                <a:prstGeom prst="straightConnector1">
                  <a:avLst/>
                </a:prstGeom>
                <a:noFill/>
                <a:ln w="9525" cmpd="sng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45" name="Straight Arrow Connector 30"/>
                <p:cNvCxnSpPr>
                  <a:cxnSpLocks noChangeShapeType="1"/>
                  <a:stCxn id="276" idx="1"/>
                </p:cNvCxnSpPr>
                <p:nvPr/>
              </p:nvCxnSpPr>
              <p:spPr bwMode="auto">
                <a:xfrm flipH="1" flipV="1">
                  <a:off x="7389099" y="2991708"/>
                  <a:ext cx="395346" cy="0"/>
                </a:xfrm>
                <a:prstGeom prst="straightConnector1">
                  <a:avLst/>
                </a:prstGeom>
                <a:noFill/>
                <a:ln w="9525" cmpd="sng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46" name="Straight Arrow Connector 30"/>
                <p:cNvCxnSpPr>
                  <a:cxnSpLocks noChangeShapeType="1"/>
                  <a:stCxn id="266" idx="1"/>
                  <a:endCxn id="269" idx="3"/>
                </p:cNvCxnSpPr>
                <p:nvPr/>
              </p:nvCxnSpPr>
              <p:spPr bwMode="auto">
                <a:xfrm flipH="1">
                  <a:off x="6087735" y="3679956"/>
                  <a:ext cx="307968" cy="0"/>
                </a:xfrm>
                <a:prstGeom prst="straightConnector1">
                  <a:avLst/>
                </a:prstGeom>
                <a:noFill/>
                <a:ln w="9525" cmpd="sng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47" name="Straight Arrow Connector 30"/>
                <p:cNvCxnSpPr>
                  <a:cxnSpLocks noChangeShapeType="1"/>
                  <a:stCxn id="261" idx="1"/>
                  <a:endCxn id="265" idx="3"/>
                </p:cNvCxnSpPr>
                <p:nvPr/>
              </p:nvCxnSpPr>
              <p:spPr bwMode="auto">
                <a:xfrm flipH="1">
                  <a:off x="6701329" y="3523465"/>
                  <a:ext cx="169866" cy="0"/>
                </a:xfrm>
                <a:prstGeom prst="straightConnector1">
                  <a:avLst/>
                </a:prstGeom>
                <a:noFill/>
                <a:ln w="9525" cmpd="sng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248" name="Rounded Rectangle 247"/>
                <p:cNvSpPr/>
                <p:nvPr/>
              </p:nvSpPr>
              <p:spPr bwMode="auto">
                <a:xfrm>
                  <a:off x="5684490" y="3186844"/>
                  <a:ext cx="2030260" cy="822896"/>
                </a:xfrm>
                <a:prstGeom prst="roundRect">
                  <a:avLst>
                    <a:gd name="adj" fmla="val 12549"/>
                  </a:avLst>
                </a:prstGeom>
                <a:noFill/>
                <a:ln w="9525" cap="flat" cmpd="sng" algn="ctr">
                  <a:solidFill>
                    <a:schemeClr val="tx1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574675" indent="-574675" algn="ctr" defTabSz="895350">
                    <a:tabLst>
                      <a:tab pos="533400" algn="r"/>
                    </a:tabLst>
                  </a:pPr>
                  <a:endParaRPr lang="en-US" sz="1400" smtClean="0">
                    <a:latin typeface="Times New Roman"/>
                    <a:cs typeface="Times New Roman"/>
                  </a:endParaRPr>
                </a:p>
              </p:txBody>
            </p:sp>
          </p:grpSp>
        </p:grpSp>
        <p:sp>
          <p:nvSpPr>
            <p:cNvPr id="191" name="Rectangle 3"/>
            <p:cNvSpPr>
              <a:spLocks noChangeArrowheads="1"/>
            </p:cNvSpPr>
            <p:nvPr/>
          </p:nvSpPr>
          <p:spPr bwMode="auto">
            <a:xfrm>
              <a:off x="4003121" y="1929244"/>
              <a:ext cx="124379" cy="148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 anchorCtr="0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85000"/>
                </a:lnSpc>
                <a:tabLst>
                  <a:tab pos="630108" algn="l"/>
                </a:tabLst>
              </a:pPr>
              <a:r>
                <a:rPr lang="en-US" sz="1100">
                  <a:latin typeface="Calibri"/>
                  <a:cs typeface="Calibri"/>
                </a:rPr>
                <a:t>5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77188" y="1882690"/>
            <a:ext cx="3794123" cy="3318248"/>
            <a:chOff x="177188" y="1882690"/>
            <a:chExt cx="3794123" cy="3318248"/>
          </a:xfrm>
        </p:grpSpPr>
        <p:grpSp>
          <p:nvGrpSpPr>
            <p:cNvPr id="8" name="Group 7"/>
            <p:cNvGrpSpPr/>
            <p:nvPr/>
          </p:nvGrpSpPr>
          <p:grpSpPr>
            <a:xfrm>
              <a:off x="177188" y="1882690"/>
              <a:ext cx="3794123" cy="3318248"/>
              <a:chOff x="153672" y="1882690"/>
              <a:chExt cx="3794123" cy="3318248"/>
            </a:xfrm>
          </p:grpSpPr>
          <p:sp>
            <p:nvSpPr>
              <p:cNvPr id="215" name="Rounded Rectangle 214"/>
              <p:cNvSpPr/>
              <p:nvPr/>
            </p:nvSpPr>
            <p:spPr>
              <a:xfrm>
                <a:off x="153672" y="1882690"/>
                <a:ext cx="3731638" cy="3318248"/>
              </a:xfrm>
              <a:prstGeom prst="roundRect">
                <a:avLst>
                  <a:gd name="adj" fmla="val 6035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16" name="Rectangle 3"/>
              <p:cNvSpPr>
                <a:spLocks noChangeArrowheads="1"/>
              </p:cNvSpPr>
              <p:nvPr/>
            </p:nvSpPr>
            <p:spPr bwMode="auto">
              <a:xfrm>
                <a:off x="213535" y="2041403"/>
                <a:ext cx="3734260" cy="30008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pPr>
                  <a:tabLst>
                    <a:tab pos="171450" algn="l"/>
                    <a:tab pos="342900" algn="l"/>
                    <a:tab pos="685800" algn="l"/>
                    <a:tab pos="2625725" algn="l"/>
                  </a:tabLst>
                </a:pPr>
                <a:r>
                  <a:rPr lang="en-US" dirty="0">
                    <a:latin typeface="Calibri"/>
                    <a:cs typeface="Calibri"/>
                  </a:rPr>
                  <a:t>select distinct a3.fname, a3.lname </a:t>
                </a:r>
              </a:p>
              <a:p>
                <a:pPr>
                  <a:tabLst>
                    <a:tab pos="171450" algn="l"/>
                    <a:tab pos="342900" algn="l"/>
                    <a:tab pos="685800" algn="l"/>
                    <a:tab pos="2625725" algn="l"/>
                  </a:tabLst>
                </a:pPr>
                <a:r>
                  <a:rPr lang="en-US" dirty="0">
                    <a:latin typeface="Calibri"/>
                    <a:cs typeface="Calibri"/>
                  </a:rPr>
                  <a:t>from Actor a0, Casts c0, Casts c1, Casts c2, Casts c3, </a:t>
                </a:r>
              </a:p>
              <a:p>
                <a:pPr>
                  <a:tabLst>
                    <a:tab pos="171450" algn="l"/>
                    <a:tab pos="342900" algn="l"/>
                    <a:tab pos="685800" algn="l"/>
                    <a:tab pos="2625725" algn="l"/>
                  </a:tabLst>
                </a:pPr>
                <a:r>
                  <a:rPr lang="en-US" dirty="0">
                    <a:latin typeface="Calibri"/>
                    <a:cs typeface="Calibri"/>
                  </a:rPr>
                  <a:t>	    	Actor a3</a:t>
                </a:r>
              </a:p>
              <a:p>
                <a:pPr>
                  <a:tabLst>
                    <a:tab pos="171450" algn="l"/>
                    <a:tab pos="342900" algn="l"/>
                    <a:tab pos="685800" algn="l"/>
                    <a:tab pos="2625725" algn="l"/>
                  </a:tabLst>
                </a:pPr>
                <a:r>
                  <a:rPr lang="en-US" dirty="0">
                    <a:latin typeface="Calibri"/>
                    <a:cs typeface="Calibri"/>
                  </a:rPr>
                  <a:t>where a0.fname = 'Kevin' and a0.lname = 'Bacon' </a:t>
                </a:r>
              </a:p>
              <a:p>
                <a:pPr>
                  <a:tabLst>
                    <a:tab pos="171450" algn="l"/>
                    <a:tab pos="342900" algn="l"/>
                    <a:tab pos="685800" algn="l"/>
                    <a:tab pos="2625725" algn="l"/>
                  </a:tabLst>
                </a:pPr>
                <a:r>
                  <a:rPr lang="en-US" dirty="0">
                    <a:latin typeface="Calibri"/>
                    <a:cs typeface="Calibri"/>
                  </a:rPr>
                  <a:t>and c0.pid = a0.id and c0.mid = c1.mid </a:t>
                </a:r>
              </a:p>
              <a:p>
                <a:pPr>
                  <a:tabLst>
                    <a:tab pos="171450" algn="l"/>
                    <a:tab pos="342900" algn="l"/>
                    <a:tab pos="685800" algn="l"/>
                    <a:tab pos="2625725" algn="l"/>
                  </a:tabLst>
                </a:pPr>
                <a:r>
                  <a:rPr lang="en-US" dirty="0">
                    <a:latin typeface="Calibri"/>
                    <a:cs typeface="Calibri"/>
                  </a:rPr>
                  <a:t>and c1.pid = c2.pid and c2.mid = c3.mid </a:t>
                </a:r>
              </a:p>
              <a:p>
                <a:pPr>
                  <a:tabLst>
                    <a:tab pos="171450" algn="l"/>
                    <a:tab pos="342900" algn="l"/>
                    <a:tab pos="685800" algn="l"/>
                    <a:tab pos="2625725" algn="l"/>
                  </a:tabLst>
                </a:pPr>
                <a:r>
                  <a:rPr lang="en-US" dirty="0">
                    <a:latin typeface="Calibri"/>
                    <a:cs typeface="Calibri"/>
                  </a:rPr>
                  <a:t>and c3.pid = a3.id </a:t>
                </a:r>
              </a:p>
              <a:p>
                <a:pPr>
                  <a:tabLst>
                    <a:tab pos="171450" algn="l"/>
                    <a:tab pos="342900" algn="l"/>
                    <a:tab pos="685800" algn="l"/>
                    <a:tab pos="2625725" algn="l"/>
                  </a:tabLst>
                </a:pPr>
                <a:r>
                  <a:rPr lang="en-US" dirty="0">
                    <a:latin typeface="Calibri"/>
                    <a:cs typeface="Calibri"/>
                  </a:rPr>
                  <a:t>and not exists (select xc1.pid </a:t>
                </a:r>
              </a:p>
              <a:p>
                <a:pPr>
                  <a:tabLst>
                    <a:tab pos="171450" algn="l"/>
                    <a:tab pos="342900" algn="l"/>
                    <a:tab pos="685800" algn="l"/>
                    <a:tab pos="2625725" algn="l"/>
                  </a:tabLst>
                </a:pPr>
                <a:r>
                  <a:rPr lang="en-US" dirty="0">
                    <a:latin typeface="Calibri"/>
                    <a:cs typeface="Calibri"/>
                  </a:rPr>
                  <a:t>	from </a:t>
                </a:r>
                <a:r>
                  <a:rPr lang="en-US" dirty="0" smtClean="0">
                    <a:latin typeface="Calibri"/>
                    <a:cs typeface="Calibri"/>
                  </a:rPr>
                  <a:t>Actor </a:t>
                </a:r>
                <a:r>
                  <a:rPr lang="en-US" dirty="0">
                    <a:latin typeface="Calibri"/>
                    <a:cs typeface="Calibri"/>
                  </a:rPr>
                  <a:t>xa0, Casts xc0, Casts xc1</a:t>
                </a:r>
              </a:p>
              <a:p>
                <a:pPr>
                  <a:tabLst>
                    <a:tab pos="171450" algn="l"/>
                    <a:tab pos="342900" algn="l"/>
                    <a:tab pos="685800" algn="l"/>
                    <a:tab pos="2625725" algn="l"/>
                  </a:tabLst>
                </a:pPr>
                <a:r>
                  <a:rPr lang="en-US" dirty="0">
                    <a:latin typeface="Calibri"/>
                    <a:cs typeface="Calibri"/>
                  </a:rPr>
                  <a:t>	where xa0.fname = 'Kevin' and xa0.lname = 'Bacon' </a:t>
                </a:r>
              </a:p>
              <a:p>
                <a:pPr>
                  <a:tabLst>
                    <a:tab pos="171450" algn="l"/>
                    <a:tab pos="342900" algn="l"/>
                    <a:tab pos="685800" algn="l"/>
                    <a:tab pos="2625725" algn="l"/>
                  </a:tabLst>
                </a:pPr>
                <a:r>
                  <a:rPr lang="en-US" dirty="0">
                    <a:latin typeface="Calibri"/>
                    <a:cs typeface="Calibri"/>
                  </a:rPr>
                  <a:t>	and xa0.id = xc0.pid and xc0.mid = xc1.mid </a:t>
                </a:r>
              </a:p>
              <a:p>
                <a:pPr>
                  <a:tabLst>
                    <a:tab pos="171450" algn="l"/>
                    <a:tab pos="342900" algn="l"/>
                    <a:tab pos="685800" algn="l"/>
                    <a:tab pos="2625725" algn="l"/>
                  </a:tabLst>
                </a:pPr>
                <a:r>
                  <a:rPr lang="en-US" dirty="0">
                    <a:latin typeface="Calibri"/>
                    <a:cs typeface="Calibri"/>
                  </a:rPr>
                  <a:t>	and xc1.pid = a3.id)</a:t>
                </a:r>
              </a:p>
              <a:p>
                <a:pPr>
                  <a:tabLst>
                    <a:tab pos="171450" algn="l"/>
                    <a:tab pos="342900" algn="l"/>
                    <a:tab pos="685800" algn="l"/>
                    <a:tab pos="2625725" algn="l"/>
                  </a:tabLst>
                </a:pPr>
                <a:r>
                  <a:rPr lang="en-US" dirty="0">
                    <a:latin typeface="Calibri"/>
                    <a:cs typeface="Calibri"/>
                  </a:rPr>
                  <a:t>and not exists (select ya0.id</a:t>
                </a:r>
              </a:p>
              <a:p>
                <a:pPr>
                  <a:tabLst>
                    <a:tab pos="171450" algn="l"/>
                    <a:tab pos="342900" algn="l"/>
                    <a:tab pos="685800" algn="l"/>
                    <a:tab pos="2625725" algn="l"/>
                  </a:tabLst>
                </a:pPr>
                <a:r>
                  <a:rPr lang="en-US" dirty="0">
                    <a:latin typeface="Calibri"/>
                    <a:cs typeface="Calibri"/>
                  </a:rPr>
                  <a:t>	from Actor ya0</a:t>
                </a:r>
              </a:p>
              <a:p>
                <a:pPr>
                  <a:tabLst>
                    <a:tab pos="171450" algn="l"/>
                    <a:tab pos="342900" algn="l"/>
                    <a:tab pos="685800" algn="l"/>
                    <a:tab pos="2625725" algn="l"/>
                  </a:tabLst>
                </a:pPr>
                <a:r>
                  <a:rPr lang="en-US" dirty="0">
                    <a:latin typeface="Calibri"/>
                    <a:cs typeface="Calibri"/>
                  </a:rPr>
                  <a:t>	where ya0.fname = 'Kevin' and ya0.lname = 'Bacon’)</a:t>
                </a:r>
              </a:p>
            </p:txBody>
          </p:sp>
        </p:grpSp>
        <p:sp>
          <p:nvSpPr>
            <p:cNvPr id="193" name="Rectangle 3"/>
            <p:cNvSpPr>
              <a:spLocks noChangeArrowheads="1"/>
            </p:cNvSpPr>
            <p:nvPr/>
          </p:nvSpPr>
          <p:spPr bwMode="auto">
            <a:xfrm>
              <a:off x="3739063" y="1929244"/>
              <a:ext cx="124379" cy="148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 anchorCtr="0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85000"/>
                </a:lnSpc>
                <a:tabLst>
                  <a:tab pos="630108" algn="l"/>
                </a:tabLst>
              </a:pPr>
              <a:r>
                <a:rPr lang="en-US" sz="1100">
                  <a:latin typeface="Calibri"/>
                  <a:cs typeface="Calibri"/>
                </a:rPr>
                <a:t>5</a:t>
              </a:r>
            </a:p>
          </p:txBody>
        </p:sp>
      </p:grpSp>
      <p:sp>
        <p:nvSpPr>
          <p:cNvPr id="80" name="Title 79"/>
          <p:cNvSpPr>
            <a:spLocks noGrp="1"/>
          </p:cNvSpPr>
          <p:nvPr>
            <p:ph type="title"/>
          </p:nvPr>
        </p:nvSpPr>
        <p:spPr>
          <a:xfrm>
            <a:off x="177802" y="13731"/>
            <a:ext cx="5400817" cy="523220"/>
          </a:xfrm>
        </p:spPr>
        <p:txBody>
          <a:bodyPr/>
          <a:lstStyle/>
          <a:p>
            <a:r>
              <a:rPr lang="en-US"/>
              <a:t>Can Query Visualization help?</a:t>
            </a:r>
          </a:p>
        </p:txBody>
      </p:sp>
      <p:sp>
        <p:nvSpPr>
          <p:cNvPr id="76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B1C8F-0AF1-4C92-9122-92D7D682116F}" type="slidenum">
              <a:rPr lang="de-DE" smtClean="0"/>
              <a:pPr/>
              <a:t>4</a:t>
            </a:fld>
            <a:endParaRPr lang="de-DE" smtClean="0"/>
          </a:p>
        </p:txBody>
      </p:sp>
      <p:sp>
        <p:nvSpPr>
          <p:cNvPr id="185" name="Rectangle 184"/>
          <p:cNvSpPr/>
          <p:nvPr/>
        </p:nvSpPr>
        <p:spPr>
          <a:xfrm>
            <a:off x="8092229" y="814627"/>
            <a:ext cx="196333" cy="157841"/>
          </a:xfrm>
          <a:prstGeom prst="rect">
            <a:avLst/>
          </a:prstGeom>
          <a:solidFill>
            <a:srgbClr val="D7E4BD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364" eaLnBrk="0" hangingPunct="0">
              <a:spcAft>
                <a:spcPct val="20000"/>
              </a:spcAft>
              <a:tabLst>
                <a:tab pos="1790331" algn="l"/>
              </a:tabLst>
            </a:pPr>
            <a:endParaRPr lang="en-US" sz="1050"/>
          </a:p>
        </p:txBody>
      </p:sp>
      <p:sp>
        <p:nvSpPr>
          <p:cNvPr id="186" name="Rectangle 3"/>
          <p:cNvSpPr>
            <a:spLocks noChangeArrowheads="1"/>
          </p:cNvSpPr>
          <p:nvPr/>
        </p:nvSpPr>
        <p:spPr bwMode="auto">
          <a:xfrm>
            <a:off x="8357392" y="799291"/>
            <a:ext cx="374378" cy="18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prstTxWarp prst="textNoShape">
              <a:avLst/>
            </a:prstTxWarp>
            <a:spAutoFit/>
          </a:bodyPr>
          <a:lstStyle/>
          <a:p>
            <a:pPr>
              <a:lnSpc>
                <a:spcPct val="85000"/>
              </a:lnSpc>
              <a:tabLst>
                <a:tab pos="630108" algn="l"/>
              </a:tabLst>
            </a:pPr>
            <a:r>
              <a:rPr lang="en-US" sz="1400">
                <a:latin typeface="Calibri"/>
                <a:cs typeface="Calibri"/>
              </a:rPr>
              <a:t>easy</a:t>
            </a:r>
          </a:p>
        </p:txBody>
      </p:sp>
      <p:sp>
        <p:nvSpPr>
          <p:cNvPr id="189" name="Rectangle 188"/>
          <p:cNvSpPr/>
          <p:nvPr/>
        </p:nvSpPr>
        <p:spPr>
          <a:xfrm>
            <a:off x="8092229" y="1009201"/>
            <a:ext cx="196333" cy="1578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364" eaLnBrk="0" hangingPunct="0">
              <a:spcAft>
                <a:spcPct val="20000"/>
              </a:spcAft>
              <a:tabLst>
                <a:tab pos="1790331" algn="l"/>
              </a:tabLst>
            </a:pPr>
            <a:endParaRPr lang="en-US" sz="1600"/>
          </a:p>
        </p:txBody>
      </p:sp>
      <p:sp>
        <p:nvSpPr>
          <p:cNvPr id="190" name="Rectangle 3"/>
          <p:cNvSpPr>
            <a:spLocks noChangeArrowheads="1"/>
          </p:cNvSpPr>
          <p:nvPr/>
        </p:nvSpPr>
        <p:spPr bwMode="auto">
          <a:xfrm>
            <a:off x="8357392" y="993865"/>
            <a:ext cx="374378" cy="18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prstTxWarp prst="textNoShape">
              <a:avLst/>
            </a:prstTxWarp>
            <a:spAutoFit/>
          </a:bodyPr>
          <a:lstStyle/>
          <a:p>
            <a:pPr>
              <a:lnSpc>
                <a:spcPct val="85000"/>
              </a:lnSpc>
              <a:tabLst>
                <a:tab pos="630108" algn="l"/>
              </a:tabLst>
            </a:pPr>
            <a:r>
              <a:rPr lang="en-US" sz="1400">
                <a:latin typeface="Calibri"/>
                <a:cs typeface="Calibri"/>
              </a:rPr>
              <a:t>hard</a:t>
            </a:r>
          </a:p>
        </p:txBody>
      </p:sp>
      <p:sp>
        <p:nvSpPr>
          <p:cNvPr id="192" name="Rectangle 191"/>
          <p:cNvSpPr/>
          <p:nvPr/>
        </p:nvSpPr>
        <p:spPr>
          <a:xfrm>
            <a:off x="1300933" y="5610898"/>
            <a:ext cx="5219119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chemeClr val="tx2"/>
            </a:solidFill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u="sng">
                <a:solidFill>
                  <a:srgbClr val="1F497D"/>
                </a:solidFill>
                <a:cs typeface="Calibri"/>
              </a:rPr>
              <a:t>Query Intent</a:t>
            </a:r>
            <a:r>
              <a:rPr lang="en-US" sz="1800">
                <a:solidFill>
                  <a:srgbClr val="1F497D"/>
                </a:solidFill>
                <a:cs typeface="Calibri"/>
              </a:rPr>
              <a:t>: "Find all actors with Bacon number 2."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3913075" y="2970643"/>
            <a:ext cx="1129023" cy="807840"/>
          </a:xfrm>
          <a:prstGeom prst="roundRect">
            <a:avLst/>
          </a:prstGeom>
          <a:ln w="38100" cmpd="sng">
            <a:solidFill>
              <a:srgbClr val="FF0000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88" name="Rounded Rectangle 287"/>
          <p:cNvSpPr/>
          <p:nvPr/>
        </p:nvSpPr>
        <p:spPr>
          <a:xfrm>
            <a:off x="5332716" y="2244768"/>
            <a:ext cx="3537866" cy="805525"/>
          </a:xfrm>
          <a:prstGeom prst="roundRect">
            <a:avLst/>
          </a:prstGeom>
          <a:ln w="38100" cmpd="sng">
            <a:solidFill>
              <a:srgbClr val="FF0000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89" name="Rounded Rectangle 288"/>
          <p:cNvSpPr/>
          <p:nvPr/>
        </p:nvSpPr>
        <p:spPr>
          <a:xfrm>
            <a:off x="5238003" y="2851250"/>
            <a:ext cx="2279249" cy="1037805"/>
          </a:xfrm>
          <a:prstGeom prst="roundRect">
            <a:avLst/>
          </a:prstGeom>
          <a:ln w="38100" cmpd="sng">
            <a:solidFill>
              <a:srgbClr val="FF0000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90" name="Rounded Rectangle 289"/>
          <p:cNvSpPr/>
          <p:nvPr/>
        </p:nvSpPr>
        <p:spPr>
          <a:xfrm>
            <a:off x="5019988" y="3824822"/>
            <a:ext cx="1122418" cy="1019516"/>
          </a:xfrm>
          <a:prstGeom prst="roundRect">
            <a:avLst/>
          </a:prstGeom>
          <a:ln w="38100" cmpd="sng">
            <a:solidFill>
              <a:srgbClr val="FF0000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5" name="Sound 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1813" y="586581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4581267"/>
      </p:ext>
    </p:extLst>
  </p:cSld>
  <p:clrMapOvr>
    <a:masterClrMapping/>
  </p:clrMapOvr>
  <p:transition advTm="9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192" grpId="0" animBg="1"/>
      <p:bldP spid="64" grpId="0" animBg="1"/>
      <p:bldP spid="64" grpId="1" animBg="1"/>
      <p:bldP spid="288" grpId="0" animBg="1"/>
      <p:bldP spid="288" grpId="1" animBg="1"/>
      <p:bldP spid="289" grpId="0" animBg="1"/>
      <p:bldP spid="289" grpId="1" animBg="1"/>
      <p:bldP spid="290" grpId="0" animBg="1"/>
      <p:bldP spid="29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19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869234" y="2639733"/>
            <a:ext cx="3023565" cy="454025"/>
          </a:xfrm>
          <a:prstGeom prst="rect">
            <a:avLst/>
          </a:prstGeom>
          <a:solidFill>
            <a:srgbClr val="E6B9B8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364" eaLnBrk="0" hangingPunct="0">
              <a:spcAft>
                <a:spcPct val="20000"/>
              </a:spcAft>
              <a:tabLst>
                <a:tab pos="1790331" algn="l"/>
              </a:tabLst>
            </a:pPr>
            <a:endParaRPr lang="de-DE" sz="1600"/>
          </a:p>
        </p:txBody>
      </p:sp>
      <p:sp>
        <p:nvSpPr>
          <p:cNvPr id="59" name="Rectangle 19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630777" y="3497386"/>
            <a:ext cx="302356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364" eaLnBrk="0" hangingPunct="0">
              <a:spcAft>
                <a:spcPct val="20000"/>
              </a:spcAft>
              <a:tabLst>
                <a:tab pos="1790331" algn="l"/>
              </a:tabLst>
            </a:pPr>
            <a:endParaRPr lang="de-DE" sz="1600"/>
          </a:p>
        </p:txBody>
      </p:sp>
      <p:sp>
        <p:nvSpPr>
          <p:cNvPr id="56" name="Rectangle 19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863950" y="5396983"/>
            <a:ext cx="3023565" cy="4540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364" eaLnBrk="0" hangingPunct="0">
              <a:spcAft>
                <a:spcPct val="20000"/>
              </a:spcAft>
              <a:tabLst>
                <a:tab pos="1790331" algn="l"/>
              </a:tabLst>
            </a:pPr>
            <a:endParaRPr lang="de-DE" sz="1050"/>
          </a:p>
        </p:txBody>
      </p:sp>
      <p:sp>
        <p:nvSpPr>
          <p:cNvPr id="62" name="Rectangle 19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869234" y="1257567"/>
            <a:ext cx="3023565" cy="4540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364" eaLnBrk="0" hangingPunct="0">
              <a:spcAft>
                <a:spcPct val="20000"/>
              </a:spcAft>
              <a:tabLst>
                <a:tab pos="1790331" algn="l"/>
              </a:tabLst>
            </a:pPr>
            <a:endParaRPr lang="de-DE" sz="1600"/>
          </a:p>
        </p:txBody>
      </p:sp>
      <p:sp>
        <p:nvSpPr>
          <p:cNvPr id="45" name="Title 44"/>
          <p:cNvSpPr>
            <a:spLocks noGrp="1"/>
          </p:cNvSpPr>
          <p:nvPr>
            <p:ph type="title"/>
          </p:nvPr>
        </p:nvSpPr>
        <p:spPr>
          <a:xfrm>
            <a:off x="177802" y="13731"/>
            <a:ext cx="8028628" cy="523220"/>
          </a:xfrm>
        </p:spPr>
        <p:txBody>
          <a:bodyPr/>
          <a:lstStyle/>
          <a:p>
            <a:r>
              <a:rPr lang="en-US"/>
              <a:t>Four principal ways for Query Interpretation</a:t>
            </a:r>
          </a:p>
        </p:txBody>
      </p:sp>
      <p:sp>
        <p:nvSpPr>
          <p:cNvPr id="64" name="Foliennummernplatzhalt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defTabSz="861835"/>
            <a:fld id="{62AE3650-F558-1C4B-9E70-5E655371C28D}" type="slidenum">
              <a:rPr lang="de-DE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pPr defTabSz="861835"/>
              <a:t>5</a:t>
            </a:fld>
            <a:endParaRPr lang="de-DE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cxnSp>
        <p:nvCxnSpPr>
          <p:cNvPr id="926733" name="AutoShape 13"/>
          <p:cNvCxnSpPr>
            <a:cxnSpLocks noChangeShapeType="1"/>
            <a:endCxn id="81" idx="1"/>
          </p:cNvCxnSpPr>
          <p:nvPr/>
        </p:nvCxnSpPr>
        <p:spPr bwMode="auto">
          <a:xfrm>
            <a:off x="1693767" y="4938644"/>
            <a:ext cx="1175467" cy="690633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926735" name="AutoShape 15"/>
          <p:cNvCxnSpPr>
            <a:cxnSpLocks noChangeShapeType="1"/>
            <a:endCxn id="78" idx="1"/>
          </p:cNvCxnSpPr>
          <p:nvPr/>
        </p:nvCxnSpPr>
        <p:spPr bwMode="auto">
          <a:xfrm flipV="1">
            <a:off x="1693767" y="4248012"/>
            <a:ext cx="1175467" cy="690632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926766" name="Rectangle 46"/>
          <p:cNvSpPr>
            <a:spLocks noChangeArrowheads="1"/>
          </p:cNvSpPr>
          <p:nvPr/>
        </p:nvSpPr>
        <p:spPr bwMode="auto">
          <a:xfrm>
            <a:off x="531984" y="1285595"/>
            <a:ext cx="643368" cy="18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l" defTabSz="822325">
              <a:lnSpc>
                <a:spcPct val="85000"/>
              </a:lnSpc>
            </a:pPr>
            <a:r>
              <a:rPr lang="de-DE" sz="1400">
                <a:latin typeface="Calibri"/>
                <a:cs typeface="Calibri"/>
              </a:rPr>
              <a:t>with SQL</a:t>
            </a:r>
          </a:p>
        </p:txBody>
      </p:sp>
      <p:sp>
        <p:nvSpPr>
          <p:cNvPr id="61" name="Rectangle 46"/>
          <p:cNvSpPr>
            <a:spLocks noChangeArrowheads="1"/>
          </p:cNvSpPr>
          <p:nvPr/>
        </p:nvSpPr>
        <p:spPr bwMode="auto">
          <a:xfrm>
            <a:off x="177800" y="2418118"/>
            <a:ext cx="1206786" cy="55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0">
            <a:spAutoFit/>
          </a:bodyPr>
          <a:lstStyle/>
          <a:p>
            <a:pPr algn="l" defTabSz="822325">
              <a:lnSpc>
                <a:spcPct val="85000"/>
              </a:lnSpc>
            </a:pPr>
            <a:r>
              <a:rPr lang="de-DE" sz="1400">
                <a:latin typeface="Calibri"/>
                <a:cs typeface="Calibri"/>
              </a:rPr>
              <a:t>How to facilitate</a:t>
            </a:r>
          </a:p>
          <a:p>
            <a:pPr algn="l" defTabSz="822325">
              <a:lnSpc>
                <a:spcPct val="85000"/>
              </a:lnSpc>
            </a:pPr>
            <a:r>
              <a:rPr lang="de-DE" sz="1400">
                <a:latin typeface="Calibri"/>
                <a:cs typeface="Calibri"/>
              </a:rPr>
              <a:t>SQL query</a:t>
            </a:r>
            <a:br>
              <a:rPr lang="de-DE" sz="1400">
                <a:latin typeface="Calibri"/>
                <a:cs typeface="Calibri"/>
              </a:rPr>
            </a:br>
            <a:r>
              <a:rPr lang="de-DE" sz="1400">
                <a:latin typeface="Calibri"/>
                <a:cs typeface="Calibri"/>
              </a:rPr>
              <a:t>interpretation?</a:t>
            </a:r>
          </a:p>
        </p:txBody>
      </p:sp>
      <p:sp>
        <p:nvSpPr>
          <p:cNvPr id="68" name="Rectangle 46"/>
          <p:cNvSpPr>
            <a:spLocks noChangeArrowheads="1"/>
          </p:cNvSpPr>
          <p:nvPr/>
        </p:nvSpPr>
        <p:spPr bwMode="auto">
          <a:xfrm>
            <a:off x="531984" y="3696217"/>
            <a:ext cx="615553" cy="18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l" defTabSz="822325">
              <a:lnSpc>
                <a:spcPct val="85000"/>
              </a:lnSpc>
            </a:pPr>
            <a:r>
              <a:rPr lang="de-DE" sz="1400">
                <a:latin typeface="Calibri"/>
                <a:cs typeface="Calibri"/>
              </a:rPr>
              <a:t>w/o SQL</a:t>
            </a:r>
          </a:p>
        </p:txBody>
      </p:sp>
      <p:sp>
        <p:nvSpPr>
          <p:cNvPr id="20535" name="Rectangle 19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869234" y="1257567"/>
            <a:ext cx="3023565" cy="454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98000" tIns="0" rIns="0" bIns="0" anchor="ctr"/>
          <a:lstStyle/>
          <a:p>
            <a:pPr algn="l" eaLnBrk="1" hangingPunct="1"/>
            <a:endParaRPr lang="de-DE" sz="2000" b="0"/>
          </a:p>
        </p:txBody>
      </p:sp>
      <p:sp>
        <p:nvSpPr>
          <p:cNvPr id="20536" name="Rectangle 20"/>
          <p:cNvSpPr>
            <a:spLocks noChangeArrowheads="1"/>
          </p:cNvSpPr>
          <p:nvPr/>
        </p:nvSpPr>
        <p:spPr bwMode="auto">
          <a:xfrm>
            <a:off x="2950691" y="1344463"/>
            <a:ext cx="142993" cy="29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 defTabSz="822325">
              <a:lnSpc>
                <a:spcPct val="85000"/>
              </a:lnSpc>
            </a:pPr>
            <a:r>
              <a:rPr lang="de-DE" sz="2200" b="0">
                <a:latin typeface="Calibri"/>
                <a:cs typeface="Calibri"/>
              </a:rPr>
              <a:t>1</a:t>
            </a:r>
          </a:p>
        </p:txBody>
      </p:sp>
      <p:sp>
        <p:nvSpPr>
          <p:cNvPr id="71" name="Rectangle 20"/>
          <p:cNvSpPr>
            <a:spLocks noChangeArrowheads="1"/>
          </p:cNvSpPr>
          <p:nvPr/>
        </p:nvSpPr>
        <p:spPr bwMode="auto">
          <a:xfrm>
            <a:off x="3205875" y="1344463"/>
            <a:ext cx="2398781" cy="29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822325">
              <a:lnSpc>
                <a:spcPct val="85000"/>
              </a:lnSpc>
            </a:pPr>
            <a:r>
              <a:rPr lang="de-AT" sz="2200" b="1">
                <a:latin typeface="Calibri"/>
                <a:cs typeface="Calibri"/>
              </a:rPr>
              <a:t>Manipulate SQL text</a:t>
            </a:r>
            <a:endParaRPr lang="de-DE" sz="2200" b="1">
              <a:latin typeface="Calibri"/>
              <a:cs typeface="Calibri"/>
            </a:endParaRPr>
          </a:p>
        </p:txBody>
      </p:sp>
      <p:sp>
        <p:nvSpPr>
          <p:cNvPr id="75" name="Rectangle 19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869234" y="2639733"/>
            <a:ext cx="3023565" cy="454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98000" tIns="0" rIns="0" bIns="0" anchor="ctr"/>
          <a:lstStyle/>
          <a:p>
            <a:pPr algn="l" eaLnBrk="1" hangingPunct="1"/>
            <a:endParaRPr lang="de-DE" sz="2000" b="0"/>
          </a:p>
        </p:txBody>
      </p:sp>
      <p:sp>
        <p:nvSpPr>
          <p:cNvPr id="76" name="Rectangle 20"/>
          <p:cNvSpPr>
            <a:spLocks noChangeArrowheads="1"/>
          </p:cNvSpPr>
          <p:nvPr/>
        </p:nvSpPr>
        <p:spPr bwMode="auto">
          <a:xfrm>
            <a:off x="2950691" y="2726629"/>
            <a:ext cx="142993" cy="29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 defTabSz="822325">
              <a:lnSpc>
                <a:spcPct val="85000"/>
              </a:lnSpc>
            </a:pPr>
            <a:r>
              <a:rPr lang="de-DE" sz="2200">
                <a:latin typeface="Calibri"/>
                <a:cs typeface="Calibri"/>
              </a:rPr>
              <a:t>2</a:t>
            </a:r>
            <a:endParaRPr lang="de-DE" sz="2200" b="0">
              <a:latin typeface="Calibri"/>
              <a:cs typeface="Calibri"/>
            </a:endParaRPr>
          </a:p>
        </p:txBody>
      </p:sp>
      <p:sp>
        <p:nvSpPr>
          <p:cNvPr id="77" name="Rectangle 20"/>
          <p:cNvSpPr>
            <a:spLocks noChangeArrowheads="1"/>
          </p:cNvSpPr>
          <p:nvPr/>
        </p:nvSpPr>
        <p:spPr bwMode="auto">
          <a:xfrm>
            <a:off x="3205875" y="2726629"/>
            <a:ext cx="2238844" cy="29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822325">
              <a:lnSpc>
                <a:spcPct val="85000"/>
              </a:lnSpc>
            </a:pPr>
            <a:r>
              <a:rPr lang="de-AT" sz="2200" b="1">
                <a:latin typeface="Calibri"/>
                <a:cs typeface="Calibri"/>
              </a:rPr>
              <a:t>Show query results</a:t>
            </a:r>
            <a:endParaRPr lang="de-DE" sz="2200" b="1">
              <a:latin typeface="Calibri"/>
              <a:cs typeface="Calibri"/>
            </a:endParaRPr>
          </a:p>
        </p:txBody>
      </p:sp>
      <p:sp>
        <p:nvSpPr>
          <p:cNvPr id="78" name="Rectangle 1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869234" y="4020999"/>
            <a:ext cx="3023565" cy="454025"/>
          </a:xfrm>
          <a:prstGeom prst="rect">
            <a:avLst/>
          </a:prstGeom>
          <a:solidFill>
            <a:srgbClr val="E6B9B8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364" eaLnBrk="0" hangingPunct="0">
              <a:spcAft>
                <a:spcPct val="20000"/>
              </a:spcAft>
              <a:tabLst>
                <a:tab pos="1790331" algn="l"/>
              </a:tabLst>
            </a:pPr>
            <a:endParaRPr lang="de-DE" sz="1600"/>
          </a:p>
        </p:txBody>
      </p:sp>
      <p:sp>
        <p:nvSpPr>
          <p:cNvPr id="79" name="Rectangle 20"/>
          <p:cNvSpPr>
            <a:spLocks noChangeArrowheads="1"/>
          </p:cNvSpPr>
          <p:nvPr/>
        </p:nvSpPr>
        <p:spPr bwMode="auto">
          <a:xfrm>
            <a:off x="2950691" y="4107895"/>
            <a:ext cx="142993" cy="29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 defTabSz="822325">
              <a:lnSpc>
                <a:spcPct val="85000"/>
              </a:lnSpc>
            </a:pPr>
            <a:r>
              <a:rPr lang="de-DE" sz="2200">
                <a:latin typeface="Calibri"/>
                <a:cs typeface="Calibri"/>
              </a:rPr>
              <a:t>3</a:t>
            </a:r>
            <a:endParaRPr lang="de-DE" sz="2200" b="0">
              <a:latin typeface="Calibri"/>
              <a:cs typeface="Calibri"/>
            </a:endParaRPr>
          </a:p>
        </p:txBody>
      </p:sp>
      <p:sp>
        <p:nvSpPr>
          <p:cNvPr id="80" name="Rectangle 20"/>
          <p:cNvSpPr>
            <a:spLocks noChangeArrowheads="1"/>
          </p:cNvSpPr>
          <p:nvPr/>
        </p:nvSpPr>
        <p:spPr bwMode="auto">
          <a:xfrm>
            <a:off x="3205875" y="4107895"/>
            <a:ext cx="2526333" cy="29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822325">
              <a:lnSpc>
                <a:spcPct val="85000"/>
              </a:lnSpc>
            </a:pPr>
            <a:r>
              <a:rPr lang="de-AT" sz="2200" b="1">
                <a:latin typeface="Calibri"/>
                <a:cs typeface="Calibri"/>
              </a:rPr>
              <a:t>Translate into NL text</a:t>
            </a:r>
            <a:endParaRPr lang="de-DE" sz="2200" b="1">
              <a:latin typeface="Calibri"/>
              <a:cs typeface="Calibri"/>
            </a:endParaRPr>
          </a:p>
        </p:txBody>
      </p:sp>
      <p:sp>
        <p:nvSpPr>
          <p:cNvPr id="81" name="Rectangle 19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869234" y="5402264"/>
            <a:ext cx="3023565" cy="454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98000" tIns="0" rIns="0" bIns="0" anchor="ctr"/>
          <a:lstStyle/>
          <a:p>
            <a:pPr algn="l" eaLnBrk="1" hangingPunct="1"/>
            <a:endParaRPr lang="de-DE" sz="2000" b="0"/>
          </a:p>
        </p:txBody>
      </p:sp>
      <p:sp>
        <p:nvSpPr>
          <p:cNvPr id="82" name="Rectangle 20"/>
          <p:cNvSpPr>
            <a:spLocks noChangeArrowheads="1"/>
          </p:cNvSpPr>
          <p:nvPr/>
        </p:nvSpPr>
        <p:spPr bwMode="auto">
          <a:xfrm>
            <a:off x="2950691" y="5489160"/>
            <a:ext cx="142993" cy="29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 defTabSz="822325">
              <a:lnSpc>
                <a:spcPct val="85000"/>
              </a:lnSpc>
            </a:pPr>
            <a:r>
              <a:rPr lang="de-DE" sz="2200">
                <a:latin typeface="Calibri"/>
                <a:cs typeface="Calibri"/>
              </a:rPr>
              <a:t>4</a:t>
            </a:r>
            <a:endParaRPr lang="de-DE" sz="2200" b="0">
              <a:latin typeface="Calibri"/>
              <a:cs typeface="Calibri"/>
            </a:endParaRPr>
          </a:p>
        </p:txBody>
      </p:sp>
      <p:sp>
        <p:nvSpPr>
          <p:cNvPr id="83" name="Rectangle 20"/>
          <p:cNvSpPr>
            <a:spLocks noChangeArrowheads="1"/>
          </p:cNvSpPr>
          <p:nvPr/>
        </p:nvSpPr>
        <p:spPr bwMode="auto">
          <a:xfrm>
            <a:off x="3205875" y="5489160"/>
            <a:ext cx="1821011" cy="29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822325">
              <a:lnSpc>
                <a:spcPct val="85000"/>
              </a:lnSpc>
            </a:pPr>
            <a:r>
              <a:rPr lang="de-AT" sz="2200" b="1">
                <a:latin typeface="Calibri"/>
                <a:cs typeface="Calibri"/>
              </a:rPr>
              <a:t>Visualize Query</a:t>
            </a:r>
            <a:endParaRPr lang="de-DE" sz="2200" b="1">
              <a:latin typeface="Calibri"/>
              <a:cs typeface="Calibri"/>
            </a:endParaRPr>
          </a:p>
        </p:txBody>
      </p:sp>
      <p:sp>
        <p:nvSpPr>
          <p:cNvPr id="98" name="Rectangle 46"/>
          <p:cNvSpPr>
            <a:spLocks noChangeArrowheads="1"/>
          </p:cNvSpPr>
          <p:nvPr/>
        </p:nvSpPr>
        <p:spPr bwMode="auto">
          <a:xfrm>
            <a:off x="1508232" y="2471162"/>
            <a:ext cx="1154162" cy="371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l" defTabSz="822325">
              <a:lnSpc>
                <a:spcPct val="85000"/>
              </a:lnSpc>
            </a:pPr>
            <a:r>
              <a:rPr lang="de-DE" sz="1400">
                <a:latin typeface="Calibri"/>
                <a:cs typeface="Calibri"/>
              </a:rPr>
              <a:t>represent other</a:t>
            </a:r>
            <a:br>
              <a:rPr lang="de-DE" sz="1400">
                <a:latin typeface="Calibri"/>
                <a:cs typeface="Calibri"/>
              </a:rPr>
            </a:br>
            <a:r>
              <a:rPr lang="de-DE" sz="1400">
                <a:latin typeface="Calibri"/>
                <a:cs typeface="Calibri"/>
              </a:rPr>
              <a:t>than query</a:t>
            </a:r>
          </a:p>
        </p:txBody>
      </p:sp>
      <p:sp>
        <p:nvSpPr>
          <p:cNvPr id="99" name="Rectangle 46"/>
          <p:cNvSpPr>
            <a:spLocks noChangeArrowheads="1"/>
          </p:cNvSpPr>
          <p:nvPr/>
        </p:nvSpPr>
        <p:spPr bwMode="auto">
          <a:xfrm>
            <a:off x="1508232" y="4545750"/>
            <a:ext cx="712184" cy="371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l" defTabSz="822325">
              <a:lnSpc>
                <a:spcPct val="85000"/>
              </a:lnSpc>
            </a:pPr>
            <a:r>
              <a:rPr lang="de-DE" sz="1400">
                <a:latin typeface="Calibri"/>
                <a:cs typeface="Calibri"/>
              </a:rPr>
              <a:t>represent</a:t>
            </a:r>
            <a:br>
              <a:rPr lang="de-DE" sz="1400">
                <a:latin typeface="Calibri"/>
                <a:cs typeface="Calibri"/>
              </a:rPr>
            </a:br>
            <a:r>
              <a:rPr lang="de-DE" sz="1400">
                <a:latin typeface="Calibri"/>
                <a:cs typeface="Calibri"/>
              </a:rPr>
              <a:t>query</a:t>
            </a:r>
          </a:p>
        </p:txBody>
      </p:sp>
      <p:sp>
        <p:nvSpPr>
          <p:cNvPr id="100" name="Rectangle 46"/>
          <p:cNvSpPr>
            <a:spLocks noChangeArrowheads="1"/>
          </p:cNvSpPr>
          <p:nvPr/>
        </p:nvSpPr>
        <p:spPr bwMode="auto">
          <a:xfrm>
            <a:off x="2315668" y="5243889"/>
            <a:ext cx="414038" cy="371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l" defTabSz="822325">
              <a:lnSpc>
                <a:spcPct val="85000"/>
              </a:lnSpc>
            </a:pPr>
            <a:r>
              <a:rPr lang="de-DE" sz="1400">
                <a:latin typeface="Calibri"/>
                <a:cs typeface="Calibri"/>
              </a:rPr>
              <a:t>as </a:t>
            </a:r>
            <a:br>
              <a:rPr lang="de-DE" sz="1400">
                <a:latin typeface="Calibri"/>
                <a:cs typeface="Calibri"/>
              </a:rPr>
            </a:br>
            <a:r>
              <a:rPr lang="de-DE" sz="1400">
                <a:latin typeface="Calibri"/>
                <a:cs typeface="Calibri"/>
              </a:rPr>
              <a:t>visual</a:t>
            </a:r>
          </a:p>
        </p:txBody>
      </p:sp>
      <p:sp>
        <p:nvSpPr>
          <p:cNvPr id="105" name="Rectangle 46"/>
          <p:cNvSpPr>
            <a:spLocks noChangeArrowheads="1"/>
          </p:cNvSpPr>
          <p:nvPr/>
        </p:nvSpPr>
        <p:spPr bwMode="auto">
          <a:xfrm>
            <a:off x="2315668" y="4048127"/>
            <a:ext cx="371897" cy="18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l" defTabSz="822325">
              <a:lnSpc>
                <a:spcPct val="85000"/>
              </a:lnSpc>
            </a:pPr>
            <a:r>
              <a:rPr lang="de-DE" sz="1400">
                <a:latin typeface="Calibri"/>
                <a:cs typeface="Calibri"/>
              </a:rPr>
              <a:t>in NL</a:t>
            </a:r>
          </a:p>
        </p:txBody>
      </p:sp>
      <p:cxnSp>
        <p:nvCxnSpPr>
          <p:cNvPr id="926743" name="Straight Connector 926742"/>
          <p:cNvCxnSpPr/>
          <p:nvPr/>
        </p:nvCxnSpPr>
        <p:spPr bwMode="auto">
          <a:xfrm>
            <a:off x="1474055" y="4938644"/>
            <a:ext cx="219712" cy="0"/>
          </a:xfrm>
          <a:prstGeom prst="line">
            <a:avLst/>
          </a:prstGeom>
          <a:noFill/>
          <a:ln w="28575" cap="rnd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5" name="Straight Connector 34"/>
          <p:cNvCxnSpPr/>
          <p:nvPr/>
        </p:nvCxnSpPr>
        <p:spPr bwMode="auto">
          <a:xfrm>
            <a:off x="1474055" y="3902695"/>
            <a:ext cx="0" cy="1035949"/>
          </a:xfrm>
          <a:prstGeom prst="line">
            <a:avLst/>
          </a:prstGeom>
          <a:noFill/>
          <a:ln w="28575" cap="rnd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29" name="Straight Connector 128"/>
          <p:cNvCxnSpPr/>
          <p:nvPr/>
        </p:nvCxnSpPr>
        <p:spPr bwMode="auto">
          <a:xfrm>
            <a:off x="734280" y="3902695"/>
            <a:ext cx="219712" cy="0"/>
          </a:xfrm>
          <a:prstGeom prst="line">
            <a:avLst/>
          </a:prstGeom>
          <a:noFill/>
          <a:ln w="28575" cap="rnd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43" name="Group 42"/>
          <p:cNvGrpSpPr/>
          <p:nvPr/>
        </p:nvGrpSpPr>
        <p:grpSpPr>
          <a:xfrm>
            <a:off x="2281668" y="5202552"/>
            <a:ext cx="2414522" cy="928698"/>
            <a:chOff x="7423082" y="4121432"/>
            <a:chExt cx="219712" cy="1044090"/>
          </a:xfrm>
        </p:grpSpPr>
        <p:cxnSp>
          <p:nvCxnSpPr>
            <p:cNvPr id="137" name="Straight Connector 136"/>
            <p:cNvCxnSpPr/>
            <p:nvPr/>
          </p:nvCxnSpPr>
          <p:spPr bwMode="auto">
            <a:xfrm>
              <a:off x="7423082" y="4121432"/>
              <a:ext cx="0" cy="1035949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38" name="Straight Connector 137"/>
            <p:cNvCxnSpPr/>
            <p:nvPr/>
          </p:nvCxnSpPr>
          <p:spPr bwMode="auto">
            <a:xfrm>
              <a:off x="7423082" y="5165522"/>
              <a:ext cx="219712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141" name="Group 140"/>
          <p:cNvGrpSpPr/>
          <p:nvPr/>
        </p:nvGrpSpPr>
        <p:grpSpPr>
          <a:xfrm rot="5400000">
            <a:off x="1211608" y="765776"/>
            <a:ext cx="929784" cy="2374899"/>
            <a:chOff x="7423082" y="4121432"/>
            <a:chExt cx="219712" cy="1044090"/>
          </a:xfrm>
        </p:grpSpPr>
        <p:cxnSp>
          <p:nvCxnSpPr>
            <p:cNvPr id="142" name="Straight Connector 141"/>
            <p:cNvCxnSpPr/>
            <p:nvPr/>
          </p:nvCxnSpPr>
          <p:spPr bwMode="auto">
            <a:xfrm>
              <a:off x="7423082" y="4121432"/>
              <a:ext cx="0" cy="1035949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3" name="Straight Connector 142"/>
            <p:cNvCxnSpPr/>
            <p:nvPr/>
          </p:nvCxnSpPr>
          <p:spPr bwMode="auto">
            <a:xfrm>
              <a:off x="7423082" y="5165522"/>
              <a:ext cx="219712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144" name="Group 143"/>
          <p:cNvGrpSpPr/>
          <p:nvPr/>
        </p:nvGrpSpPr>
        <p:grpSpPr>
          <a:xfrm>
            <a:off x="489050" y="2995933"/>
            <a:ext cx="985005" cy="906762"/>
            <a:chOff x="7423082" y="4121432"/>
            <a:chExt cx="219712" cy="1044090"/>
          </a:xfrm>
        </p:grpSpPr>
        <p:cxnSp>
          <p:nvCxnSpPr>
            <p:cNvPr id="145" name="Straight Connector 144"/>
            <p:cNvCxnSpPr/>
            <p:nvPr/>
          </p:nvCxnSpPr>
          <p:spPr bwMode="auto">
            <a:xfrm>
              <a:off x="7423082" y="4121432"/>
              <a:ext cx="0" cy="1035949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6" name="Straight Connector 145"/>
            <p:cNvCxnSpPr/>
            <p:nvPr/>
          </p:nvCxnSpPr>
          <p:spPr bwMode="auto">
            <a:xfrm>
              <a:off x="7423082" y="5165522"/>
              <a:ext cx="219712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147" name="Rectangle 46"/>
          <p:cNvSpPr>
            <a:spLocks noChangeArrowheads="1"/>
          </p:cNvSpPr>
          <p:nvPr/>
        </p:nvSpPr>
        <p:spPr bwMode="auto">
          <a:xfrm>
            <a:off x="2315668" y="5917335"/>
            <a:ext cx="2287598" cy="18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l" defTabSz="822325">
              <a:lnSpc>
                <a:spcPct val="85000"/>
              </a:lnSpc>
            </a:pPr>
            <a:r>
              <a:rPr lang="de-DE" sz="1400">
                <a:latin typeface="Calibri"/>
                <a:cs typeface="Calibri"/>
              </a:rPr>
              <a:t>as a different query language ?</a:t>
            </a:r>
          </a:p>
        </p:txBody>
      </p:sp>
      <p:grpSp>
        <p:nvGrpSpPr>
          <p:cNvPr id="148" name="Group 147"/>
          <p:cNvGrpSpPr/>
          <p:nvPr/>
        </p:nvGrpSpPr>
        <p:grpSpPr>
          <a:xfrm>
            <a:off x="2281668" y="2866746"/>
            <a:ext cx="3068672" cy="613054"/>
            <a:chOff x="7423082" y="4121432"/>
            <a:chExt cx="219712" cy="1044090"/>
          </a:xfrm>
        </p:grpSpPr>
        <p:cxnSp>
          <p:nvCxnSpPr>
            <p:cNvPr id="149" name="Straight Connector 148"/>
            <p:cNvCxnSpPr/>
            <p:nvPr/>
          </p:nvCxnSpPr>
          <p:spPr bwMode="auto">
            <a:xfrm>
              <a:off x="7423082" y="4121432"/>
              <a:ext cx="0" cy="1035949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50" name="Straight Connector 149"/>
            <p:cNvCxnSpPr/>
            <p:nvPr/>
          </p:nvCxnSpPr>
          <p:spPr bwMode="auto">
            <a:xfrm>
              <a:off x="7423082" y="5165522"/>
              <a:ext cx="219712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151" name="Rectangle 46"/>
          <p:cNvSpPr>
            <a:spLocks noChangeArrowheads="1"/>
          </p:cNvSpPr>
          <p:nvPr/>
        </p:nvSpPr>
        <p:spPr bwMode="auto">
          <a:xfrm>
            <a:off x="2315668" y="3267833"/>
            <a:ext cx="3034672" cy="18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l" defTabSz="822325">
              <a:lnSpc>
                <a:spcPct val="85000"/>
              </a:lnSpc>
            </a:pPr>
            <a:r>
              <a:rPr lang="de-DE" sz="1400">
                <a:latin typeface="Calibri"/>
                <a:cs typeface="Calibri"/>
              </a:rPr>
              <a:t>as combination of input / output / query?</a:t>
            </a:r>
          </a:p>
        </p:txBody>
      </p:sp>
      <p:sp>
        <p:nvSpPr>
          <p:cNvPr id="152" name="Rectangle 46"/>
          <p:cNvSpPr>
            <a:spLocks noChangeArrowheads="1"/>
          </p:cNvSpPr>
          <p:nvPr/>
        </p:nvSpPr>
        <p:spPr bwMode="auto">
          <a:xfrm>
            <a:off x="6043957" y="1175018"/>
            <a:ext cx="242836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t" anchorCtr="0">
            <a:spAutoFit/>
          </a:bodyPr>
          <a:lstStyle/>
          <a:p>
            <a:pPr algn="l" defTabSz="822325"/>
            <a:r>
              <a:rPr lang="de-DE" sz="1800">
                <a:latin typeface="Calibri"/>
                <a:cs typeface="Calibri"/>
              </a:rPr>
              <a:t>e.g., syntactic highlighting</a:t>
            </a:r>
          </a:p>
          <a:p>
            <a:pPr defTabSz="822325"/>
            <a:r>
              <a:rPr lang="de-DE" sz="1800">
                <a:latin typeface="Calibri"/>
                <a:cs typeface="Calibri"/>
              </a:rPr>
              <a:t>e.g., aligning query blocks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6217927" y="3100108"/>
            <a:ext cx="1904167" cy="307766"/>
          </a:xfrm>
          <a:prstGeom prst="rect">
            <a:avLst/>
          </a:prstGeom>
          <a:gradFill rotWithShape="1">
            <a:gsLst>
              <a:gs pos="0">
                <a:srgbClr val="D2DA7A">
                  <a:tint val="45000"/>
                  <a:satMod val="200000"/>
                </a:srgbClr>
              </a:gs>
              <a:gs pos="30000">
                <a:srgbClr val="D2DA7A">
                  <a:tint val="61000"/>
                  <a:satMod val="200000"/>
                </a:srgbClr>
              </a:gs>
              <a:gs pos="45000">
                <a:srgbClr val="D2DA7A">
                  <a:tint val="66000"/>
                  <a:satMod val="200000"/>
                </a:srgbClr>
              </a:gs>
              <a:gs pos="55000">
                <a:srgbClr val="D2DA7A">
                  <a:tint val="66000"/>
                  <a:satMod val="200000"/>
                </a:srgbClr>
              </a:gs>
              <a:gs pos="73000">
                <a:srgbClr val="D2DA7A">
                  <a:tint val="61000"/>
                  <a:satMod val="200000"/>
                </a:srgbClr>
              </a:gs>
              <a:gs pos="100000">
                <a:srgbClr val="D2DA7A">
                  <a:tint val="45000"/>
                  <a:satMod val="200000"/>
                </a:srgbClr>
              </a:gs>
            </a:gsLst>
            <a:lin ang="950000" scaled="1"/>
          </a:gradFill>
          <a:ln w="9525" cap="flat" cmpd="sng" algn="ctr">
            <a:solidFill>
              <a:srgbClr val="D2DA7A"/>
            </a:solidFill>
            <a:prstDash val="solid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  <p:txBody>
          <a:bodyPr wrap="none" lIns="0" tIns="0" rIns="0" bIns="45710">
            <a:spAutoFit/>
          </a:bodyPr>
          <a:lstStyle/>
          <a:p>
            <a:pPr defTabSz="2656364" eaLnBrk="0" hangingPunct="0">
              <a:spcAft>
                <a:spcPts val="0"/>
              </a:spcAft>
              <a:tabLst>
                <a:tab pos="1790331" algn="l"/>
              </a:tabLst>
              <a:defRPr/>
            </a:pPr>
            <a:r>
              <a:rPr lang="en-US" sz="1700" kern="0" dirty="0">
                <a:solidFill>
                  <a:srgbClr val="0000FF"/>
                </a:solidFill>
                <a:latin typeface="Calibri"/>
                <a:ea typeface="+mn-ea"/>
                <a:cs typeface="Calibri"/>
                <a:sym typeface="Symbol"/>
              </a:rPr>
              <a:t> Olston+ [Sigmod’09]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6217927" y="3951411"/>
            <a:ext cx="2672306" cy="569377"/>
          </a:xfrm>
          <a:prstGeom prst="rect">
            <a:avLst/>
          </a:prstGeom>
          <a:gradFill rotWithShape="1">
            <a:gsLst>
              <a:gs pos="0">
                <a:srgbClr val="D2DA7A">
                  <a:tint val="45000"/>
                  <a:satMod val="200000"/>
                </a:srgbClr>
              </a:gs>
              <a:gs pos="30000">
                <a:srgbClr val="D2DA7A">
                  <a:tint val="61000"/>
                  <a:satMod val="200000"/>
                </a:srgbClr>
              </a:gs>
              <a:gs pos="45000">
                <a:srgbClr val="D2DA7A">
                  <a:tint val="66000"/>
                  <a:satMod val="200000"/>
                </a:srgbClr>
              </a:gs>
              <a:gs pos="55000">
                <a:srgbClr val="D2DA7A">
                  <a:tint val="66000"/>
                  <a:satMod val="200000"/>
                </a:srgbClr>
              </a:gs>
              <a:gs pos="73000">
                <a:srgbClr val="D2DA7A">
                  <a:tint val="61000"/>
                  <a:satMod val="200000"/>
                </a:srgbClr>
              </a:gs>
              <a:gs pos="100000">
                <a:srgbClr val="D2DA7A">
                  <a:tint val="45000"/>
                  <a:satMod val="200000"/>
                </a:srgbClr>
              </a:gs>
            </a:gsLst>
            <a:lin ang="950000" scaled="1"/>
          </a:gradFill>
          <a:ln w="9525" cap="flat" cmpd="sng" algn="ctr">
            <a:solidFill>
              <a:srgbClr val="D2DA7A"/>
            </a:solidFill>
            <a:prstDash val="solid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  <p:txBody>
          <a:bodyPr wrap="none" lIns="0" tIns="0" rIns="0" bIns="45710">
            <a:spAutoFit/>
          </a:bodyPr>
          <a:lstStyle/>
          <a:p>
            <a:pPr defTabSz="2656364" eaLnBrk="0" hangingPunct="0">
              <a:spcAft>
                <a:spcPts val="0"/>
              </a:spcAft>
              <a:tabLst>
                <a:tab pos="1790331" algn="l"/>
              </a:tabLst>
              <a:defRPr/>
            </a:pPr>
            <a:r>
              <a:rPr lang="en-US" sz="1700" kern="0" dirty="0">
                <a:solidFill>
                  <a:srgbClr val="0000FF"/>
                </a:solidFill>
                <a:latin typeface="Calibri"/>
                <a:ea typeface="+mn-ea"/>
                <a:cs typeface="Calibri"/>
                <a:sym typeface="Symbol"/>
              </a:rPr>
              <a:t> Ioannidis+ </a:t>
            </a:r>
            <a:br>
              <a:rPr lang="en-US" sz="1700" kern="0" dirty="0">
                <a:solidFill>
                  <a:srgbClr val="0000FF"/>
                </a:solidFill>
                <a:latin typeface="Calibri"/>
                <a:ea typeface="+mn-ea"/>
                <a:cs typeface="Calibri"/>
                <a:sym typeface="Symbol"/>
              </a:rPr>
            </a:br>
            <a:r>
              <a:rPr lang="en-US" sz="1700" kern="0" dirty="0">
                <a:solidFill>
                  <a:srgbClr val="0000FF"/>
                </a:solidFill>
                <a:latin typeface="Calibri"/>
                <a:ea typeface="+mn-ea"/>
                <a:cs typeface="Calibri"/>
                <a:sym typeface="Symbol"/>
              </a:rPr>
              <a:t>    [NLDB’08</a:t>
            </a:r>
            <a:r>
              <a:rPr lang="en-US" sz="1700" kern="0" dirty="0">
                <a:solidFill>
                  <a:srgbClr val="0000FF"/>
                </a:solidFill>
                <a:latin typeface="Calibri"/>
                <a:cs typeface="Calibri"/>
                <a:sym typeface="Symbol"/>
              </a:rPr>
              <a:t>, CIDR'09, ICDE'10]</a:t>
            </a:r>
            <a:endParaRPr lang="en-US" sz="1700" kern="0" dirty="0">
              <a:solidFill>
                <a:srgbClr val="0000FF"/>
              </a:solidFill>
              <a:latin typeface="Calibri"/>
              <a:ea typeface="+mn-ea"/>
              <a:cs typeface="Calibri"/>
              <a:sym typeface="Symbol"/>
            </a:endParaRPr>
          </a:p>
        </p:txBody>
      </p:sp>
      <p:sp>
        <p:nvSpPr>
          <p:cNvPr id="157" name="Rectangle 46"/>
          <p:cNvSpPr>
            <a:spLocks noChangeArrowheads="1"/>
          </p:cNvSpPr>
          <p:nvPr/>
        </p:nvSpPr>
        <p:spPr bwMode="auto">
          <a:xfrm>
            <a:off x="6043957" y="2612217"/>
            <a:ext cx="2457892" cy="477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t" anchorCtr="0">
            <a:spAutoFit/>
          </a:bodyPr>
          <a:lstStyle/>
          <a:p>
            <a:pPr defTabSz="822325">
              <a:lnSpc>
                <a:spcPct val="85000"/>
              </a:lnSpc>
            </a:pPr>
            <a:r>
              <a:rPr lang="de-DE" sz="1800">
                <a:latin typeface="Calibri"/>
                <a:cs typeface="Calibri"/>
              </a:rPr>
              <a:t>e.g., example data results,</a:t>
            </a:r>
            <a:br>
              <a:rPr lang="de-DE" sz="1800">
                <a:latin typeface="Calibri"/>
                <a:cs typeface="Calibri"/>
              </a:rPr>
            </a:br>
            <a:r>
              <a:rPr lang="de-DE" sz="1800">
                <a:latin typeface="Calibri"/>
                <a:cs typeface="Calibri"/>
              </a:rPr>
              <a:t>related to </a:t>
            </a:r>
          </a:p>
        </p:txBody>
      </p:sp>
      <p:grpSp>
        <p:nvGrpSpPr>
          <p:cNvPr id="158" name="Group 157"/>
          <p:cNvGrpSpPr/>
          <p:nvPr/>
        </p:nvGrpSpPr>
        <p:grpSpPr>
          <a:xfrm rot="5400000">
            <a:off x="1656565" y="2684236"/>
            <a:ext cx="1024874" cy="1389895"/>
            <a:chOff x="7423082" y="4121432"/>
            <a:chExt cx="219712" cy="1044090"/>
          </a:xfrm>
        </p:grpSpPr>
        <p:cxnSp>
          <p:nvCxnSpPr>
            <p:cNvPr id="159" name="Straight Connector 158"/>
            <p:cNvCxnSpPr/>
            <p:nvPr/>
          </p:nvCxnSpPr>
          <p:spPr bwMode="auto">
            <a:xfrm>
              <a:off x="7423082" y="4121432"/>
              <a:ext cx="0" cy="1035949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0" name="Straight Connector 159"/>
            <p:cNvCxnSpPr/>
            <p:nvPr/>
          </p:nvCxnSpPr>
          <p:spPr bwMode="auto">
            <a:xfrm>
              <a:off x="7423082" y="5165522"/>
              <a:ext cx="219712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63" name="Rectangle 19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869234" y="4024424"/>
            <a:ext cx="3023565" cy="454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98000" tIns="0" rIns="0" bIns="0" anchor="ctr"/>
          <a:lstStyle/>
          <a:p>
            <a:pPr algn="l" eaLnBrk="1" hangingPunct="1"/>
            <a:endParaRPr lang="de-DE" sz="2000" b="0"/>
          </a:p>
        </p:txBody>
      </p:sp>
      <p:sp>
        <p:nvSpPr>
          <p:cNvPr id="66" name="Rectangle 119"/>
          <p:cNvSpPr>
            <a:spLocks noChangeArrowheads="1"/>
          </p:cNvSpPr>
          <p:nvPr/>
        </p:nvSpPr>
        <p:spPr bwMode="auto">
          <a:xfrm>
            <a:off x="6268726" y="5460096"/>
            <a:ext cx="1881825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defTabSz="2655340" eaLnBrk="0" hangingPunct="0">
              <a:spcAft>
                <a:spcPct val="20000"/>
              </a:spcAft>
              <a:tabLst>
                <a:tab pos="1790331" algn="l"/>
              </a:tabLst>
            </a:pPr>
            <a:r>
              <a:rPr lang="en-US" sz="1800">
                <a:solidFill>
                  <a:srgbClr val="0000FF"/>
                </a:solidFill>
                <a:latin typeface="Calibri" charset="0"/>
                <a:cs typeface="Calibri" charset="0"/>
              </a:rPr>
              <a:t>http://queryviz.com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2281668" y="5369769"/>
            <a:ext cx="924207" cy="1035949"/>
            <a:chOff x="7423082" y="4121432"/>
            <a:chExt cx="219712" cy="1044090"/>
          </a:xfrm>
        </p:grpSpPr>
        <p:cxnSp>
          <p:nvCxnSpPr>
            <p:cNvPr id="69" name="Straight Connector 68"/>
            <p:cNvCxnSpPr/>
            <p:nvPr/>
          </p:nvCxnSpPr>
          <p:spPr bwMode="auto">
            <a:xfrm>
              <a:off x="7423082" y="4121432"/>
              <a:ext cx="0" cy="1035949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70" name="Straight Connector 69"/>
            <p:cNvCxnSpPr/>
            <p:nvPr/>
          </p:nvCxnSpPr>
          <p:spPr bwMode="auto">
            <a:xfrm>
              <a:off x="7423082" y="5165522"/>
              <a:ext cx="219712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72" name="Rectangle 46"/>
          <p:cNvSpPr>
            <a:spLocks noChangeArrowheads="1"/>
          </p:cNvSpPr>
          <p:nvPr/>
        </p:nvSpPr>
        <p:spPr bwMode="auto">
          <a:xfrm>
            <a:off x="2315668" y="6199796"/>
            <a:ext cx="745672" cy="18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l" defTabSz="822325">
              <a:lnSpc>
                <a:spcPct val="85000"/>
              </a:lnSpc>
            </a:pPr>
            <a:r>
              <a:rPr lang="de-DE" sz="1400">
                <a:latin typeface="Calibri"/>
                <a:cs typeface="Calibri"/>
              </a:rPr>
              <a:t>as music ?</a:t>
            </a:r>
          </a:p>
        </p:txBody>
      </p:sp>
      <p:grpSp>
        <p:nvGrpSpPr>
          <p:cNvPr id="73" name="Group 72"/>
          <p:cNvGrpSpPr/>
          <p:nvPr/>
        </p:nvGrpSpPr>
        <p:grpSpPr>
          <a:xfrm>
            <a:off x="2281668" y="5621156"/>
            <a:ext cx="924207" cy="1035949"/>
            <a:chOff x="7423082" y="4121432"/>
            <a:chExt cx="219712" cy="1044090"/>
          </a:xfrm>
        </p:grpSpPr>
        <p:cxnSp>
          <p:nvCxnSpPr>
            <p:cNvPr id="74" name="Straight Connector 73"/>
            <p:cNvCxnSpPr/>
            <p:nvPr/>
          </p:nvCxnSpPr>
          <p:spPr bwMode="auto">
            <a:xfrm>
              <a:off x="7423082" y="4121432"/>
              <a:ext cx="0" cy="1035949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84" name="Straight Connector 83"/>
            <p:cNvCxnSpPr/>
            <p:nvPr/>
          </p:nvCxnSpPr>
          <p:spPr bwMode="auto">
            <a:xfrm>
              <a:off x="7423082" y="5165522"/>
              <a:ext cx="219712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85" name="Rectangle 46"/>
          <p:cNvSpPr>
            <a:spLocks noChangeArrowheads="1"/>
          </p:cNvSpPr>
          <p:nvPr/>
        </p:nvSpPr>
        <p:spPr bwMode="auto">
          <a:xfrm>
            <a:off x="2315668" y="6454164"/>
            <a:ext cx="446386" cy="18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l" defTabSz="822325">
              <a:lnSpc>
                <a:spcPct val="85000"/>
              </a:lnSpc>
            </a:pPr>
            <a:r>
              <a:rPr lang="de-DE" sz="1400">
                <a:latin typeface="Calibri"/>
                <a:cs typeface="Calibri"/>
              </a:rPr>
              <a:t>as ???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151813" y="586581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733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00"/>
    </mc:Choice>
    <mc:Fallback xmlns="">
      <p:transition xmlns:p14="http://schemas.microsoft.com/office/powerpoint/2010/main" spd="slow" advTm="4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0" grpId="0" animBg="1"/>
      <p:bldP spid="59" grpId="0"/>
      <p:bldP spid="56" grpId="0" animBg="1"/>
      <p:bldP spid="62" grpId="0" animBg="1"/>
      <p:bldP spid="926766" grpId="0"/>
      <p:bldP spid="61" grpId="0"/>
      <p:bldP spid="68" grpId="0"/>
      <p:bldP spid="71" grpId="0"/>
      <p:bldP spid="77" grpId="0"/>
      <p:bldP spid="78" grpId="0" animBg="1"/>
      <p:bldP spid="80" grpId="0"/>
      <p:bldP spid="83" grpId="0"/>
      <p:bldP spid="98" grpId="0"/>
      <p:bldP spid="99" grpId="0"/>
      <p:bldP spid="100" grpId="0"/>
      <p:bldP spid="105" grpId="0"/>
      <p:bldP spid="147" grpId="0"/>
      <p:bldP spid="151" grpId="0"/>
      <p:bldP spid="152" grpId="0"/>
      <p:bldP spid="153" grpId="0" animBg="1"/>
      <p:bldP spid="154" grpId="0" animBg="1"/>
      <p:bldP spid="157" grpId="0"/>
      <p:bldP spid="66" grpId="0"/>
      <p:bldP spid="72" grpId="0"/>
      <p:bldP spid="8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7802" y="13731"/>
            <a:ext cx="5809157" cy="523220"/>
          </a:xfrm>
        </p:spPr>
        <p:txBody>
          <a:bodyPr/>
          <a:lstStyle/>
          <a:p>
            <a:r>
              <a:rPr lang="en-US"/>
              <a:t>"A picture is worth 1000 words"</a:t>
            </a:r>
          </a:p>
        </p:txBody>
      </p:sp>
      <p:sp>
        <p:nvSpPr>
          <p:cNvPr id="20483" name="Foliennummernplatzhalt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defTabSz="861835"/>
            <a:fld id="{62AE3650-F558-1C4B-9E70-5E655371C28D}" type="slidenum">
              <a:rPr lang="de-DE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pPr defTabSz="861835"/>
              <a:t>6</a:t>
            </a:fld>
            <a:endParaRPr lang="de-DE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5473719" y="5443814"/>
            <a:ext cx="2414486" cy="307766"/>
          </a:xfrm>
          <a:prstGeom prst="rect">
            <a:avLst/>
          </a:prstGeom>
          <a:gradFill rotWithShape="1">
            <a:gsLst>
              <a:gs pos="0">
                <a:srgbClr val="D2DA7A">
                  <a:tint val="45000"/>
                  <a:satMod val="200000"/>
                </a:srgbClr>
              </a:gs>
              <a:gs pos="30000">
                <a:srgbClr val="D2DA7A">
                  <a:tint val="61000"/>
                  <a:satMod val="200000"/>
                </a:srgbClr>
              </a:gs>
              <a:gs pos="45000">
                <a:srgbClr val="D2DA7A">
                  <a:tint val="66000"/>
                  <a:satMod val="200000"/>
                </a:srgbClr>
              </a:gs>
              <a:gs pos="55000">
                <a:srgbClr val="D2DA7A">
                  <a:tint val="66000"/>
                  <a:satMod val="200000"/>
                </a:srgbClr>
              </a:gs>
              <a:gs pos="73000">
                <a:srgbClr val="D2DA7A">
                  <a:tint val="61000"/>
                  <a:satMod val="200000"/>
                </a:srgbClr>
              </a:gs>
              <a:gs pos="100000">
                <a:srgbClr val="D2DA7A">
                  <a:tint val="45000"/>
                  <a:satMod val="200000"/>
                </a:srgbClr>
              </a:gs>
            </a:gsLst>
            <a:lin ang="950000" scaled="1"/>
          </a:gradFill>
          <a:ln w="9525" cap="flat" cmpd="sng" algn="ctr">
            <a:solidFill>
              <a:srgbClr val="D2DA7A"/>
            </a:solidFill>
            <a:prstDash val="solid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  <p:txBody>
          <a:bodyPr wrap="none" lIns="0" tIns="0" rIns="0" bIns="45710">
            <a:spAutoFit/>
          </a:bodyPr>
          <a:lstStyle/>
          <a:p>
            <a:pPr defTabSz="2656364" eaLnBrk="0" hangingPunct="0">
              <a:spcAft>
                <a:spcPts val="0"/>
              </a:spcAft>
              <a:tabLst>
                <a:tab pos="1790331" algn="l"/>
              </a:tabLst>
              <a:defRPr/>
            </a:pPr>
            <a:r>
              <a:rPr lang="en-US" sz="1700" kern="0" dirty="0">
                <a:solidFill>
                  <a:srgbClr val="0000FF"/>
                </a:solidFill>
                <a:latin typeface="Calibri"/>
                <a:ea typeface="+mn-ea"/>
                <a:cs typeface="Calibri"/>
                <a:sym typeface="Symbol"/>
              </a:rPr>
              <a:t> Erickson [lecture notes’09]</a:t>
            </a:r>
          </a:p>
        </p:txBody>
      </p:sp>
      <p:sp>
        <p:nvSpPr>
          <p:cNvPr id="132" name="Rectangle 46"/>
          <p:cNvSpPr>
            <a:spLocks noChangeArrowheads="1"/>
          </p:cNvSpPr>
          <p:nvPr/>
        </p:nvSpPr>
        <p:spPr bwMode="auto">
          <a:xfrm>
            <a:off x="614597" y="5472500"/>
            <a:ext cx="4792703" cy="24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t" anchorCtr="0">
            <a:spAutoFit/>
          </a:bodyPr>
          <a:lstStyle/>
          <a:p>
            <a:pPr defTabSz="822325">
              <a:lnSpc>
                <a:spcPct val="85000"/>
              </a:lnSpc>
            </a:pPr>
            <a:r>
              <a:rPr lang="en-US" sz="1800">
                <a:latin typeface="Calibri"/>
                <a:cs typeface="Calibri"/>
              </a:rPr>
              <a:t>"...what we think the world looks like" according to </a:t>
            </a:r>
            <a:endParaRPr lang="de-DE" sz="1800">
              <a:latin typeface="Calibri"/>
              <a:cs typeface="Calibri"/>
            </a:endParaRPr>
          </a:p>
        </p:txBody>
      </p:sp>
      <p:sp>
        <p:nvSpPr>
          <p:cNvPr id="133" name="Rectangle 3"/>
          <p:cNvSpPr>
            <a:spLocks noChangeArrowheads="1"/>
          </p:cNvSpPr>
          <p:nvPr/>
        </p:nvSpPr>
        <p:spPr bwMode="auto">
          <a:xfrm>
            <a:off x="1926635" y="1447958"/>
            <a:ext cx="733487" cy="377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 anchorCtr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85000"/>
              </a:lnSpc>
              <a:tabLst>
                <a:tab pos="630108" algn="l"/>
              </a:tabLst>
            </a:pPr>
            <a:r>
              <a:rPr lang="en-US" sz="2800" i="1">
                <a:latin typeface="Calibri"/>
                <a:cs typeface="Calibri"/>
              </a:rPr>
              <a:t>Text</a:t>
            </a:r>
          </a:p>
        </p:txBody>
      </p:sp>
      <p:sp>
        <p:nvSpPr>
          <p:cNvPr id="134" name="Rectangle 3"/>
          <p:cNvSpPr>
            <a:spLocks noChangeArrowheads="1"/>
          </p:cNvSpPr>
          <p:nvPr/>
        </p:nvSpPr>
        <p:spPr bwMode="auto">
          <a:xfrm>
            <a:off x="6069335" y="1447958"/>
            <a:ext cx="998934" cy="377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 anchorCtr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85000"/>
              </a:lnSpc>
              <a:tabLst>
                <a:tab pos="630108" algn="l"/>
              </a:tabLst>
            </a:pPr>
            <a:r>
              <a:rPr lang="en-US" sz="2800" i="1">
                <a:latin typeface="Calibri"/>
                <a:cs typeface="Calibri"/>
              </a:rPr>
              <a:t>Visual</a:t>
            </a:r>
          </a:p>
        </p:txBody>
      </p:sp>
      <p:sp>
        <p:nvSpPr>
          <p:cNvPr id="135" name="Rectangle 46"/>
          <p:cNvSpPr>
            <a:spLocks noChangeArrowheads="1"/>
          </p:cNvSpPr>
          <p:nvPr/>
        </p:nvSpPr>
        <p:spPr bwMode="auto">
          <a:xfrm>
            <a:off x="614597" y="2011152"/>
            <a:ext cx="3357563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/>
          <a:p>
            <a:pPr algn="just"/>
            <a:r>
              <a:rPr lang="en-US" sz="1400" i="1">
                <a:latin typeface="Calibri"/>
                <a:cs typeface="Calibri"/>
              </a:rPr>
              <a:t>"... </a:t>
            </a:r>
            <a:r>
              <a:rPr lang="en-US" sz="1400" b="1" i="1">
                <a:latin typeface="Calibri"/>
                <a:cs typeface="Calibri"/>
              </a:rPr>
              <a:t>P</a:t>
            </a:r>
            <a:r>
              <a:rPr lang="en-US" sz="1400" i="1">
                <a:latin typeface="Calibri"/>
                <a:cs typeface="Calibri"/>
              </a:rPr>
              <a:t> is the set of problems that can be solved quickly... </a:t>
            </a:r>
            <a:r>
              <a:rPr lang="en-US" sz="1400" b="1" i="1">
                <a:latin typeface="Calibri"/>
                <a:cs typeface="Calibri"/>
              </a:rPr>
              <a:t>NP</a:t>
            </a:r>
            <a:r>
              <a:rPr lang="en-US" sz="1400" i="1">
                <a:latin typeface="Calibri"/>
                <a:cs typeface="Calibri"/>
              </a:rPr>
              <a:t> is the set of decision problems where we can verify a YES answer quickly if we have the solution in front of us... A problem is </a:t>
            </a:r>
            <a:r>
              <a:rPr lang="en-US" sz="1400" b="1" i="1">
                <a:latin typeface="Calibri"/>
                <a:cs typeface="Calibri"/>
              </a:rPr>
              <a:t>NP-hard </a:t>
            </a:r>
            <a:r>
              <a:rPr lang="en-US" sz="1400" i="1">
                <a:latin typeface="Calibri"/>
                <a:cs typeface="Calibri"/>
              </a:rPr>
              <a:t>if a polynomial-time algorithm for  would imply a polynomial-time algorithm for every problem in NP... If the answer to a problem in </a:t>
            </a:r>
            <a:r>
              <a:rPr lang="en-US" sz="1400" b="1" i="1">
                <a:latin typeface="Calibri"/>
                <a:cs typeface="Calibri"/>
              </a:rPr>
              <a:t>co-NP</a:t>
            </a:r>
            <a:r>
              <a:rPr lang="en-US" sz="1400" i="1">
                <a:latin typeface="Calibri"/>
                <a:cs typeface="Calibri"/>
              </a:rPr>
              <a:t> is NO, then there is a proof of this fact that can be checked in polynomial time...a problem is </a:t>
            </a:r>
            <a:r>
              <a:rPr lang="en-US" sz="1400" b="1" i="1">
                <a:latin typeface="Calibri"/>
                <a:cs typeface="Calibri"/>
              </a:rPr>
              <a:t>NP-complete </a:t>
            </a:r>
            <a:r>
              <a:rPr lang="en-US" sz="1400" i="1">
                <a:latin typeface="Calibri"/>
                <a:cs typeface="Calibri"/>
              </a:rPr>
              <a:t>if it is both NP-hard and an element of NP."</a:t>
            </a:r>
            <a:endParaRPr lang="de-DE" sz="1400" i="1">
              <a:latin typeface="Calibri"/>
              <a:cs typeface="Calibri"/>
            </a:endParaRPr>
          </a:p>
        </p:txBody>
      </p:sp>
      <p:pic>
        <p:nvPicPr>
          <p:cNvPr id="12" name="Picture 11" descr="Screen shot 2011-08-30 at 12.43.16 AM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85" y="2101859"/>
            <a:ext cx="4368799" cy="2154558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1813" y="58658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026698"/>
      </p:ext>
    </p:extLst>
  </p:cSld>
  <p:clrMapOvr>
    <a:masterClrMapping/>
  </p:clrMapOvr>
  <p:transition advTm="306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Query Visualization vs. Visual Query Languages</a:t>
            </a:r>
          </a:p>
        </p:txBody>
      </p:sp>
      <p:sp>
        <p:nvSpPr>
          <p:cNvPr id="20483" name="Foliennummernplatzhalt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defTabSz="861835"/>
            <a:fld id="{62AE3650-F558-1C4B-9E70-5E655371C28D}" type="slidenum">
              <a:rPr lang="de-DE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pPr defTabSz="861835"/>
              <a:t>7</a:t>
            </a:fld>
            <a:endParaRPr lang="de-DE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092229" y="814627"/>
            <a:ext cx="196333" cy="157841"/>
          </a:xfrm>
          <a:prstGeom prst="rect">
            <a:avLst/>
          </a:prstGeom>
          <a:solidFill>
            <a:srgbClr val="D7E4BD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364" eaLnBrk="0" hangingPunct="0">
              <a:spcAft>
                <a:spcPct val="20000"/>
              </a:spcAft>
              <a:tabLst>
                <a:tab pos="1790331" algn="l"/>
              </a:tabLst>
            </a:pPr>
            <a:endParaRPr lang="en-US" sz="1050"/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8357392" y="799291"/>
            <a:ext cx="374378" cy="18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prstTxWarp prst="textNoShape">
              <a:avLst/>
            </a:prstTxWarp>
            <a:spAutoFit/>
          </a:bodyPr>
          <a:lstStyle/>
          <a:p>
            <a:pPr>
              <a:lnSpc>
                <a:spcPct val="85000"/>
              </a:lnSpc>
              <a:tabLst>
                <a:tab pos="630108" algn="l"/>
              </a:tabLst>
            </a:pPr>
            <a:r>
              <a:rPr lang="en-US" sz="1400">
                <a:latin typeface="Calibri"/>
                <a:cs typeface="Calibri"/>
              </a:rPr>
              <a:t>easy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092229" y="1009201"/>
            <a:ext cx="196333" cy="157841"/>
          </a:xfrm>
          <a:prstGeom prst="rect">
            <a:avLst/>
          </a:prstGeom>
          <a:solidFill>
            <a:srgbClr val="E6B9B8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364" eaLnBrk="0" hangingPunct="0">
              <a:spcAft>
                <a:spcPct val="20000"/>
              </a:spcAft>
              <a:tabLst>
                <a:tab pos="1790331" algn="l"/>
              </a:tabLst>
            </a:pPr>
            <a:endParaRPr lang="en-US" sz="1600"/>
          </a:p>
        </p:txBody>
      </p:sp>
      <p:sp>
        <p:nvSpPr>
          <p:cNvPr id="29" name="Rectangle 3"/>
          <p:cNvSpPr>
            <a:spLocks noChangeArrowheads="1"/>
          </p:cNvSpPr>
          <p:nvPr/>
        </p:nvSpPr>
        <p:spPr bwMode="auto">
          <a:xfrm>
            <a:off x="8357392" y="993865"/>
            <a:ext cx="374378" cy="18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prstTxWarp prst="textNoShape">
              <a:avLst/>
            </a:prstTxWarp>
            <a:spAutoFit/>
          </a:bodyPr>
          <a:lstStyle/>
          <a:p>
            <a:pPr>
              <a:lnSpc>
                <a:spcPct val="85000"/>
              </a:lnSpc>
              <a:tabLst>
                <a:tab pos="630108" algn="l"/>
              </a:tabLst>
            </a:pPr>
            <a:r>
              <a:rPr lang="en-US" sz="1400">
                <a:latin typeface="Calibri"/>
                <a:cs typeface="Calibri"/>
              </a:rPr>
              <a:t>hard</a:t>
            </a:r>
          </a:p>
        </p:txBody>
      </p:sp>
      <p:sp>
        <p:nvSpPr>
          <p:cNvPr id="32" name="Rectangle 3"/>
          <p:cNvSpPr>
            <a:spLocks noChangeArrowheads="1"/>
          </p:cNvSpPr>
          <p:nvPr/>
        </p:nvSpPr>
        <p:spPr bwMode="auto">
          <a:xfrm>
            <a:off x="4887720" y="5609326"/>
            <a:ext cx="3584339" cy="242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 anchorCtr="0">
            <a:prstTxWarp prst="textNoShape">
              <a:avLst/>
            </a:prstTxWarp>
            <a:spAutoFit/>
          </a:bodyPr>
          <a:lstStyle/>
          <a:p>
            <a:pPr>
              <a:lnSpc>
                <a:spcPct val="85000"/>
              </a:lnSpc>
              <a:tabLst>
                <a:tab pos="630108" algn="l"/>
              </a:tabLst>
            </a:pPr>
            <a:r>
              <a:rPr lang="en-US" sz="1800" i="1">
                <a:latin typeface="Calibri"/>
                <a:cs typeface="Calibri"/>
              </a:rPr>
              <a:t>Lot of past work in DB, see e.g. survey</a:t>
            </a:r>
          </a:p>
        </p:txBody>
      </p:sp>
      <p:sp>
        <p:nvSpPr>
          <p:cNvPr id="34" name="Rectangle 3"/>
          <p:cNvSpPr>
            <a:spLocks noChangeArrowheads="1"/>
          </p:cNvSpPr>
          <p:nvPr/>
        </p:nvSpPr>
        <p:spPr bwMode="auto">
          <a:xfrm>
            <a:off x="1098819" y="5609326"/>
            <a:ext cx="2673521" cy="477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 anchorCtr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85000"/>
              </a:lnSpc>
              <a:tabLst>
                <a:tab pos="630108" algn="l"/>
              </a:tabLst>
            </a:pPr>
            <a:r>
              <a:rPr lang="en-US" sz="1800" i="1">
                <a:latin typeface="Calibri"/>
                <a:cs typeface="Calibri"/>
              </a:rPr>
              <a:t>Lot of recent focus in DB</a:t>
            </a:r>
            <a:br>
              <a:rPr lang="en-US" sz="1800" i="1">
                <a:latin typeface="Calibri"/>
                <a:cs typeface="Calibri"/>
              </a:rPr>
            </a:br>
            <a:r>
              <a:rPr lang="en-US" sz="1800" i="1">
                <a:latin typeface="Calibri"/>
                <a:cs typeface="Calibri"/>
              </a:rPr>
              <a:t>(and far more before in HCI)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568241" y="3513892"/>
            <a:ext cx="2393584" cy="1201473"/>
          </a:xfrm>
          <a:prstGeom prst="rect">
            <a:avLst/>
          </a:prstGeom>
          <a:solidFill>
            <a:srgbClr val="E6B9B8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364" eaLnBrk="0" hangingPunct="0">
              <a:spcAft>
                <a:spcPct val="20000"/>
              </a:spcAft>
              <a:tabLst>
                <a:tab pos="1790331" algn="l"/>
              </a:tabLst>
            </a:pPr>
            <a:endParaRPr lang="en-US" sz="1600"/>
          </a:p>
        </p:txBody>
      </p:sp>
      <p:sp>
        <p:nvSpPr>
          <p:cNvPr id="38" name="Rectangle 37"/>
          <p:cNvSpPr/>
          <p:nvPr/>
        </p:nvSpPr>
        <p:spPr>
          <a:xfrm>
            <a:off x="4958722" y="3513892"/>
            <a:ext cx="2393584" cy="1201473"/>
          </a:xfrm>
          <a:prstGeom prst="rect">
            <a:avLst/>
          </a:prstGeom>
          <a:solidFill>
            <a:srgbClr val="E6B9B8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364" eaLnBrk="0" hangingPunct="0">
              <a:spcAft>
                <a:spcPct val="20000"/>
              </a:spcAft>
              <a:tabLst>
                <a:tab pos="1790331" algn="l"/>
              </a:tabLst>
            </a:pPr>
            <a:endParaRPr lang="en-US" sz="1600"/>
          </a:p>
        </p:txBody>
      </p:sp>
      <p:sp>
        <p:nvSpPr>
          <p:cNvPr id="39" name="Rectangle 38"/>
          <p:cNvSpPr/>
          <p:nvPr/>
        </p:nvSpPr>
        <p:spPr>
          <a:xfrm>
            <a:off x="2565138" y="2312419"/>
            <a:ext cx="2393584" cy="1201473"/>
          </a:xfrm>
          <a:prstGeom prst="rect">
            <a:avLst/>
          </a:prstGeom>
          <a:solidFill>
            <a:srgbClr val="D7E4BD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364" eaLnBrk="0" hangingPunct="0">
              <a:spcAft>
                <a:spcPct val="20000"/>
              </a:spcAft>
              <a:tabLst>
                <a:tab pos="1790331" algn="l"/>
              </a:tabLst>
            </a:pPr>
            <a:endParaRPr lang="en-US" sz="1050"/>
          </a:p>
        </p:txBody>
      </p:sp>
      <p:sp>
        <p:nvSpPr>
          <p:cNvPr id="40" name="Rectangle 39"/>
          <p:cNvSpPr/>
          <p:nvPr/>
        </p:nvSpPr>
        <p:spPr>
          <a:xfrm>
            <a:off x="4958722" y="2312419"/>
            <a:ext cx="2393584" cy="1201473"/>
          </a:xfrm>
          <a:prstGeom prst="rect">
            <a:avLst/>
          </a:prstGeom>
          <a:solidFill>
            <a:srgbClr val="D7E4BD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364" eaLnBrk="0" hangingPunct="0">
              <a:spcAft>
                <a:spcPct val="20000"/>
              </a:spcAft>
              <a:tabLst>
                <a:tab pos="1790331" algn="l"/>
              </a:tabLst>
            </a:pPr>
            <a:endParaRPr lang="en-US" sz="1050"/>
          </a:p>
        </p:txBody>
      </p:sp>
      <p:cxnSp>
        <p:nvCxnSpPr>
          <p:cNvPr id="41" name="Straight Connector 40"/>
          <p:cNvCxnSpPr/>
          <p:nvPr/>
        </p:nvCxnSpPr>
        <p:spPr bwMode="auto">
          <a:xfrm rot="5400000">
            <a:off x="3604208" y="3359293"/>
            <a:ext cx="2710585" cy="1552"/>
          </a:xfrm>
          <a:prstGeom prst="lin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3" name="Rectangle 3"/>
          <p:cNvSpPr>
            <a:spLocks noChangeArrowheads="1"/>
          </p:cNvSpPr>
          <p:nvPr/>
        </p:nvSpPr>
        <p:spPr bwMode="auto">
          <a:xfrm>
            <a:off x="3488048" y="1957072"/>
            <a:ext cx="58730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 anchorCtr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85000"/>
              </a:lnSpc>
              <a:tabLst>
                <a:tab pos="630108" algn="l"/>
              </a:tabLst>
            </a:pPr>
            <a:r>
              <a:rPr lang="en-US" sz="2400">
                <a:latin typeface="Calibri"/>
                <a:cs typeface="Calibri"/>
              </a:rPr>
              <a:t>Data</a:t>
            </a:r>
          </a:p>
        </p:txBody>
      </p:sp>
      <p:sp>
        <p:nvSpPr>
          <p:cNvPr id="44" name="Rectangle 3"/>
          <p:cNvSpPr>
            <a:spLocks noChangeArrowheads="1"/>
          </p:cNvSpPr>
          <p:nvPr/>
        </p:nvSpPr>
        <p:spPr bwMode="auto">
          <a:xfrm>
            <a:off x="5681502" y="1957072"/>
            <a:ext cx="973373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 anchorCtr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85000"/>
              </a:lnSpc>
              <a:tabLst>
                <a:tab pos="630108" algn="l"/>
              </a:tabLst>
            </a:pPr>
            <a:r>
              <a:rPr lang="en-US" sz="2400">
                <a:latin typeface="Calibri"/>
                <a:cs typeface="Calibri"/>
              </a:rPr>
              <a:t>Queries</a:t>
            </a:r>
          </a:p>
        </p:txBody>
      </p:sp>
      <p:sp>
        <p:nvSpPr>
          <p:cNvPr id="45" name="Rectangle 3"/>
          <p:cNvSpPr>
            <a:spLocks noChangeArrowheads="1"/>
          </p:cNvSpPr>
          <p:nvPr/>
        </p:nvSpPr>
        <p:spPr bwMode="auto">
          <a:xfrm>
            <a:off x="3012259" y="4012051"/>
            <a:ext cx="153888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 anchorCtr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85000"/>
              </a:lnSpc>
              <a:tabLst>
                <a:tab pos="630108" algn="l"/>
              </a:tabLst>
            </a:pPr>
            <a:r>
              <a:rPr lang="en-US" sz="2400" baseline="30000">
                <a:latin typeface="Calibri"/>
                <a:cs typeface="Calibri"/>
              </a:rPr>
              <a:t>_______________</a:t>
            </a:r>
          </a:p>
        </p:txBody>
      </p:sp>
      <p:sp>
        <p:nvSpPr>
          <p:cNvPr id="46" name="Rectangle 3"/>
          <p:cNvSpPr>
            <a:spLocks noChangeArrowheads="1"/>
          </p:cNvSpPr>
          <p:nvPr/>
        </p:nvSpPr>
        <p:spPr bwMode="auto">
          <a:xfrm>
            <a:off x="2991444" y="2589245"/>
            <a:ext cx="1580511" cy="637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 anchorCtr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85000"/>
              </a:lnSpc>
              <a:tabLst>
                <a:tab pos="630108" algn="l"/>
              </a:tabLst>
            </a:pPr>
            <a:r>
              <a:rPr lang="en-US" sz="2400">
                <a:latin typeface="Calibri"/>
                <a:cs typeface="Calibri"/>
              </a:rPr>
              <a:t>Information</a:t>
            </a:r>
            <a:br>
              <a:rPr lang="en-US" sz="2400">
                <a:latin typeface="Calibri"/>
                <a:cs typeface="Calibri"/>
              </a:rPr>
            </a:br>
            <a:r>
              <a:rPr lang="en-US" sz="2400">
                <a:latin typeface="Calibri"/>
                <a:cs typeface="Calibri"/>
              </a:rPr>
              <a:t>Visualization</a:t>
            </a:r>
          </a:p>
        </p:txBody>
      </p:sp>
      <p:sp>
        <p:nvSpPr>
          <p:cNvPr id="47" name="Rectangle 3"/>
          <p:cNvSpPr>
            <a:spLocks noChangeArrowheads="1"/>
          </p:cNvSpPr>
          <p:nvPr/>
        </p:nvSpPr>
        <p:spPr bwMode="auto">
          <a:xfrm>
            <a:off x="5373102" y="3801227"/>
            <a:ext cx="1590179" cy="637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 anchorCtr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85000"/>
              </a:lnSpc>
              <a:tabLst>
                <a:tab pos="630108" algn="l"/>
              </a:tabLst>
            </a:pPr>
            <a:r>
              <a:rPr lang="en-US" sz="2400">
                <a:latin typeface="Calibri"/>
                <a:cs typeface="Calibri"/>
              </a:rPr>
              <a:t>Visual Query</a:t>
            </a:r>
            <a:br>
              <a:rPr lang="en-US" sz="2400">
                <a:latin typeface="Calibri"/>
                <a:cs typeface="Calibri"/>
              </a:rPr>
            </a:br>
            <a:r>
              <a:rPr lang="en-US" sz="2400">
                <a:latin typeface="Calibri"/>
                <a:cs typeface="Calibri"/>
              </a:rPr>
              <a:t>Languages</a:t>
            </a:r>
          </a:p>
        </p:txBody>
      </p:sp>
      <p:sp>
        <p:nvSpPr>
          <p:cNvPr id="48" name="Rectangle 3"/>
          <p:cNvSpPr>
            <a:spLocks noChangeArrowheads="1"/>
          </p:cNvSpPr>
          <p:nvPr/>
        </p:nvSpPr>
        <p:spPr bwMode="auto">
          <a:xfrm>
            <a:off x="5377936" y="2612328"/>
            <a:ext cx="1580511" cy="637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 anchorCtr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85000"/>
              </a:lnSpc>
              <a:tabLst>
                <a:tab pos="630108" algn="l"/>
              </a:tabLst>
            </a:pPr>
            <a:r>
              <a:rPr lang="en-US" sz="2400">
                <a:latin typeface="Calibri"/>
                <a:cs typeface="Calibri"/>
              </a:rPr>
              <a:t>Query</a:t>
            </a:r>
          </a:p>
          <a:p>
            <a:pPr algn="ctr">
              <a:lnSpc>
                <a:spcPct val="85000"/>
              </a:lnSpc>
              <a:tabLst>
                <a:tab pos="630108" algn="l"/>
              </a:tabLst>
            </a:pPr>
            <a:r>
              <a:rPr lang="en-US" sz="2400">
                <a:latin typeface="Calibri"/>
                <a:cs typeface="Calibri"/>
              </a:rPr>
              <a:t>Visualization</a:t>
            </a:r>
          </a:p>
        </p:txBody>
      </p:sp>
      <p:cxnSp>
        <p:nvCxnSpPr>
          <p:cNvPr id="49" name="Straight Connector 48"/>
          <p:cNvCxnSpPr/>
          <p:nvPr/>
        </p:nvCxnSpPr>
        <p:spPr bwMode="auto">
          <a:xfrm>
            <a:off x="1279287" y="3513890"/>
            <a:ext cx="6073021" cy="0"/>
          </a:xfrm>
          <a:prstGeom prst="lin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 flipH="1" flipV="1">
            <a:off x="1296693" y="1958855"/>
            <a:ext cx="1271549" cy="353563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1" name="Rectangle 3"/>
          <p:cNvSpPr>
            <a:spLocks noChangeArrowheads="1"/>
          </p:cNvSpPr>
          <p:nvPr/>
        </p:nvSpPr>
        <p:spPr bwMode="auto">
          <a:xfrm>
            <a:off x="1707269" y="1574861"/>
            <a:ext cx="2751605" cy="377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 anchorCtr="0">
            <a:prstTxWarp prst="textNoShape">
              <a:avLst/>
            </a:prstTxWarp>
            <a:spAutoFit/>
          </a:bodyPr>
          <a:lstStyle/>
          <a:p>
            <a:pPr>
              <a:lnSpc>
                <a:spcPct val="85000"/>
              </a:lnSpc>
              <a:tabLst>
                <a:tab pos="630108" algn="l"/>
              </a:tabLst>
            </a:pPr>
            <a:r>
              <a:rPr lang="en-US" sz="2800" b="1">
                <a:latin typeface="Calibri"/>
                <a:cs typeface="Calibri"/>
              </a:rPr>
              <a:t>Target to Visualize</a:t>
            </a: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auto">
          <a:xfrm>
            <a:off x="1403736" y="2589245"/>
            <a:ext cx="1128013" cy="637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 anchorCtr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85000"/>
              </a:lnSpc>
              <a:tabLst>
                <a:tab pos="630108" algn="l"/>
              </a:tabLst>
            </a:pPr>
            <a:r>
              <a:rPr lang="en-US" sz="2400">
                <a:latin typeface="Calibri"/>
                <a:cs typeface="Calibri"/>
              </a:rPr>
              <a:t>Interpret</a:t>
            </a:r>
          </a:p>
          <a:p>
            <a:pPr algn="ctr">
              <a:lnSpc>
                <a:spcPct val="85000"/>
              </a:lnSpc>
              <a:tabLst>
                <a:tab pos="630108" algn="l"/>
              </a:tabLst>
            </a:pPr>
            <a:r>
              <a:rPr lang="en-US" sz="2400">
                <a:latin typeface="Calibri"/>
                <a:cs typeface="Calibri"/>
              </a:rPr>
              <a:t>(Read)</a:t>
            </a:r>
          </a:p>
        </p:txBody>
      </p:sp>
      <p:sp>
        <p:nvSpPr>
          <p:cNvPr id="57" name="Rectangle 3"/>
          <p:cNvSpPr>
            <a:spLocks noChangeArrowheads="1"/>
          </p:cNvSpPr>
          <p:nvPr/>
        </p:nvSpPr>
        <p:spPr bwMode="auto">
          <a:xfrm>
            <a:off x="1382848" y="3778143"/>
            <a:ext cx="1169791" cy="637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 anchorCtr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85000"/>
              </a:lnSpc>
              <a:tabLst>
                <a:tab pos="630108" algn="l"/>
              </a:tabLst>
            </a:pPr>
            <a:r>
              <a:rPr lang="en-US" sz="2400">
                <a:latin typeface="Calibri"/>
                <a:cs typeface="Calibri"/>
              </a:rPr>
              <a:t>Compose</a:t>
            </a:r>
          </a:p>
          <a:p>
            <a:pPr algn="ctr">
              <a:lnSpc>
                <a:spcPct val="85000"/>
              </a:lnSpc>
              <a:tabLst>
                <a:tab pos="630108" algn="l"/>
              </a:tabLst>
            </a:pPr>
            <a:r>
              <a:rPr lang="en-US" sz="2400">
                <a:latin typeface="Calibri"/>
                <a:cs typeface="Calibri"/>
              </a:rPr>
              <a:t>(Write)</a:t>
            </a:r>
          </a:p>
        </p:txBody>
      </p:sp>
      <p:sp>
        <p:nvSpPr>
          <p:cNvPr id="58" name="Rectangle 3"/>
          <p:cNvSpPr>
            <a:spLocks noChangeArrowheads="1"/>
          </p:cNvSpPr>
          <p:nvPr/>
        </p:nvSpPr>
        <p:spPr bwMode="auto">
          <a:xfrm>
            <a:off x="346371" y="2140240"/>
            <a:ext cx="1731018" cy="377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 anchorCtr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85000"/>
              </a:lnSpc>
              <a:tabLst>
                <a:tab pos="630108" algn="l"/>
              </a:tabLst>
            </a:pPr>
            <a:r>
              <a:rPr lang="en-US" sz="2800" b="1">
                <a:latin typeface="Calibri"/>
                <a:cs typeface="Calibri"/>
              </a:rPr>
              <a:t>User Action</a:t>
            </a:r>
          </a:p>
        </p:txBody>
      </p:sp>
      <p:sp>
        <p:nvSpPr>
          <p:cNvPr id="60" name="Oval 59"/>
          <p:cNvSpPr/>
          <p:nvPr/>
        </p:nvSpPr>
        <p:spPr>
          <a:xfrm>
            <a:off x="4870294" y="2244394"/>
            <a:ext cx="2566826" cy="1343502"/>
          </a:xfrm>
          <a:prstGeom prst="ellipse">
            <a:avLst/>
          </a:prstGeom>
          <a:ln w="57150" cmpd="sng">
            <a:solidFill>
              <a:schemeClr val="accent3">
                <a:lumMod val="50000"/>
              </a:schemeClr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2557554" y="2312418"/>
            <a:ext cx="2404271" cy="0"/>
          </a:xfrm>
          <a:prstGeom prst="lin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/>
          <p:cNvCxnSpPr/>
          <p:nvPr/>
        </p:nvCxnSpPr>
        <p:spPr bwMode="auto">
          <a:xfrm>
            <a:off x="4961825" y="2312418"/>
            <a:ext cx="2404271" cy="0"/>
          </a:xfrm>
          <a:prstGeom prst="lin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/>
          <p:nvPr/>
        </p:nvCxnSpPr>
        <p:spPr bwMode="auto">
          <a:xfrm flipH="1" flipV="1">
            <a:off x="2565628" y="2312419"/>
            <a:ext cx="2614" cy="1201472"/>
          </a:xfrm>
          <a:prstGeom prst="lin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/>
          <p:nvPr/>
        </p:nvCxnSpPr>
        <p:spPr bwMode="auto">
          <a:xfrm flipV="1">
            <a:off x="7352307" y="2311091"/>
            <a:ext cx="0" cy="1202800"/>
          </a:xfrm>
          <a:prstGeom prst="lin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/>
          <p:nvPr/>
        </p:nvCxnSpPr>
        <p:spPr bwMode="auto">
          <a:xfrm flipH="1" flipV="1">
            <a:off x="2568803" y="3513890"/>
            <a:ext cx="2614" cy="1201472"/>
          </a:xfrm>
          <a:prstGeom prst="lin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/>
          <p:nvPr/>
        </p:nvCxnSpPr>
        <p:spPr bwMode="auto">
          <a:xfrm flipV="1">
            <a:off x="7352307" y="3513892"/>
            <a:ext cx="0" cy="1202800"/>
          </a:xfrm>
          <a:prstGeom prst="lin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/>
          <p:cNvCxnSpPr/>
          <p:nvPr/>
        </p:nvCxnSpPr>
        <p:spPr bwMode="auto">
          <a:xfrm>
            <a:off x="2568803" y="4715362"/>
            <a:ext cx="2393022" cy="0"/>
          </a:xfrm>
          <a:prstGeom prst="lin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3" name="Straight Connector 82"/>
          <p:cNvCxnSpPr/>
          <p:nvPr/>
        </p:nvCxnSpPr>
        <p:spPr bwMode="auto">
          <a:xfrm>
            <a:off x="4961825" y="4715362"/>
            <a:ext cx="2404271" cy="0"/>
          </a:xfrm>
          <a:prstGeom prst="lin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8138160" y="4358640"/>
            <a:ext cx="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en-US" sz="1200" smtClean="0"/>
          </a:p>
        </p:txBody>
      </p:sp>
      <p:cxnSp>
        <p:nvCxnSpPr>
          <p:cNvPr id="85" name="Straight Arrow Connector 84"/>
          <p:cNvCxnSpPr/>
          <p:nvPr/>
        </p:nvCxnSpPr>
        <p:spPr>
          <a:xfrm flipV="1">
            <a:off x="2204967" y="3355272"/>
            <a:ext cx="1499378" cy="2254054"/>
          </a:xfrm>
          <a:prstGeom prst="straightConnector1">
            <a:avLst/>
          </a:prstGeom>
          <a:ln>
            <a:solidFill>
              <a:schemeClr val="tx1"/>
            </a:solidFill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5154630" y="5899281"/>
            <a:ext cx="3000490" cy="307766"/>
          </a:xfrm>
          <a:prstGeom prst="rect">
            <a:avLst/>
          </a:prstGeom>
          <a:gradFill rotWithShape="1">
            <a:gsLst>
              <a:gs pos="0">
                <a:srgbClr val="D2DA7A">
                  <a:tint val="45000"/>
                  <a:satMod val="200000"/>
                </a:srgbClr>
              </a:gs>
              <a:gs pos="30000">
                <a:srgbClr val="D2DA7A">
                  <a:tint val="61000"/>
                  <a:satMod val="200000"/>
                </a:srgbClr>
              </a:gs>
              <a:gs pos="45000">
                <a:srgbClr val="D2DA7A">
                  <a:tint val="66000"/>
                  <a:satMod val="200000"/>
                </a:srgbClr>
              </a:gs>
              <a:gs pos="55000">
                <a:srgbClr val="D2DA7A">
                  <a:tint val="66000"/>
                  <a:satMod val="200000"/>
                </a:srgbClr>
              </a:gs>
              <a:gs pos="73000">
                <a:srgbClr val="D2DA7A">
                  <a:tint val="61000"/>
                  <a:satMod val="200000"/>
                </a:srgbClr>
              </a:gs>
              <a:gs pos="100000">
                <a:srgbClr val="D2DA7A">
                  <a:tint val="45000"/>
                  <a:satMod val="200000"/>
                </a:srgbClr>
              </a:gs>
            </a:gsLst>
            <a:lin ang="950000" scaled="1"/>
          </a:gradFill>
          <a:ln w="9525" cap="flat" cmpd="sng" algn="ctr">
            <a:solidFill>
              <a:srgbClr val="D2DA7A"/>
            </a:solidFill>
            <a:prstDash val="solid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  <p:txBody>
          <a:bodyPr wrap="none" lIns="0" tIns="0" rIns="0" bIns="45710">
            <a:spAutoFit/>
          </a:bodyPr>
          <a:lstStyle/>
          <a:p>
            <a:pPr defTabSz="2656364" eaLnBrk="0" hangingPunct="0">
              <a:spcAft>
                <a:spcPts val="0"/>
              </a:spcAft>
              <a:tabLst>
                <a:tab pos="1790331" algn="l"/>
              </a:tabLst>
              <a:defRPr/>
            </a:pPr>
            <a:r>
              <a:rPr lang="en-US" sz="1700" kern="0" dirty="0">
                <a:solidFill>
                  <a:srgbClr val="0000FF"/>
                </a:solidFill>
                <a:latin typeface="Calibri"/>
                <a:ea typeface="+mn-ea"/>
                <a:cs typeface="Calibri"/>
                <a:sym typeface="Symbol"/>
              </a:rPr>
              <a:t>Catarci+ [J. Vis. Lang. Comput.’97]</a:t>
            </a:r>
          </a:p>
        </p:txBody>
      </p:sp>
      <p:cxnSp>
        <p:nvCxnSpPr>
          <p:cNvPr id="87" name="Straight Arrow Connector 86"/>
          <p:cNvCxnSpPr/>
          <p:nvPr/>
        </p:nvCxnSpPr>
        <p:spPr>
          <a:xfrm flipV="1">
            <a:off x="5470567" y="4579452"/>
            <a:ext cx="635031" cy="1017868"/>
          </a:xfrm>
          <a:prstGeom prst="straightConnector1">
            <a:avLst/>
          </a:prstGeom>
          <a:ln>
            <a:solidFill>
              <a:schemeClr val="tx1"/>
            </a:solidFill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1813" y="586581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7066826"/>
      </p:ext>
    </p:extLst>
  </p:cSld>
  <p:clrMapOvr>
    <a:masterClrMapping/>
  </p:clrMapOvr>
  <p:transition advTm="987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/>
      <p:bldP spid="37" grpId="0" animBg="1"/>
      <p:bldP spid="38" grpId="0" animBg="1"/>
      <p:bldP spid="40" grpId="0" animBg="1"/>
      <p:bldP spid="44" grpId="0"/>
      <p:bldP spid="45" grpId="0"/>
      <p:bldP spid="47" grpId="0"/>
      <p:bldP spid="48" grpId="0"/>
      <p:bldP spid="51" grpId="0"/>
      <p:bldP spid="57" grpId="0"/>
      <p:bldP spid="58" grpId="0"/>
      <p:bldP spid="60" grpId="0" animBg="1"/>
      <p:bldP spid="11" grpId="0"/>
      <p:bldP spid="8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2568945" y="3513895"/>
            <a:ext cx="2393584" cy="1201473"/>
          </a:xfrm>
          <a:prstGeom prst="rect">
            <a:avLst/>
          </a:prstGeom>
          <a:solidFill>
            <a:srgbClr val="E6B9B8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364" eaLnBrk="0" hangingPunct="0">
              <a:spcAft>
                <a:spcPct val="20000"/>
              </a:spcAft>
              <a:tabLst>
                <a:tab pos="1790331" algn="l"/>
              </a:tabLst>
            </a:pPr>
            <a:endParaRPr lang="en-US" sz="1600"/>
          </a:p>
        </p:txBody>
      </p:sp>
      <p:sp>
        <p:nvSpPr>
          <p:cNvPr id="24" name="Rectangle 23"/>
          <p:cNvSpPr/>
          <p:nvPr/>
        </p:nvSpPr>
        <p:spPr>
          <a:xfrm>
            <a:off x="4959426" y="3513895"/>
            <a:ext cx="2393584" cy="1201473"/>
          </a:xfrm>
          <a:prstGeom prst="rect">
            <a:avLst/>
          </a:prstGeom>
          <a:solidFill>
            <a:srgbClr val="E6B9B8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364" eaLnBrk="0" hangingPunct="0">
              <a:spcAft>
                <a:spcPct val="20000"/>
              </a:spcAft>
              <a:tabLst>
                <a:tab pos="1790331" algn="l"/>
              </a:tabLst>
            </a:pPr>
            <a:endParaRPr lang="en-US" sz="1600"/>
          </a:p>
        </p:txBody>
      </p:sp>
      <p:sp>
        <p:nvSpPr>
          <p:cNvPr id="26" name="Rectangle 25"/>
          <p:cNvSpPr/>
          <p:nvPr/>
        </p:nvSpPr>
        <p:spPr>
          <a:xfrm>
            <a:off x="2565842" y="2312422"/>
            <a:ext cx="2393584" cy="1201473"/>
          </a:xfrm>
          <a:prstGeom prst="rect">
            <a:avLst/>
          </a:prstGeom>
          <a:solidFill>
            <a:srgbClr val="E6B9B8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364" eaLnBrk="0" hangingPunct="0">
              <a:spcAft>
                <a:spcPct val="20000"/>
              </a:spcAft>
              <a:tabLst>
                <a:tab pos="1790331" algn="l"/>
              </a:tabLst>
            </a:pPr>
            <a:endParaRPr lang="en-US" sz="1600"/>
          </a:p>
        </p:txBody>
      </p:sp>
      <p:sp>
        <p:nvSpPr>
          <p:cNvPr id="7" name="Rectangle 6"/>
          <p:cNvSpPr/>
          <p:nvPr/>
        </p:nvSpPr>
        <p:spPr>
          <a:xfrm>
            <a:off x="4959426" y="2312422"/>
            <a:ext cx="2393584" cy="1201473"/>
          </a:xfrm>
          <a:prstGeom prst="rect">
            <a:avLst/>
          </a:prstGeom>
          <a:solidFill>
            <a:srgbClr val="D7E4BD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364" eaLnBrk="0" hangingPunct="0">
              <a:spcAft>
                <a:spcPct val="20000"/>
              </a:spcAft>
              <a:tabLst>
                <a:tab pos="1790331" algn="l"/>
              </a:tabLst>
            </a:pPr>
            <a:endParaRPr lang="en-US" sz="105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7802" y="13731"/>
            <a:ext cx="7948578" cy="523220"/>
          </a:xfrm>
        </p:spPr>
        <p:txBody>
          <a:bodyPr/>
          <a:lstStyle/>
          <a:p>
            <a:r>
              <a:rPr lang="en-US"/>
              <a:t>Visual Interpretation vs. Visual Composition</a:t>
            </a:r>
          </a:p>
        </p:txBody>
      </p:sp>
      <p:sp>
        <p:nvSpPr>
          <p:cNvPr id="20483" name="Foliennummernplatzhalt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defTabSz="861835"/>
            <a:fld id="{62AE3650-F558-1C4B-9E70-5E655371C28D}" type="slidenum">
              <a:rPr lang="de-DE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pPr defTabSz="861835"/>
              <a:t>8</a:t>
            </a:fld>
            <a:endParaRPr lang="de-DE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cxnSp>
        <p:nvCxnSpPr>
          <p:cNvPr id="53" name="Straight Connector 52"/>
          <p:cNvCxnSpPr/>
          <p:nvPr/>
        </p:nvCxnSpPr>
        <p:spPr bwMode="auto">
          <a:xfrm rot="5400000">
            <a:off x="3604912" y="3359296"/>
            <a:ext cx="2710585" cy="1552"/>
          </a:xfrm>
          <a:prstGeom prst="lin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Rectangle 53"/>
          <p:cNvSpPr/>
          <p:nvPr/>
        </p:nvSpPr>
        <p:spPr bwMode="auto">
          <a:xfrm>
            <a:off x="2568946" y="2312421"/>
            <a:ext cx="4784065" cy="2402945"/>
          </a:xfrm>
          <a:prstGeom prst="rect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557" indent="-574557" algn="ctr" defTabSz="895165">
              <a:tabLst>
                <a:tab pos="533290" algn="r"/>
              </a:tabLst>
            </a:pPr>
            <a:endParaRPr lang="en-US" sz="1400">
              <a:latin typeface="Calibri"/>
              <a:cs typeface="Calibri"/>
            </a:endParaRPr>
          </a:p>
        </p:txBody>
      </p:sp>
      <p:sp>
        <p:nvSpPr>
          <p:cNvPr id="55" name="Rectangle 3"/>
          <p:cNvSpPr>
            <a:spLocks noChangeArrowheads="1"/>
          </p:cNvSpPr>
          <p:nvPr/>
        </p:nvSpPr>
        <p:spPr bwMode="auto">
          <a:xfrm>
            <a:off x="3512649" y="1960612"/>
            <a:ext cx="539511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 anchorCtr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85000"/>
              </a:lnSpc>
              <a:tabLst>
                <a:tab pos="630108" algn="l"/>
              </a:tabLst>
            </a:pPr>
            <a:r>
              <a:rPr lang="en-US" sz="2400">
                <a:latin typeface="Calibri"/>
                <a:cs typeface="Calibri"/>
              </a:rPr>
              <a:t>Text</a:t>
            </a:r>
          </a:p>
        </p:txBody>
      </p:sp>
      <p:sp>
        <p:nvSpPr>
          <p:cNvPr id="56" name="Rectangle 3"/>
          <p:cNvSpPr>
            <a:spLocks noChangeArrowheads="1"/>
          </p:cNvSpPr>
          <p:nvPr/>
        </p:nvSpPr>
        <p:spPr bwMode="auto">
          <a:xfrm>
            <a:off x="5146008" y="1957075"/>
            <a:ext cx="2045782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 anchorCtr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85000"/>
              </a:lnSpc>
              <a:tabLst>
                <a:tab pos="630108" algn="l"/>
              </a:tabLst>
            </a:pPr>
            <a:r>
              <a:rPr lang="en-US" sz="2400">
                <a:latin typeface="Calibri"/>
                <a:cs typeface="Calibri"/>
              </a:rPr>
              <a:t>Visual (graphics)</a:t>
            </a:r>
          </a:p>
        </p:txBody>
      </p:sp>
      <p:sp>
        <p:nvSpPr>
          <p:cNvPr id="79" name="Rectangle 3"/>
          <p:cNvSpPr>
            <a:spLocks noChangeArrowheads="1"/>
          </p:cNvSpPr>
          <p:nvPr/>
        </p:nvSpPr>
        <p:spPr bwMode="auto">
          <a:xfrm>
            <a:off x="3066145" y="3921647"/>
            <a:ext cx="1432521" cy="350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 anchorCtr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85000"/>
              </a:lnSpc>
              <a:tabLst>
                <a:tab pos="630108" algn="l"/>
              </a:tabLst>
            </a:pPr>
            <a:r>
              <a:rPr lang="en-US" sz="2600">
                <a:latin typeface="Calibri"/>
                <a:cs typeface="Calibri"/>
              </a:rPr>
              <a:t>Sequential</a:t>
            </a:r>
            <a:endParaRPr lang="en-US" sz="2600" baseline="30000">
              <a:latin typeface="Calibri"/>
              <a:cs typeface="Calibri"/>
            </a:endParaRPr>
          </a:p>
        </p:txBody>
      </p:sp>
      <p:sp>
        <p:nvSpPr>
          <p:cNvPr id="80" name="Rectangle 3"/>
          <p:cNvSpPr>
            <a:spLocks noChangeArrowheads="1"/>
          </p:cNvSpPr>
          <p:nvPr/>
        </p:nvSpPr>
        <p:spPr bwMode="auto">
          <a:xfrm>
            <a:off x="3066145" y="2732749"/>
            <a:ext cx="1432521" cy="350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 anchorCtr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85000"/>
              </a:lnSpc>
              <a:tabLst>
                <a:tab pos="630108" algn="l"/>
              </a:tabLst>
            </a:pPr>
            <a:r>
              <a:rPr lang="en-US" sz="2600">
                <a:latin typeface="Calibri"/>
                <a:cs typeface="Calibri"/>
              </a:rPr>
              <a:t>Sequential</a:t>
            </a:r>
          </a:p>
        </p:txBody>
      </p:sp>
      <p:sp>
        <p:nvSpPr>
          <p:cNvPr id="81" name="Rectangle 3"/>
          <p:cNvSpPr>
            <a:spLocks noChangeArrowheads="1"/>
          </p:cNvSpPr>
          <p:nvPr/>
        </p:nvSpPr>
        <p:spPr bwMode="auto">
          <a:xfrm>
            <a:off x="5452636" y="3921647"/>
            <a:ext cx="1432521" cy="350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 anchorCtr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85000"/>
              </a:lnSpc>
              <a:tabLst>
                <a:tab pos="630108" algn="l"/>
              </a:tabLst>
            </a:pPr>
            <a:r>
              <a:rPr lang="en-US" sz="2600">
                <a:latin typeface="Calibri"/>
                <a:cs typeface="Calibri"/>
              </a:rPr>
              <a:t>Sequential</a:t>
            </a:r>
          </a:p>
        </p:txBody>
      </p:sp>
      <p:sp>
        <p:nvSpPr>
          <p:cNvPr id="82" name="Rectangle 3"/>
          <p:cNvSpPr>
            <a:spLocks noChangeArrowheads="1"/>
          </p:cNvSpPr>
          <p:nvPr/>
        </p:nvSpPr>
        <p:spPr bwMode="auto">
          <a:xfrm>
            <a:off x="5667213" y="2732749"/>
            <a:ext cx="1003367" cy="350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 anchorCtr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85000"/>
              </a:lnSpc>
              <a:tabLst>
                <a:tab pos="630108" algn="l"/>
              </a:tabLst>
            </a:pPr>
            <a:r>
              <a:rPr lang="en-US" sz="2600">
                <a:latin typeface="Calibri"/>
                <a:cs typeface="Calibri"/>
              </a:rPr>
              <a:t>Parallel</a:t>
            </a:r>
          </a:p>
        </p:txBody>
      </p:sp>
      <p:cxnSp>
        <p:nvCxnSpPr>
          <p:cNvPr id="3" name="Straight Connector 2"/>
          <p:cNvCxnSpPr/>
          <p:nvPr/>
        </p:nvCxnSpPr>
        <p:spPr bwMode="auto">
          <a:xfrm flipH="1" flipV="1">
            <a:off x="1300572" y="1958858"/>
            <a:ext cx="1271549" cy="353563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1283166" y="3513893"/>
            <a:ext cx="6073021" cy="0"/>
          </a:xfrm>
          <a:prstGeom prst="lin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Rectangle 3"/>
          <p:cNvSpPr>
            <a:spLocks noChangeArrowheads="1"/>
          </p:cNvSpPr>
          <p:nvPr/>
        </p:nvSpPr>
        <p:spPr bwMode="auto">
          <a:xfrm>
            <a:off x="1715144" y="1568088"/>
            <a:ext cx="3705742" cy="377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 anchorCtr="0">
            <a:prstTxWarp prst="textNoShape">
              <a:avLst/>
            </a:prstTxWarp>
            <a:spAutoFit/>
          </a:bodyPr>
          <a:lstStyle/>
          <a:p>
            <a:pPr>
              <a:lnSpc>
                <a:spcPct val="85000"/>
              </a:lnSpc>
              <a:tabLst>
                <a:tab pos="630108" algn="l"/>
              </a:tabLst>
            </a:pPr>
            <a:r>
              <a:rPr lang="en-US" sz="2800" b="1">
                <a:latin typeface="Calibri"/>
                <a:cs typeface="Calibri"/>
              </a:rPr>
              <a:t>Communication Medium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092229" y="814627"/>
            <a:ext cx="196333" cy="157841"/>
          </a:xfrm>
          <a:prstGeom prst="rect">
            <a:avLst/>
          </a:prstGeom>
          <a:solidFill>
            <a:srgbClr val="D7E4BD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364" eaLnBrk="0" hangingPunct="0">
              <a:spcAft>
                <a:spcPct val="20000"/>
              </a:spcAft>
              <a:tabLst>
                <a:tab pos="1790331" algn="l"/>
              </a:tabLst>
            </a:pPr>
            <a:endParaRPr lang="en-US" sz="1050"/>
          </a:p>
        </p:txBody>
      </p:sp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8357392" y="799291"/>
            <a:ext cx="374378" cy="18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prstTxWarp prst="textNoShape">
              <a:avLst/>
            </a:prstTxWarp>
            <a:spAutoFit/>
          </a:bodyPr>
          <a:lstStyle/>
          <a:p>
            <a:pPr>
              <a:lnSpc>
                <a:spcPct val="85000"/>
              </a:lnSpc>
              <a:tabLst>
                <a:tab pos="630108" algn="l"/>
              </a:tabLst>
            </a:pPr>
            <a:r>
              <a:rPr lang="en-US" sz="1400">
                <a:latin typeface="Calibri"/>
                <a:cs typeface="Calibri"/>
              </a:rPr>
              <a:t>easy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092229" y="1009201"/>
            <a:ext cx="196333" cy="157841"/>
          </a:xfrm>
          <a:prstGeom prst="rect">
            <a:avLst/>
          </a:prstGeom>
          <a:solidFill>
            <a:srgbClr val="E6B9B8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364" eaLnBrk="0" hangingPunct="0">
              <a:spcAft>
                <a:spcPct val="20000"/>
              </a:spcAft>
              <a:tabLst>
                <a:tab pos="1790331" algn="l"/>
              </a:tabLst>
            </a:pPr>
            <a:endParaRPr lang="en-US" sz="1600"/>
          </a:p>
        </p:txBody>
      </p:sp>
      <p:sp>
        <p:nvSpPr>
          <p:cNvPr id="36" name="Rectangle 3"/>
          <p:cNvSpPr>
            <a:spLocks noChangeArrowheads="1"/>
          </p:cNvSpPr>
          <p:nvPr/>
        </p:nvSpPr>
        <p:spPr bwMode="auto">
          <a:xfrm>
            <a:off x="8357392" y="993865"/>
            <a:ext cx="374378" cy="18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prstTxWarp prst="textNoShape">
              <a:avLst/>
            </a:prstTxWarp>
            <a:spAutoFit/>
          </a:bodyPr>
          <a:lstStyle/>
          <a:p>
            <a:pPr>
              <a:lnSpc>
                <a:spcPct val="85000"/>
              </a:lnSpc>
              <a:tabLst>
                <a:tab pos="630108" algn="l"/>
              </a:tabLst>
            </a:pPr>
            <a:r>
              <a:rPr lang="en-US" sz="1400">
                <a:latin typeface="Calibri"/>
                <a:cs typeface="Calibri"/>
              </a:rPr>
              <a:t>hard</a:t>
            </a:r>
          </a:p>
        </p:txBody>
      </p:sp>
      <p:sp>
        <p:nvSpPr>
          <p:cNvPr id="37" name="Oval 36"/>
          <p:cNvSpPr/>
          <p:nvPr/>
        </p:nvSpPr>
        <p:spPr>
          <a:xfrm>
            <a:off x="4867119" y="2244394"/>
            <a:ext cx="2566826" cy="1343502"/>
          </a:xfrm>
          <a:prstGeom prst="ellipse">
            <a:avLst/>
          </a:prstGeom>
          <a:ln w="57150" cmpd="sng">
            <a:solidFill>
              <a:schemeClr val="accent3">
                <a:lumMod val="50000"/>
              </a:schemeClr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572121" y="5043400"/>
            <a:ext cx="5349798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chemeClr val="tx2"/>
            </a:solidFill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u="sng">
                <a:solidFill>
                  <a:srgbClr val="1F497D"/>
                </a:solidFill>
                <a:cs typeface="Calibri"/>
              </a:rPr>
              <a:t>Suggestion</a:t>
            </a:r>
            <a:r>
              <a:rPr lang="en-US" sz="1800">
                <a:solidFill>
                  <a:srgbClr val="1F497D"/>
                </a:solidFill>
                <a:cs typeface="Calibri"/>
              </a:rPr>
              <a:t> (why VQL have not found wide adoption): Visual composition is an inherently sequential process. In contrast, Query Visualization is different and can</a:t>
            </a:r>
          </a:p>
          <a:p>
            <a:r>
              <a:rPr lang="en-US" sz="1800">
                <a:solidFill>
                  <a:srgbClr val="1F497D"/>
                </a:solidFill>
                <a:cs typeface="Calibri"/>
              </a:rPr>
              <a:t>use the full bandwith of human visual perception.</a:t>
            </a:r>
          </a:p>
        </p:txBody>
      </p:sp>
      <p:sp>
        <p:nvSpPr>
          <p:cNvPr id="35" name="Rectangle 3"/>
          <p:cNvSpPr>
            <a:spLocks noChangeArrowheads="1"/>
          </p:cNvSpPr>
          <p:nvPr/>
        </p:nvSpPr>
        <p:spPr bwMode="auto">
          <a:xfrm>
            <a:off x="1403736" y="2589245"/>
            <a:ext cx="1128013" cy="637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 anchorCtr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85000"/>
              </a:lnSpc>
              <a:tabLst>
                <a:tab pos="630108" algn="l"/>
              </a:tabLst>
            </a:pPr>
            <a:r>
              <a:rPr lang="en-US" sz="2400">
                <a:latin typeface="Calibri"/>
                <a:cs typeface="Calibri"/>
              </a:rPr>
              <a:t>Interpret</a:t>
            </a:r>
          </a:p>
          <a:p>
            <a:pPr algn="ctr">
              <a:lnSpc>
                <a:spcPct val="85000"/>
              </a:lnSpc>
              <a:tabLst>
                <a:tab pos="630108" algn="l"/>
              </a:tabLst>
            </a:pPr>
            <a:r>
              <a:rPr lang="en-US" sz="2400">
                <a:latin typeface="Calibri"/>
                <a:cs typeface="Calibri"/>
              </a:rPr>
              <a:t>(Read)</a:t>
            </a:r>
          </a:p>
        </p:txBody>
      </p:sp>
      <p:sp>
        <p:nvSpPr>
          <p:cNvPr id="39" name="Rectangle 3"/>
          <p:cNvSpPr>
            <a:spLocks noChangeArrowheads="1"/>
          </p:cNvSpPr>
          <p:nvPr/>
        </p:nvSpPr>
        <p:spPr bwMode="auto">
          <a:xfrm>
            <a:off x="1382848" y="3778143"/>
            <a:ext cx="1169791" cy="637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 anchorCtr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85000"/>
              </a:lnSpc>
              <a:tabLst>
                <a:tab pos="630108" algn="l"/>
              </a:tabLst>
            </a:pPr>
            <a:r>
              <a:rPr lang="en-US" sz="2400">
                <a:latin typeface="Calibri"/>
                <a:cs typeface="Calibri"/>
              </a:rPr>
              <a:t>Compose</a:t>
            </a:r>
          </a:p>
          <a:p>
            <a:pPr algn="ctr">
              <a:lnSpc>
                <a:spcPct val="85000"/>
              </a:lnSpc>
              <a:tabLst>
                <a:tab pos="630108" algn="l"/>
              </a:tabLst>
            </a:pPr>
            <a:r>
              <a:rPr lang="en-US" sz="2400">
                <a:latin typeface="Calibri"/>
                <a:cs typeface="Calibri"/>
              </a:rPr>
              <a:t>(Write)</a:t>
            </a:r>
          </a:p>
        </p:txBody>
      </p:sp>
      <p:sp>
        <p:nvSpPr>
          <p:cNvPr id="40" name="Rectangle 3"/>
          <p:cNvSpPr>
            <a:spLocks noChangeArrowheads="1"/>
          </p:cNvSpPr>
          <p:nvPr/>
        </p:nvSpPr>
        <p:spPr bwMode="auto">
          <a:xfrm>
            <a:off x="346371" y="2140240"/>
            <a:ext cx="1731018" cy="377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 anchorCtr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85000"/>
              </a:lnSpc>
              <a:tabLst>
                <a:tab pos="630108" algn="l"/>
              </a:tabLst>
            </a:pPr>
            <a:r>
              <a:rPr lang="en-US" sz="2800" b="1">
                <a:latin typeface="Calibri"/>
                <a:cs typeface="Calibri"/>
              </a:rPr>
              <a:t>User Action</a:t>
            </a:r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1813" y="58658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94069"/>
      </p:ext>
    </p:extLst>
  </p:cSld>
  <p:clrMapOvr>
    <a:masterClrMapping/>
  </p:clrMapOvr>
  <p:transition advTm="702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9" name="Title 148"/>
          <p:cNvSpPr>
            <a:spLocks noGrp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>
                <a:latin typeface="Calibri" charset="0"/>
              </a:rPr>
              <a:t>The Challenge</a:t>
            </a:r>
          </a:p>
        </p:txBody>
      </p:sp>
      <p:sp>
        <p:nvSpPr>
          <p:cNvPr id="18438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796" indent="-285691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765" indent="-228553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99871" indent="-228553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6976" indent="-228553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082" indent="-22855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188" indent="-22855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293" indent="-22855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400" indent="-22855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E323EFF-6C89-F343-AA3E-2649784AC594}" type="slidenum">
              <a:rPr lang="de-DE" sz="1400">
                <a:solidFill>
                  <a:srgbClr val="7F7F7F"/>
                </a:solidFill>
                <a:latin typeface="Calibri" charset="0"/>
                <a:cs typeface="Calibri" charset="0"/>
              </a:rPr>
              <a:pPr/>
              <a:t>9</a:t>
            </a:fld>
            <a:endParaRPr lang="de-DE" sz="1400">
              <a:solidFill>
                <a:srgbClr val="7F7F7F"/>
              </a:solidFill>
              <a:latin typeface="Calibri" charset="0"/>
              <a:cs typeface="Calibri" charset="0"/>
            </a:endParaRPr>
          </a:p>
        </p:txBody>
      </p:sp>
      <p:sp>
        <p:nvSpPr>
          <p:cNvPr id="18448" name="Rectangle 193"/>
          <p:cNvSpPr>
            <a:spLocks noChangeArrowheads="1"/>
          </p:cNvSpPr>
          <p:nvPr/>
        </p:nvSpPr>
        <p:spPr bwMode="auto">
          <a:xfrm>
            <a:off x="428628" y="1549399"/>
            <a:ext cx="8126035" cy="1982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2655340" eaLnBrk="0" hangingPunct="0">
              <a:spcAft>
                <a:spcPct val="20000"/>
              </a:spcAft>
              <a:tabLst>
                <a:tab pos="1790331" algn="l"/>
              </a:tabLst>
            </a:pPr>
            <a:r>
              <a:rPr lang="en-US" sz="2800" i="1">
                <a:latin typeface="Calibri" charset="0"/>
                <a:cs typeface="Calibri" charset="0"/>
              </a:rPr>
              <a:t>Find the appropriate visual alphabet which</a:t>
            </a:r>
          </a:p>
          <a:p>
            <a:pPr defTabSz="2655340" eaLnBrk="0" hangingPunct="0">
              <a:spcAft>
                <a:spcPct val="20000"/>
              </a:spcAft>
              <a:tabLst>
                <a:tab pos="1790331" algn="l"/>
              </a:tabLst>
            </a:pPr>
            <a:r>
              <a:rPr lang="en-US" sz="2800" i="1">
                <a:latin typeface="Calibri" charset="0"/>
                <a:cs typeface="Calibri" charset="0"/>
              </a:rPr>
              <a:t>(i) allows users to </a:t>
            </a:r>
            <a:r>
              <a:rPr lang="en-US" sz="2800" b="1" i="1">
                <a:latin typeface="Calibri" charset="0"/>
                <a:cs typeface="Calibri" charset="0"/>
              </a:rPr>
              <a:t>quickly understand</a:t>
            </a:r>
            <a:r>
              <a:rPr lang="en-US" sz="2800" i="1">
                <a:latin typeface="Calibri" charset="0"/>
                <a:cs typeface="Calibri" charset="0"/>
              </a:rPr>
              <a:t> a query's intent, </a:t>
            </a:r>
          </a:p>
          <a:p>
            <a:pPr defTabSz="2655340" eaLnBrk="0" hangingPunct="0">
              <a:spcAft>
                <a:spcPct val="20000"/>
              </a:spcAft>
              <a:tabLst>
                <a:tab pos="1790331" algn="l"/>
              </a:tabLst>
            </a:pPr>
            <a:r>
              <a:rPr lang="en-US" sz="2800" i="1">
                <a:latin typeface="Calibri" charset="0"/>
                <a:cs typeface="Calibri" charset="0"/>
              </a:rPr>
              <a:t>(ii) can be </a:t>
            </a:r>
            <a:r>
              <a:rPr lang="en-US" sz="2800" b="1" i="1">
                <a:latin typeface="Calibri" charset="0"/>
                <a:cs typeface="Calibri" charset="0"/>
              </a:rPr>
              <a:t>easily learned</a:t>
            </a:r>
            <a:r>
              <a:rPr lang="en-US" sz="2800" i="1">
                <a:latin typeface="Calibri" charset="0"/>
                <a:cs typeface="Calibri" charset="0"/>
              </a:rPr>
              <a:t> by users, and </a:t>
            </a:r>
          </a:p>
          <a:p>
            <a:pPr defTabSz="2655340" eaLnBrk="0" hangingPunct="0">
              <a:spcAft>
                <a:spcPct val="20000"/>
              </a:spcAft>
              <a:tabLst>
                <a:tab pos="1790331" algn="l"/>
              </a:tabLst>
            </a:pPr>
            <a:r>
              <a:rPr lang="en-US" sz="2800" i="1">
                <a:latin typeface="Calibri" charset="0"/>
                <a:cs typeface="Calibri" charset="0"/>
              </a:rPr>
              <a:t>(iii) can </a:t>
            </a:r>
            <a:r>
              <a:rPr lang="en-US" sz="2800" b="1" i="1">
                <a:latin typeface="Calibri" charset="0"/>
                <a:cs typeface="Calibri" charset="0"/>
              </a:rPr>
              <a:t>express </a:t>
            </a:r>
            <a:r>
              <a:rPr lang="en-US" sz="2800" i="1">
                <a:latin typeface="Calibri" charset="0"/>
                <a:cs typeface="Calibri" charset="0"/>
              </a:rPr>
              <a:t>a large fraction of SQL.</a:t>
            </a:r>
          </a:p>
        </p:txBody>
      </p:sp>
      <p:sp>
        <p:nvSpPr>
          <p:cNvPr id="35" name="Rectangle 193"/>
          <p:cNvSpPr>
            <a:spLocks noChangeArrowheads="1"/>
          </p:cNvSpPr>
          <p:nvPr/>
        </p:nvSpPr>
        <p:spPr bwMode="auto">
          <a:xfrm>
            <a:off x="428628" y="3987956"/>
            <a:ext cx="8362553" cy="947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2655340" eaLnBrk="0" hangingPunct="0">
              <a:spcAft>
                <a:spcPct val="20000"/>
              </a:spcAft>
              <a:tabLst>
                <a:tab pos="1790331" algn="l"/>
              </a:tabLst>
            </a:pPr>
            <a:r>
              <a:rPr lang="en-US" sz="2800" i="1">
                <a:latin typeface="Calibri" charset="0"/>
                <a:cs typeface="Calibri" charset="0"/>
              </a:rPr>
              <a:t>Additionally, find</a:t>
            </a:r>
          </a:p>
          <a:p>
            <a:pPr defTabSz="2655340" eaLnBrk="0" hangingPunct="0">
              <a:spcAft>
                <a:spcPct val="20000"/>
              </a:spcAft>
              <a:tabLst>
                <a:tab pos="1790331" algn="l"/>
              </a:tabLst>
            </a:pPr>
            <a:r>
              <a:rPr lang="en-US" sz="2800" i="1">
                <a:latin typeface="Calibri" charset="0"/>
                <a:cs typeface="Calibri" charset="0"/>
              </a:rPr>
              <a:t>(iv) </a:t>
            </a:r>
            <a:r>
              <a:rPr lang="en-US" sz="2800" b="1" i="1">
                <a:latin typeface="Calibri" charset="0"/>
                <a:cs typeface="Calibri" charset="0"/>
              </a:rPr>
              <a:t>automatic translations</a:t>
            </a:r>
            <a:r>
              <a:rPr lang="en-US" sz="2800" i="1">
                <a:latin typeface="Calibri" charset="0"/>
                <a:cs typeface="Calibri" charset="0"/>
              </a:rPr>
              <a:t> from SQL to the visualization.</a:t>
            </a:r>
          </a:p>
        </p:txBody>
      </p:sp>
      <p:sp>
        <p:nvSpPr>
          <p:cNvPr id="2" name="Right Brace 1"/>
          <p:cNvSpPr/>
          <p:nvPr/>
        </p:nvSpPr>
        <p:spPr bwMode="auto">
          <a:xfrm>
            <a:off x="8126212" y="2085363"/>
            <a:ext cx="251845" cy="1465075"/>
          </a:xfrm>
          <a:prstGeom prst="rightBrace">
            <a:avLst/>
          </a:prstGeom>
          <a:solidFill>
            <a:schemeClr val="bg1"/>
          </a:solidFill>
          <a:ln w="9525" cap="flat" cmpd="sng" algn="ctr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193"/>
          <p:cNvSpPr>
            <a:spLocks noChangeArrowheads="1"/>
          </p:cNvSpPr>
          <p:nvPr/>
        </p:nvSpPr>
        <p:spPr bwMode="auto">
          <a:xfrm>
            <a:off x="8419549" y="2561580"/>
            <a:ext cx="7392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2655340" eaLnBrk="0" hangingPunct="0">
              <a:spcAft>
                <a:spcPct val="20000"/>
              </a:spcAft>
              <a:tabLst>
                <a:tab pos="1790331" algn="l"/>
              </a:tabLst>
            </a:pPr>
            <a:r>
              <a:rPr lang="en-US" sz="2400" i="1">
                <a:solidFill>
                  <a:srgbClr val="1F497D"/>
                </a:solidFill>
                <a:latin typeface="Calibri" charset="0"/>
                <a:cs typeface="Calibri" charset="0"/>
              </a:rPr>
              <a:t>goals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1813" y="5865813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05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" grpId="0"/>
      <p:bldP spid="2" grpId="0" animBg="1"/>
      <p:bldP spid="7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DOUBLED@AAJ7IHQ0FFSXY5L9" val="267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LEFT" val=" 11.25"/>
  <p:tag name="LTOP" val=" 206.7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LEFT" val=" 11.25"/>
  <p:tag name="LTOP" val=" 206.7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LEFT" val=" 11.25"/>
  <p:tag name="LTOP" val=" 206.7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LEFT" val=" 11.25"/>
  <p:tag name="LTOP" val=" 206.7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LEFT" val=" 11.25"/>
  <p:tag name="LTOP" val=" 206.7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LEFT" val=" 11.25"/>
  <p:tag name="LTOP" val=" 206.7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LEFT" val=" 11.25"/>
  <p:tag name="LTOP" val=" 206.7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8|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|8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1.5|1.5|9.3|15.1|5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1.6|1.8|2|3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1|18.9|6.1|4.6|12.5|2.2|2|2.4|3|2.3|9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.4|3.8|7.4|1.6|1.4|2.5|1.7|19.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|2.8|7|5.2|7.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8.6|12.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|7.8|8.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25.5|23.3|5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6.3|5|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5|4.8|3.6|4.4|17.1|3.6|6.3|3.7|9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4|8.8|6.5|4.3|1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LEFT" val=" 11.25"/>
  <p:tag name="LTOP" val=" 206.7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LEFT" val=" 11.25"/>
  <p:tag name="LTOP" val=" 206.75"/>
</p:tagLst>
</file>

<file path=ppt/theme/theme1.xml><?xml version="1.0" encoding="utf-8"?>
<a:theme xmlns:a="http://schemas.openxmlformats.org/drawingml/2006/main" name="WolfDesign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chemeClr val="tx1"/>
          </a:solidFill>
        </a:ln>
      </a:spPr>
      <a:bodyPr vert="horz" wrap="square" lIns="0" tIns="0" rIns="0" bIns="0" numCol="1" rtlCol="0" anchor="ctr" anchorCtr="0" compatLnSpc="1">
        <a:prstTxWarp prst="textNoShape">
          <a:avLst/>
        </a:prstTxWarp>
      </a:bodyPr>
      <a:lstStyle>
        <a:defPPr marL="574675" marR="0" indent="-574675" algn="ctr" defTabSz="8953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533400" algn="r"/>
          </a:tabLst>
          <a:defRPr kumimoji="0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574675" marR="0" indent="-574675" algn="ctr" defTabSz="8953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533400" algn="r"/>
          </a:tabLst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noFill/>
      </a:spPr>
      <a:bodyPr wrap="square" lIns="0" tIns="0" rIns="0" bIns="0" rtlCol="0">
        <a:spAutoFit/>
      </a:bodyPr>
      <a:lstStyle>
        <a:defPPr algn="l">
          <a:defRPr sz="1200" smtClean="0"/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FEFB00"/>
        </a:lt2>
        <a:accent1>
          <a:srgbClr val="0000FE"/>
        </a:accent1>
        <a:accent2>
          <a:srgbClr val="6598FF"/>
        </a:accent2>
        <a:accent3>
          <a:srgbClr val="AAAAAA"/>
        </a:accent3>
        <a:accent4>
          <a:srgbClr val="DADADA"/>
        </a:accent4>
        <a:accent5>
          <a:srgbClr val="AAAAFE"/>
        </a:accent5>
        <a:accent6>
          <a:srgbClr val="5B89E7"/>
        </a:accent6>
        <a:hlink>
          <a:srgbClr val="33CB33"/>
        </a:hlink>
        <a:folHlink>
          <a:srgbClr val="FEF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E"/>
        </a:dk2>
        <a:lt2>
          <a:srgbClr val="000000"/>
        </a:lt2>
        <a:accent1>
          <a:srgbClr val="0000FE"/>
        </a:accent1>
        <a:accent2>
          <a:srgbClr val="6598FF"/>
        </a:accent2>
        <a:accent3>
          <a:srgbClr val="FFFFFF"/>
        </a:accent3>
        <a:accent4>
          <a:srgbClr val="000000"/>
        </a:accent4>
        <a:accent5>
          <a:srgbClr val="AAAAFE"/>
        </a:accent5>
        <a:accent6>
          <a:srgbClr val="5B89E7"/>
        </a:accent6>
        <a:hlink>
          <a:srgbClr val="33CB33"/>
        </a:hlink>
        <a:folHlink>
          <a:srgbClr val="FEFB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FFFFF"/>
        </a:accent1>
        <a:accent2>
          <a:srgbClr val="606060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565656"/>
        </a:accent6>
        <a:hlink>
          <a:srgbClr val="909090"/>
        </a:hlink>
        <a:folHlink>
          <a:srgbClr val="D0D0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676767"/>
        </a:dk1>
        <a:lt1>
          <a:srgbClr val="FFFFFF"/>
        </a:lt1>
        <a:dk2>
          <a:srgbClr val="000000"/>
        </a:dk2>
        <a:lt2>
          <a:srgbClr val="FFFF7F"/>
        </a:lt2>
        <a:accent1>
          <a:srgbClr val="00005A"/>
        </a:accent1>
        <a:accent2>
          <a:srgbClr val="0052D8"/>
        </a:accent2>
        <a:accent3>
          <a:srgbClr val="AAAAAA"/>
        </a:accent3>
        <a:accent4>
          <a:srgbClr val="DADADA"/>
        </a:accent4>
        <a:accent5>
          <a:srgbClr val="AAAAB5"/>
        </a:accent5>
        <a:accent6>
          <a:srgbClr val="0049C4"/>
        </a:accent6>
        <a:hlink>
          <a:srgbClr val="5F8DFF"/>
        </a:hlink>
        <a:folHlink>
          <a:srgbClr val="96C5F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344B9"/>
        </a:dk2>
        <a:lt2>
          <a:srgbClr val="676767"/>
        </a:lt2>
        <a:accent1>
          <a:srgbClr val="C7E0FB"/>
        </a:accent1>
        <a:accent2>
          <a:srgbClr val="91B0FF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839FE7"/>
        </a:accent6>
        <a:hlink>
          <a:srgbClr val="2D7DFF"/>
        </a:hlink>
        <a:folHlink>
          <a:srgbClr val="0000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676767"/>
        </a:lt2>
        <a:accent1>
          <a:srgbClr val="FFFFFF"/>
        </a:accent1>
        <a:accent2>
          <a:srgbClr val="D0D0D0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BCBCBC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676767"/>
        </a:lt2>
        <a:accent1>
          <a:srgbClr val="FFFFFF"/>
        </a:accent1>
        <a:accent2>
          <a:srgbClr val="D0D0D0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BCBCBC"/>
        </a:accent6>
        <a:hlink>
          <a:srgbClr val="0000CC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0000"/>
        </a:dk1>
        <a:lt1>
          <a:srgbClr val="FFFFFF"/>
        </a:lt1>
        <a:dk2>
          <a:srgbClr val="000000"/>
        </a:dk2>
        <a:lt2>
          <a:srgbClr val="676767"/>
        </a:lt2>
        <a:accent1>
          <a:srgbClr val="FFFFFF"/>
        </a:accent1>
        <a:accent2>
          <a:srgbClr val="D0D0D0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BCBCBC"/>
        </a:accent6>
        <a:hlink>
          <a:srgbClr val="00000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lIns="0" tIns="0" rIns="0" bIns="0" rtlCol="0">
        <a:spAutoFit/>
      </a:bodyPr>
      <a:lstStyle>
        <a:defPPr algn="l">
          <a:defRPr sz="120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95910</TotalTime>
  <Words>1865</Words>
  <Application>Microsoft Office PowerPoint</Application>
  <PresentationFormat>Letter Paper (8.5x11 in)</PresentationFormat>
  <Paragraphs>608</Paragraphs>
  <Slides>21</Slides>
  <Notes>21</Notes>
  <HiddenSlides>0</HiddenSlides>
  <MMClips>21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ＭＳ Ｐゴシック</vt:lpstr>
      <vt:lpstr>Arial</vt:lpstr>
      <vt:lpstr>Calibri</vt:lpstr>
      <vt:lpstr>Gill Sans MT</vt:lpstr>
      <vt:lpstr>Palatino</vt:lpstr>
      <vt:lpstr>Symbol</vt:lpstr>
      <vt:lpstr>Times New Roman</vt:lpstr>
      <vt:lpstr>Wingdings</vt:lpstr>
      <vt:lpstr>WolfDesign3</vt:lpstr>
      <vt:lpstr>PowerPoint Presentation</vt:lpstr>
      <vt:lpstr>Interactions between Users and Queries are hard</vt:lpstr>
      <vt:lpstr>Browsing &amp; Understanding existing Queries is hard</vt:lpstr>
      <vt:lpstr>Can Query Visualization help?</vt:lpstr>
      <vt:lpstr>Four principal ways for Query Interpretation</vt:lpstr>
      <vt:lpstr>"A picture is worth 1000 words"</vt:lpstr>
      <vt:lpstr>Query Visualization vs. Visual Query Languages</vt:lpstr>
      <vt:lpstr>Visual Interpretation vs. Visual Composition</vt:lpstr>
      <vt:lpstr>The Challenge</vt:lpstr>
      <vt:lpstr>Agenda</vt:lpstr>
      <vt:lpstr>Inspiration from Diagramatic Reasoning</vt:lpstr>
      <vt:lpstr>DB schemas as familiar visual construct</vt:lpstr>
      <vt:lpstr>Incremental Complexity</vt:lpstr>
      <vt:lpstr>Logical transformations</vt:lpstr>
      <vt:lpstr>QueryViz for Query Intent, not Debugging</vt:lpstr>
      <vt:lpstr>http://queryviz.com</vt:lpstr>
      <vt:lpstr>Wide Open Questions</vt:lpstr>
      <vt:lpstr>Wide Open Questions</vt:lpstr>
      <vt:lpstr>Wide Open Questions</vt:lpstr>
      <vt:lpstr>Wide Open Questions</vt:lpstr>
      <vt:lpstr>The Vision in a Nutshell</vt:lpstr>
    </vt:vector>
  </TitlesOfParts>
  <Company/>
  <LinksUpToDate>false</LinksUpToDate>
  <SharedDoc>false</SharedDoc>
  <HyperlinkBase>http://www.dbai.tuwien.ac.at/staff/gatter/work/AAAI_2006_Presentation_Table_Extraction_Spatial_Reasoning.pdf</HyperlinkBase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Table Extraction Using Spatial Reasoning on the CSS2 Visual Box Model</dc:title>
  <dc:creator>Wolfgang Gatterbauer</dc:creator>
  <cp:keywords>Table extraction, table recognition, table understanding, spatial reasoning</cp:keywords>
  <cp:lastModifiedBy>Windows User</cp:lastModifiedBy>
  <cp:revision>1530</cp:revision>
  <cp:lastPrinted>2011-09-25T22:37:48Z</cp:lastPrinted>
  <dcterms:created xsi:type="dcterms:W3CDTF">2010-03-14T06:18:23Z</dcterms:created>
  <dcterms:modified xsi:type="dcterms:W3CDTF">2014-11-06T16:52:16Z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D">
    <vt:lpwstr/>
  </property>
  <property fmtid="{D5CDD505-2E9C-101B-9397-08002B2CF9AE}" pid="3" name="DocIDinTitle">
    <vt:bool>false</vt:bool>
  </property>
  <property fmtid="{D5CDD505-2E9C-101B-9397-08002B2CF9AE}" pid="4" name="DocIDinSlide">
    <vt:bool>true</vt:bool>
  </property>
  <property fmtid="{D5CDD505-2E9C-101B-9397-08002B2CF9AE}" pid="5" name="DocIDPosition">
    <vt:i4>0</vt:i4>
  </property>
</Properties>
</file>