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0" r:id="rId1"/>
  </p:sldMasterIdLst>
  <p:notesMasterIdLst>
    <p:notesMasterId r:id="rId42"/>
  </p:notesMasterIdLst>
  <p:handoutMasterIdLst>
    <p:handoutMasterId r:id="rId43"/>
  </p:handoutMasterIdLst>
  <p:sldIdLst>
    <p:sldId id="2699" r:id="rId2"/>
    <p:sldId id="2821" r:id="rId3"/>
    <p:sldId id="2700" r:id="rId4"/>
    <p:sldId id="2702" r:id="rId5"/>
    <p:sldId id="2703" r:id="rId6"/>
    <p:sldId id="2704" r:id="rId7"/>
    <p:sldId id="2705" r:id="rId8"/>
    <p:sldId id="2706" r:id="rId9"/>
    <p:sldId id="2724" r:id="rId10"/>
    <p:sldId id="2819" r:id="rId11"/>
    <p:sldId id="2708" r:id="rId12"/>
    <p:sldId id="2709" r:id="rId13"/>
    <p:sldId id="2710" r:id="rId14"/>
    <p:sldId id="2711" r:id="rId15"/>
    <p:sldId id="2712" r:id="rId16"/>
    <p:sldId id="2713" r:id="rId17"/>
    <p:sldId id="2714" r:id="rId18"/>
    <p:sldId id="2820" r:id="rId19"/>
    <p:sldId id="2716" r:id="rId20"/>
    <p:sldId id="2718" r:id="rId21"/>
    <p:sldId id="2693" r:id="rId22"/>
    <p:sldId id="2755" r:id="rId23"/>
    <p:sldId id="2795" r:id="rId24"/>
    <p:sldId id="2796" r:id="rId25"/>
    <p:sldId id="2797" r:id="rId26"/>
    <p:sldId id="2798" r:id="rId27"/>
    <p:sldId id="2799" r:id="rId28"/>
    <p:sldId id="2800" r:id="rId29"/>
    <p:sldId id="2801" r:id="rId30"/>
    <p:sldId id="2762" r:id="rId31"/>
    <p:sldId id="2727" r:id="rId32"/>
    <p:sldId id="2737" r:id="rId33"/>
    <p:sldId id="2743" r:id="rId34"/>
    <p:sldId id="2765" r:id="rId35"/>
    <p:sldId id="2766" r:id="rId36"/>
    <p:sldId id="2767" r:id="rId37"/>
    <p:sldId id="2768" r:id="rId38"/>
    <p:sldId id="2770" r:id="rId39"/>
    <p:sldId id="2769" r:id="rId40"/>
    <p:sldId id="2771" r:id="rId41"/>
  </p:sldIdLst>
  <p:sldSz cx="9144000" cy="6858000" type="letter"/>
  <p:notesSz cx="10233025" cy="7102475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87363" indent="-301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76313" indent="-619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65263" indent="-936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54213" indent="-1254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LDB" id="{E46BCD87-216C-714F-A08B-64C07DD3C85A}">
          <p14:sldIdLst>
            <p14:sldId id="2699"/>
            <p14:sldId id="2821"/>
            <p14:sldId id="2700"/>
            <p14:sldId id="2702"/>
            <p14:sldId id="2703"/>
            <p14:sldId id="2704"/>
            <p14:sldId id="2705"/>
            <p14:sldId id="2706"/>
            <p14:sldId id="2724"/>
            <p14:sldId id="2819"/>
            <p14:sldId id="2708"/>
            <p14:sldId id="2709"/>
            <p14:sldId id="2710"/>
            <p14:sldId id="2711"/>
            <p14:sldId id="2712"/>
            <p14:sldId id="2713"/>
            <p14:sldId id="2714"/>
            <p14:sldId id="2820"/>
            <p14:sldId id="2716"/>
            <p14:sldId id="2718"/>
          </p14:sldIdLst>
        </p14:section>
        <p14:section name="Backup" id="{95982AE6-B639-2B4D-8002-B0B5A4119156}">
          <p14:sldIdLst>
            <p14:sldId id="2693"/>
            <p14:sldId id="2755"/>
            <p14:sldId id="2795"/>
            <p14:sldId id="2796"/>
            <p14:sldId id="2797"/>
            <p14:sldId id="2798"/>
            <p14:sldId id="2799"/>
            <p14:sldId id="2800"/>
            <p14:sldId id="2801"/>
            <p14:sldId id="2762"/>
            <p14:sldId id="2727"/>
            <p14:sldId id="2737"/>
            <p14:sldId id="2743"/>
            <p14:sldId id="2765"/>
            <p14:sldId id="2766"/>
            <p14:sldId id="2767"/>
            <p14:sldId id="2768"/>
            <p14:sldId id="2770"/>
            <p14:sldId id="2769"/>
            <p14:sldId id="27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291">
          <p15:clr>
            <a:srgbClr val="A4A3A4"/>
          </p15:clr>
        </p15:guide>
        <p15:guide id="2" orient="horz" pos="146">
          <p15:clr>
            <a:srgbClr val="A4A3A4"/>
          </p15:clr>
        </p15:guide>
        <p15:guide id="3" orient="horz" pos="119">
          <p15:clr>
            <a:srgbClr val="A4A3A4"/>
          </p15:clr>
        </p15:guide>
        <p15:guide id="4" orient="horz" pos="2159">
          <p15:clr>
            <a:srgbClr val="A4A3A4"/>
          </p15:clr>
        </p15:guide>
        <p15:guide id="5" pos="112">
          <p15:clr>
            <a:srgbClr val="A4A3A4"/>
          </p15:clr>
        </p15:guide>
        <p15:guide id="6" pos="2881">
          <p15:clr>
            <a:srgbClr val="A4A3A4"/>
          </p15:clr>
        </p15:guide>
        <p15:guide id="7" pos="56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439">
          <p15:clr>
            <a:srgbClr val="A4A3A4"/>
          </p15:clr>
        </p15:guide>
        <p15:guide id="2" orient="horz" pos="125">
          <p15:clr>
            <a:srgbClr val="A4A3A4"/>
          </p15:clr>
        </p15:guide>
        <p15:guide id="3" pos="3223">
          <p15:clr>
            <a:srgbClr val="A4A3A4"/>
          </p15:clr>
        </p15:guide>
        <p15:guide id="4" pos="572">
          <p15:clr>
            <a:srgbClr val="A4A3A4"/>
          </p15:clr>
        </p15:guide>
        <p15:guide id="5" pos="587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01"/>
    <a:srgbClr val="4680C8"/>
    <a:srgbClr val="4074B1"/>
    <a:srgbClr val="808000"/>
    <a:srgbClr val="804000"/>
    <a:srgbClr val="CAC360"/>
    <a:srgbClr val="FFBBE9"/>
    <a:srgbClr val="64E98B"/>
    <a:srgbClr val="A5FFAA"/>
    <a:srgbClr val="9BF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5" autoAdjust="0"/>
    <p:restoredTop sz="88433" autoAdjust="0"/>
  </p:normalViewPr>
  <p:slideViewPr>
    <p:cSldViewPr snapToGrid="0">
      <p:cViewPr varScale="1">
        <p:scale>
          <a:sx n="86" d="100"/>
          <a:sy n="86" d="100"/>
        </p:scale>
        <p:origin x="-1920" y="-112"/>
      </p:cViewPr>
      <p:guideLst>
        <p:guide orient="horz" pos="4291"/>
        <p:guide orient="horz" pos="146"/>
        <p:guide orient="horz" pos="119"/>
        <p:guide orient="horz" pos="2159"/>
        <p:guide pos="112"/>
        <p:guide pos="288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240" d="100"/>
          <a:sy n="240" d="100"/>
        </p:scale>
        <p:origin x="-2336" y="-112"/>
      </p:cViewPr>
      <p:guideLst>
        <p:guide orient="horz" pos="4439"/>
        <p:guide orient="horz" pos="125"/>
        <p:guide pos="3223"/>
        <p:guide pos="572"/>
        <p:guide pos="587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0.295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0.364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0.121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3094328"/>
        <c:axId val="2045962552"/>
      </c:barChart>
      <c:catAx>
        <c:axId val="209309432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>
            <a:solidFill>
              <a:schemeClr val="tx1"/>
            </a:solidFill>
          </a:ln>
        </c:spPr>
        <c:crossAx val="2045962552"/>
        <c:crosses val="autoZero"/>
        <c:auto val="1"/>
        <c:lblAlgn val="ctr"/>
        <c:lblOffset val="100"/>
        <c:noMultiLvlLbl val="0"/>
      </c:catAx>
      <c:valAx>
        <c:axId val="2045962552"/>
        <c:scaling>
          <c:orientation val="minMax"/>
          <c:max val="1.0"/>
        </c:scaling>
        <c:delete val="0"/>
        <c:axPos val="l"/>
        <c:numFmt formatCode="General" sourceLinked="0"/>
        <c:majorTickMark val="in"/>
        <c:minorTickMark val="in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 baseline="0">
                <a:latin typeface=""/>
              </a:defRPr>
            </a:pPr>
            <a:endParaRPr lang="en-US"/>
          </a:p>
        </c:txPr>
        <c:crossAx val="2093094328"/>
        <c:crosses val="autoZero"/>
        <c:crossBetween val="between"/>
        <c:majorUnit val="0.1"/>
        <c:minorUnit val="0.1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6875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8660D5CD-9F4F-4DC3-9701-0A16C86E8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99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831850"/>
            <a:ext cx="826135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65225" y="198438"/>
            <a:ext cx="860425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smtClean="0"/>
              <a:t>test1</a:t>
            </a:r>
          </a:p>
          <a:p>
            <a:pPr lvl="0"/>
            <a:r>
              <a:rPr lang="de-DE" noProof="0" smtClean="0"/>
              <a:t>test2</a:t>
            </a:r>
          </a:p>
          <a:p>
            <a:pPr lvl="0"/>
            <a:r>
              <a:rPr lang="de-DE" noProof="0" smtClean="0"/>
              <a:t>test3</a:t>
            </a:r>
          </a:p>
        </p:txBody>
      </p:sp>
    </p:spTree>
    <p:extLst>
      <p:ext uri="{BB962C8B-B14F-4D97-AF65-F5344CB8AC3E}">
        <p14:creationId xmlns:p14="http://schemas.microsoft.com/office/powerpoint/2010/main" val="2262974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1400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443505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2206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908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9609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r>
              <a:rPr lang="en-US" dirty="0" smtClean="0"/>
              <a:t> </a:t>
            </a:r>
            <a:endParaRPr lang="en-US" b="0">
              <a:effectLst/>
            </a:endParaRPr>
          </a:p>
          <a:p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i="0" u="none" baseline="0"/>
              <a:t> </a:t>
            </a:r>
            <a:endParaRPr lang="en-US" b="0" i="0" u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eaLnBrk="1" hangingPunct="1"/>
            <a:endParaRPr lang="en-US" sz="1400" i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eaLnBrk="1" hangingPunct="1"/>
            <a:r>
              <a:rPr lang="en-US" sz="1400" i="1" kern="120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endParaRPr lang="en-US" sz="1400" i="1" kern="120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eaLnBrk="1" hangingPunct="1"/>
            <a:r>
              <a:rPr lang="en-US" sz="1400" i="1" kern="120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endParaRPr lang="en-US" sz="1400" i="1" kern="120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eaLnBrk="1" hangingPunct="1"/>
            <a:r>
              <a:rPr lang="en-US" sz="1400" i="1" kern="1200" baseline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rPr>
              <a:t> </a:t>
            </a:r>
            <a:endParaRPr lang="en-US" sz="1400" i="1" kern="120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97517" y="6746669"/>
            <a:ext cx="4433113" cy="354669"/>
          </a:xfrm>
          <a:prstGeom prst="rect">
            <a:avLst/>
          </a:prstGeom>
          <a:noFill/>
        </p:spPr>
        <p:txBody>
          <a:bodyPr lIns="98124" tIns="49062" rIns="98124" bIns="49062"/>
          <a:lstStyle/>
          <a:p>
            <a:fld id="{A7DFDF9D-C4CB-4E0F-8DD8-10733F936C15}" type="slidenum">
              <a:rPr lang="en-US"/>
              <a:pPr/>
              <a:t>16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72" y="198376"/>
            <a:ext cx="8418284" cy="1677382"/>
          </a:xfrm>
          <a:noFill/>
          <a:ln/>
        </p:spPr>
        <p:txBody>
          <a:bodyPr/>
          <a:lstStyle/>
          <a:p>
            <a:pPr eaLnBrk="1" hangingPunct="1"/>
            <a:r>
              <a:rPr lang="en-US" baseline="0" smtClean="0"/>
              <a:t> </a:t>
            </a: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97517" y="6746669"/>
            <a:ext cx="4433113" cy="354669"/>
          </a:xfrm>
          <a:prstGeom prst="rect">
            <a:avLst/>
          </a:prstGeom>
          <a:noFill/>
        </p:spPr>
        <p:txBody>
          <a:bodyPr lIns="98124" tIns="49062" rIns="98124" bIns="49062"/>
          <a:lstStyle/>
          <a:p>
            <a:fld id="{A7DFDF9D-C4CB-4E0F-8DD8-10733F936C15}" type="slidenum">
              <a:rPr lang="en-US"/>
              <a:pPr/>
              <a:t>17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72" y="198376"/>
            <a:ext cx="8418284" cy="1677382"/>
          </a:xfrm>
          <a:noFill/>
          <a:ln/>
        </p:spPr>
        <p:txBody>
          <a:bodyPr/>
          <a:lstStyle/>
          <a:p>
            <a:pPr lvl="0"/>
            <a:r>
              <a:rPr lang="en-US" sz="1400" b="0" i="1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endParaRPr lang="en-US" sz="1400" i="1" kern="120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97517" y="6746669"/>
            <a:ext cx="4433113" cy="354669"/>
          </a:xfrm>
          <a:prstGeom prst="rect">
            <a:avLst/>
          </a:prstGeom>
          <a:noFill/>
        </p:spPr>
        <p:txBody>
          <a:bodyPr lIns="98124" tIns="49062" rIns="98124" bIns="49062"/>
          <a:lstStyle/>
          <a:p>
            <a:fld id="{A7DFDF9D-C4CB-4E0F-8DD8-10733F936C15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72" y="198376"/>
            <a:ext cx="8418284" cy="1677382"/>
          </a:xfrm>
          <a:noFill/>
          <a:ln/>
        </p:spPr>
        <p:txBody>
          <a:bodyPr/>
          <a:lstStyle/>
          <a:p>
            <a:pPr lvl="0"/>
            <a:r>
              <a:rPr lang="en-US" sz="1400" b="0" i="1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endParaRPr lang="en-US" sz="1400" i="1" kern="120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i="1" u="none" kern="120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216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i="1" u="none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94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 dirty="0">
                <a:latin typeface="Arial" pitchFamily="-11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622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97517" y="6746669"/>
            <a:ext cx="4433113" cy="354669"/>
          </a:xfrm>
          <a:prstGeom prst="rect">
            <a:avLst/>
          </a:prstGeom>
          <a:noFill/>
        </p:spPr>
        <p:txBody>
          <a:bodyPr lIns="98124" tIns="49062" rIns="98124" bIns="49062"/>
          <a:lstStyle/>
          <a:p>
            <a:fld id="{A7DFDF9D-C4CB-4E0F-8DD8-10733F936C15}" type="slidenum">
              <a:rPr lang="en-US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372" y="198376"/>
            <a:ext cx="8418284" cy="1677382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 dirty="0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pPr lvl="0"/>
            <a:r>
              <a:rPr lang="en-US" sz="1400" i="1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</a:t>
            </a:r>
            <a:endParaRPr lang="de-DE" dirty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endParaRPr lang="de-DE" dirty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endParaRPr lang="en-US" dirty="0">
              <a:latin typeface="Arial" pitchFamily="-110" charset="0"/>
            </a:endParaRPr>
          </a:p>
          <a:p>
            <a:endParaRPr lang="en-US" dirty="0">
              <a:latin typeface="Arial" pitchFamily="-110" charset="0"/>
            </a:endParaRPr>
          </a:p>
          <a:p>
            <a:endParaRPr lang="en-US" dirty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endParaRPr lang="en-US" dirty="0">
              <a:latin typeface="Arial" pitchFamily="-110" charset="0"/>
            </a:endParaRPr>
          </a:p>
          <a:p>
            <a:endParaRPr lang="en-US" dirty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endParaRPr lang="en-US" dirty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endParaRPr lang="fi-FI" sz="1400" i="1" kern="120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1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u="none"/>
              <a:t> </a:t>
            </a:r>
            <a:endParaRPr lang="de-DE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46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8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0" u="none"/>
              <a:t> </a:t>
            </a:r>
            <a:endParaRPr lang="de-DE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endParaRPr lang="de-DE" dirty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i="1" kern="1200" dirty="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i="1" kern="1200" smtClean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346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346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endParaRPr lang="de-DE" dirty="0">
              <a:latin typeface="Arial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0713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1076325"/>
            <a:ext cx="4186237" cy="4616450"/>
          </a:xfrm>
        </p:spPr>
        <p:txBody>
          <a:bodyPr wrap="square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5865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71548" y="2304899"/>
            <a:ext cx="6597960" cy="415498"/>
          </a:xfrm>
        </p:spPr>
        <p:txBody>
          <a:bodyPr/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771548" y="3869574"/>
            <a:ext cx="5091158" cy="49244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801" y="39130"/>
            <a:ext cx="4688784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(2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801" y="39130"/>
            <a:ext cx="4376198" cy="4308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277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70468" y="6594475"/>
            <a:ext cx="211095" cy="2154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22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70468" y="6594475"/>
            <a:ext cx="211095" cy="215444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30875" y="1463759"/>
            <a:ext cx="8019472" cy="3903466"/>
          </a:xfrm>
          <a:prstGeom prst="rect">
            <a:avLst/>
          </a:prstGeom>
        </p:spPr>
        <p:txBody>
          <a:bodyPr/>
          <a:lstStyle>
            <a:lvl1pPr marL="339725" indent="-339725">
              <a:spcAft>
                <a:spcPts val="0"/>
              </a:spcAft>
              <a:buSzPct val="80000"/>
              <a:defRPr sz="3000">
                <a:latin typeface="Palatino Linotype"/>
                <a:cs typeface="Palatino Linotype"/>
              </a:defRPr>
            </a:lvl1pPr>
            <a:lvl2pPr marL="746125" indent="-287338">
              <a:spcAft>
                <a:spcPts val="0"/>
              </a:spcAft>
              <a:buSzPct val="80000"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indent="-279400">
              <a:spcAft>
                <a:spcPts val="0"/>
              </a:spcAft>
              <a:buFontTx/>
              <a:buChar char="–"/>
              <a:defRPr sz="2600">
                <a:latin typeface="Palatino Linotype"/>
                <a:cs typeface="Palatino Linotype"/>
              </a:defRPr>
            </a:lvl3pPr>
            <a:lvl4pPr marL="1087438" indent="-234950">
              <a:spcAft>
                <a:spcPts val="0"/>
              </a:spcAft>
              <a:defRPr sz="2200">
                <a:latin typeface="Palatino Linotype"/>
                <a:cs typeface="Palatino Linotype"/>
              </a:defRPr>
            </a:lvl4pPr>
            <a:lvl5pPr marL="1487488" indent="-234950">
              <a:spcAft>
                <a:spcPts val="0"/>
              </a:spcAft>
              <a:defRPr sz="2000">
                <a:latin typeface="Palatino Linotype"/>
                <a:cs typeface="Palatino Linotype"/>
              </a:defRPr>
            </a:lvl5pPr>
            <a:lvl7pPr marL="1776413" indent="-174625">
              <a:buFont typeface="Lucida Grande"/>
              <a:buChar char="»"/>
              <a:defRPr>
                <a:latin typeface="Palatino Linotype"/>
                <a:cs typeface="Palatino Linotype"/>
              </a:defRPr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</a:p>
          <a:p>
            <a:pPr lvl="4"/>
            <a:r>
              <a:rPr lang="en-US"/>
              <a:t>Fourth level</a:t>
            </a:r>
          </a:p>
          <a:p>
            <a:pPr lvl="6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83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64638"/>
            <a:ext cx="5180254" cy="457818"/>
          </a:xfrm>
        </p:spPr>
        <p:txBody>
          <a:bodyPr/>
          <a:lstStyle>
            <a:lvl1pPr>
              <a:defRPr sz="3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0" y="921173"/>
            <a:ext cx="8752840" cy="2039020"/>
          </a:xfrm>
        </p:spPr>
        <p:txBody>
          <a:bodyPr wrap="square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2807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s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7732"/>
            <a:ext cx="5189922" cy="430887"/>
          </a:xfrm>
        </p:spPr>
        <p:txBody>
          <a:bodyPr/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0" y="921173"/>
            <a:ext cx="8752840" cy="2039020"/>
          </a:xfrm>
        </p:spPr>
        <p:txBody>
          <a:bodyPr wrap="square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406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77732"/>
            <a:ext cx="5001369" cy="430887"/>
          </a:xfrm>
        </p:spPr>
        <p:txBody>
          <a:bodyPr/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862976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95876"/>
            <a:ext cx="4865552" cy="403957"/>
          </a:xfrm>
        </p:spPr>
        <p:txBody>
          <a:bodyPr/>
          <a:lstStyle>
            <a:lvl1pPr>
              <a:defRPr sz="3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7800" y="921173"/>
            <a:ext cx="8752840" cy="2039020"/>
          </a:xfrm>
        </p:spPr>
        <p:txBody>
          <a:bodyPr wrap="square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416648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00650"/>
            <a:ext cx="4688784" cy="461665"/>
          </a:xfrm>
        </p:spPr>
        <p:txBody>
          <a:bodyPr/>
          <a:lstStyle>
            <a:lvl1pPr>
              <a:defRPr sz="3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333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09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781050" y="921173"/>
            <a:ext cx="8149590" cy="2223686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501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3" y="1889050"/>
            <a:ext cx="6720590" cy="661720"/>
          </a:xfrm>
        </p:spPr>
        <p:txBody>
          <a:bodyPr anchor="t" anchorCtr="0"/>
          <a:lstStyle>
            <a:lvl1pPr algn="l">
              <a:defRPr sz="43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4" y="4732416"/>
            <a:ext cx="3771315" cy="369332"/>
          </a:xfrm>
        </p:spPr>
        <p:txBody>
          <a:bodyPr anchor="t" anchorCtr="0"/>
          <a:lstStyle>
            <a:lvl1pPr marL="0" indent="0">
              <a:buNone/>
              <a:defRPr sz="2400"/>
            </a:lvl1pPr>
            <a:lvl2pPr marL="488601" indent="0">
              <a:buNone/>
              <a:defRPr sz="1900"/>
            </a:lvl2pPr>
            <a:lvl3pPr marL="977200" indent="0">
              <a:buNone/>
              <a:defRPr sz="1700"/>
            </a:lvl3pPr>
            <a:lvl4pPr marL="1465802" indent="0">
              <a:buNone/>
              <a:defRPr sz="1500"/>
            </a:lvl4pPr>
            <a:lvl5pPr marL="1954402" indent="0">
              <a:buNone/>
              <a:defRPr sz="1500"/>
            </a:lvl5pPr>
            <a:lvl6pPr marL="2443001" indent="0">
              <a:buNone/>
              <a:defRPr sz="1500"/>
            </a:lvl6pPr>
            <a:lvl7pPr marL="2931601" indent="0">
              <a:buNone/>
              <a:defRPr sz="1500"/>
            </a:lvl7pPr>
            <a:lvl8pPr marL="3420203" indent="0">
              <a:buNone/>
              <a:defRPr sz="1500"/>
            </a:lvl8pPr>
            <a:lvl9pPr marL="3908804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229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57412"/>
            <a:ext cx="775590" cy="45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2" y="928690"/>
            <a:ext cx="7348165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2" name="Rectangle 54"/>
          <p:cNvSpPr txBox="1">
            <a:spLocks noChangeArrowheads="1"/>
          </p:cNvSpPr>
          <p:nvPr/>
        </p:nvSpPr>
        <p:spPr>
          <a:xfrm>
            <a:off x="8925601" y="6691412"/>
            <a:ext cx="150782" cy="153888"/>
          </a:xfrm>
          <a:prstGeom prst="rect">
            <a:avLst/>
          </a:prstGeom>
          <a:ln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9396F-7749-2343-BD7F-AC3481D40089}" type="slidenum">
              <a:rPr sz="1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‹#›</a:t>
            </a:fld>
            <a:endParaRPr lang="en-US" altLang="en-US" sz="1000" baseline="0" dirty="0">
              <a:solidFill>
                <a:schemeClr val="bg1">
                  <a:lumMod val="50000"/>
                </a:schemeClr>
              </a:solidFill>
              <a:latin typeface="Calibri"/>
              <a:ea typeface="ヒラギノ角ゴ Pro W3" pitchFamily="86" charset="-128"/>
              <a:cs typeface="Calibri"/>
            </a:endParaRPr>
          </a:p>
        </p:txBody>
      </p:sp>
      <p:sp>
        <p:nvSpPr>
          <p:cNvPr id="30" name="Rectangle 54"/>
          <p:cNvSpPr txBox="1">
            <a:spLocks noChangeArrowheads="1"/>
          </p:cNvSpPr>
          <p:nvPr/>
        </p:nvSpPr>
        <p:spPr>
          <a:xfrm>
            <a:off x="8925601" y="6691412"/>
            <a:ext cx="0" cy="153888"/>
          </a:xfrm>
          <a:prstGeom prst="rect">
            <a:avLst/>
          </a:prstGeom>
          <a:ln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baseline="0" dirty="0">
              <a:solidFill>
                <a:schemeClr val="bg1">
                  <a:lumMod val="50000"/>
                </a:schemeClr>
              </a:solidFill>
              <a:latin typeface="Calibri"/>
              <a:ea typeface="ヒラギノ角ゴ Pro W3" pitchFamily="86" charset="-128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57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1" r:id="rId10"/>
    <p:sldLayoutId id="2147484052" r:id="rId11"/>
    <p:sldLayoutId id="2147484053" r:id="rId12"/>
    <p:sldLayoutId id="2147484054" r:id="rId13"/>
    <p:sldLayoutId id="2147484000" r:id="rId14"/>
    <p:sldLayoutId id="2147484002" r:id="rId15"/>
    <p:sldLayoutId id="2147484055" r:id="rId16"/>
    <p:sldLayoutId id="2147484056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6183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0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2pPr>
      <a:lvl3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3pPr>
      <a:lvl4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4pPr>
      <a:lvl5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5pPr>
      <a:lvl6pPr marL="488601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77200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465802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954402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829" indent="-342829" algn="l" defTabSz="861835" rtl="0" eaLnBrk="1" fontAlgn="base" hangingPunct="1">
        <a:spcBef>
          <a:spcPct val="0"/>
        </a:spcBef>
        <a:spcAft>
          <a:spcPts val="600"/>
        </a:spcAft>
        <a:buSzPct val="80000"/>
        <a:buChar char="•"/>
        <a:defRPr sz="30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342900" algn="l" defTabSz="861835" rtl="0" eaLnBrk="1" fontAlgn="base" hangingPunct="1">
        <a:spcBef>
          <a:spcPct val="0"/>
        </a:spcBef>
        <a:spcAft>
          <a:spcPts val="600"/>
        </a:spcAft>
        <a:buSzPct val="100000"/>
        <a:buFont typeface="Lucida Grande"/>
        <a:buChar char="-"/>
        <a:defRPr sz="26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084263" indent="-284163" algn="l" defTabSz="861835" rtl="0" eaLnBrk="1" fontAlgn="base" hangingPunct="1">
        <a:spcBef>
          <a:spcPct val="0"/>
        </a:spcBef>
        <a:spcAft>
          <a:spcPts val="300"/>
        </a:spcAft>
        <a:buFont typeface="Arial"/>
        <a:buChar char="•"/>
        <a:tabLst/>
        <a:defRPr sz="2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428750" indent="-285750" algn="l" defTabSz="861835" rtl="0" eaLnBrk="1" fontAlgn="base" hangingPunct="1">
        <a:spcBef>
          <a:spcPct val="0"/>
        </a:spcBef>
        <a:spcAft>
          <a:spcPts val="0"/>
        </a:spcAft>
        <a:buSzPct val="89000"/>
        <a:buFont typeface="Lucida Grande"/>
        <a:buChar char="-"/>
        <a:defRPr sz="22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1714500" indent="-171450" algn="l" defTabSz="861835" rtl="0" eaLnBrk="1" fontAlgn="base" hangingPunct="1">
        <a:spcBef>
          <a:spcPct val="0"/>
        </a:spcBef>
        <a:spcAft>
          <a:spcPts val="0"/>
        </a:spcAft>
        <a:buSzPct val="75000"/>
        <a:buFont typeface="Lucida Grande"/>
        <a:buChar char="»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1148550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6pPr>
      <a:lvl7pPr marL="1637151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7pPr>
      <a:lvl8pPr marL="2125751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8pPr>
      <a:lvl9pPr marL="2614353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00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02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02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03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04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11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8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emf"/><Relationship Id="rId3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2068" r="2162"/>
          <a:stretch/>
        </p:blipFill>
        <p:spPr>
          <a:xfrm>
            <a:off x="4441678" y="-14430"/>
            <a:ext cx="4404276" cy="4683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068" r="2162"/>
          <a:stretch/>
        </p:blipFill>
        <p:spPr>
          <a:xfrm>
            <a:off x="192024" y="-14430"/>
            <a:ext cx="4404276" cy="46833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16934"/>
            <a:ext cx="9144000" cy="46331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96981" y="4548707"/>
            <a:ext cx="74499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>
              <a:tabLst>
                <a:tab pos="6291263" algn="r"/>
              </a:tabLst>
              <a:defRPr/>
            </a:pPr>
            <a:r>
              <a:rPr lang="en-US" sz="3200" u="sng" kern="0" dirty="0">
                <a:latin typeface="Arial"/>
                <a:cs typeface="Arial"/>
              </a:rPr>
              <a:t>Wolfgang Gatterbauer</a:t>
            </a:r>
            <a:r>
              <a:rPr lang="en-US" sz="3200" kern="0" dirty="0">
                <a:latin typeface="Arial"/>
                <a:cs typeface="Arial"/>
              </a:rPr>
              <a:t>, Dan Suciu</a:t>
            </a:r>
            <a:endParaRPr lang="en-US" sz="1100" kern="0" dirty="0">
              <a:latin typeface="Arial"/>
              <a:cs typeface="Arial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63916" y="1337524"/>
            <a:ext cx="6816169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2013" rtl="0" eaLnBrk="0" fontAlgn="base" hangingPunct="0">
              <a:spcBef>
                <a:spcPct val="0"/>
              </a:spcBef>
              <a:spcAft>
                <a:spcPct val="0"/>
              </a:spcAft>
              <a:defRPr sz="2700" b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  <a:lvl2pPr algn="l" defTabSz="86201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2pPr>
            <a:lvl3pPr algn="l" defTabSz="86201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3pPr>
            <a:lvl4pPr algn="l" defTabSz="86201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4pPr>
            <a:lvl5pPr algn="l" defTabSz="86201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34" charset="0"/>
              </a:defRPr>
            </a:lvl5pPr>
            <a:lvl6pPr marL="488701" algn="l" defTabSz="8620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402" algn="l" defTabSz="8620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6103" algn="l" defTabSz="8620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804" algn="l" defTabSz="8620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0000FF"/>
                </a:solidFill>
                <a:effectLst>
                  <a:glow rad="381000">
                    <a:schemeClr val="bg1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Approximate</a:t>
            </a:r>
            <a:br>
              <a:rPr lang="en-US" sz="5400" b="1" dirty="0">
                <a:solidFill>
                  <a:srgbClr val="0000FF"/>
                </a:solidFill>
                <a:effectLst>
                  <a:glow rad="381000">
                    <a:schemeClr val="bg1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5400" b="1" dirty="0">
                <a:solidFill>
                  <a:srgbClr val="0000FF"/>
                </a:solidFill>
                <a:effectLst>
                  <a:glow rad="381000">
                    <a:schemeClr val="bg1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Lifted Inference with</a:t>
            </a:r>
            <a:br>
              <a:rPr lang="en-US" sz="5400" b="1" dirty="0">
                <a:solidFill>
                  <a:srgbClr val="0000FF"/>
                </a:solidFill>
                <a:effectLst>
                  <a:glow rad="381000">
                    <a:schemeClr val="bg1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en-US" sz="5400" b="1" dirty="0">
                <a:solidFill>
                  <a:srgbClr val="0000FF"/>
                </a:solidFill>
                <a:effectLst>
                  <a:glow rad="381000">
                    <a:schemeClr val="bg1"/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Probabilistic Databases</a:t>
            </a:r>
            <a:endParaRPr lang="en-US" sz="2800" i="1" dirty="0">
              <a:solidFill>
                <a:srgbClr val="0000FF"/>
              </a:solidFill>
              <a:effectLst>
                <a:glow rad="381000">
                  <a:schemeClr val="bg1"/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64048" y="5245737"/>
            <a:ext cx="37951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62013">
              <a:tabLst>
                <a:tab pos="6291263" algn="r"/>
              </a:tabLst>
              <a:defRPr/>
            </a:pPr>
            <a:r>
              <a:rPr lang="en-US" sz="3200" kern="0" dirty="0" smtClean="0">
                <a:latin typeface="Arial"/>
                <a:cs typeface="Arial"/>
              </a:rPr>
              <a:t>Sept 3, VLDB </a:t>
            </a:r>
            <a:r>
              <a:rPr lang="en-US" sz="3200" kern="0" dirty="0">
                <a:latin typeface="Arial"/>
                <a:cs typeface="Arial"/>
              </a:rPr>
              <a:t>2015</a:t>
            </a:r>
            <a:endParaRPr lang="en-US" sz="3200" kern="0" dirty="0" smtClean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48" y="5452321"/>
            <a:ext cx="2550254" cy="1256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274" y="5343896"/>
            <a:ext cx="1408969" cy="14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56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/>
        </p:nvSpPr>
        <p:spPr>
          <a:xfrm>
            <a:off x="426320" y="1449950"/>
            <a:ext cx="8463679" cy="3903466"/>
          </a:xfrm>
          <a:prstGeom prst="rect">
            <a:avLst/>
          </a:prstGeom>
        </p:spPr>
        <p:txBody>
          <a:bodyPr/>
          <a:lstStyle>
            <a:lvl1pPr marL="339725" marR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30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746125" marR="0" indent="-2873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marR="0" indent="-2794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Palatino Linotype"/>
                <a:cs typeface="Palatino Linotype"/>
              </a:defRPr>
            </a:lvl3pPr>
            <a:lvl4pPr marL="108743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solidFill>
                  <a:schemeClr val="tx1"/>
                </a:solidFill>
                <a:latin typeface="Palatino Linotype"/>
                <a:cs typeface="Palatino Linotype"/>
              </a:defRPr>
            </a:lvl4pPr>
            <a:lvl5pPr marL="148748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Palatino Linotype"/>
                <a:cs typeface="Palatino Linotype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776413" indent="-174625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solidFill>
                  <a:schemeClr val="tx1"/>
                </a:solidFill>
                <a:latin typeface="Palatino Linotype"/>
                <a:cs typeface="Palatino Linotype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3000"/>
              </a:spcAft>
              <a:buSzPct val="100000"/>
              <a:buFontTx/>
              <a:buNone/>
            </a:pPr>
            <a:r>
              <a:rPr lang="en-US" sz="4000" u="sng" dirty="0">
                <a:solidFill>
                  <a:schemeClr val="bg1"/>
                </a:solidFill>
                <a:latin typeface="Calibri"/>
                <a:cs typeface="Calibri"/>
              </a:rPr>
              <a:t>1. Theory</a:t>
            </a:r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: Upper bounds on the probability of monotone DNFs</a:t>
            </a:r>
            <a:b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sz="4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>
              <a:spcAft>
                <a:spcPts val="3000"/>
              </a:spcAft>
              <a:buSzPct val="100000"/>
              <a:buFontTx/>
              <a:buNone/>
            </a:pPr>
            <a:r>
              <a:rPr lang="en-US" sz="4000" u="sng" dirty="0">
                <a:solidFill>
                  <a:srgbClr val="FFFF00"/>
                </a:solidFill>
                <a:latin typeface="Calibri"/>
                <a:cs typeface="Calibri"/>
              </a:rPr>
              <a:t>2. Practise</a:t>
            </a:r>
            <a:r>
              <a:rPr lang="en-US" sz="4000" dirty="0">
                <a:solidFill>
                  <a:srgbClr val="FFFF00"/>
                </a:solidFill>
                <a:latin typeface="Calibri"/>
                <a:cs typeface="Calibri"/>
              </a:rPr>
              <a:t>: Approximate lifted inference with probabilistic databases</a:t>
            </a:r>
            <a:endParaRPr lang="en-US" sz="4000" dirty="0" smtClean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806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Arrow Connector 51"/>
          <p:cNvCxnSpPr/>
          <p:nvPr/>
        </p:nvCxnSpPr>
        <p:spPr bwMode="auto">
          <a:xfrm flipV="1">
            <a:off x="5198907" y="2639499"/>
            <a:ext cx="429604" cy="1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5196635" y="2637699"/>
            <a:ext cx="425909" cy="366942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5196635" y="2986949"/>
            <a:ext cx="425909" cy="366942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6262533" y="2639499"/>
            <a:ext cx="420461" cy="1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6262533" y="3007799"/>
            <a:ext cx="420461" cy="1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flipV="1">
            <a:off x="6262533" y="3369749"/>
            <a:ext cx="420461" cy="1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77732"/>
            <a:ext cx="8875427" cy="430887"/>
          </a:xfrm>
        </p:spPr>
        <p:txBody>
          <a:bodyPr/>
          <a:lstStyle/>
          <a:p>
            <a:r>
              <a:rPr lang="en-US"/>
              <a:t>Conjunctive Queries &amp; Probabilistic Databases (PDBs)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33033" y="636888"/>
            <a:ext cx="2337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2600" b="1">
                <a:latin typeface="Calibri"/>
                <a:cs typeface="Calibri"/>
              </a:rPr>
              <a:t>Query in Datalog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633033" y="1641493"/>
            <a:ext cx="11603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2600" b="1">
                <a:latin typeface="Calibri"/>
                <a:cs typeface="Calibri"/>
              </a:rPr>
              <a:t>Instance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7869473" y="1642016"/>
            <a:ext cx="9931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2600" b="1">
                <a:latin typeface="Calibri"/>
                <a:cs typeface="Calibri"/>
              </a:rPr>
              <a:t>Results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flipV="1">
            <a:off x="7594790" y="3222658"/>
            <a:ext cx="253810" cy="60742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177800" y="5177745"/>
            <a:ext cx="2462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2600" b="1">
                <a:latin typeface="Calibri"/>
                <a:cs typeface="Calibri"/>
              </a:rPr>
              <a:t>Query complexity</a:t>
            </a:r>
          </a:p>
        </p:txBody>
      </p:sp>
      <p:sp>
        <p:nvSpPr>
          <p:cNvPr id="63" name="Rectangle 3"/>
          <p:cNvSpPr>
            <a:spLocks noChangeArrowheads="1"/>
          </p:cNvSpPr>
          <p:nvPr/>
        </p:nvSpPr>
        <p:spPr bwMode="auto">
          <a:xfrm>
            <a:off x="177800" y="5625340"/>
            <a:ext cx="22570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2600" b="1">
                <a:latin typeface="Calibri"/>
                <a:cs typeface="Calibri"/>
              </a:rPr>
              <a:t>Data complexity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485346" y="6172647"/>
            <a:ext cx="1761534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Vardi [STOC’82] 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4915371" y="4618730"/>
            <a:ext cx="707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2600" b="1">
                <a:latin typeface="Calibri"/>
                <a:cs typeface="Calibri"/>
              </a:rPr>
              <a:t>PDBs</a:t>
            </a:r>
          </a:p>
        </p:txBody>
      </p:sp>
      <p:sp>
        <p:nvSpPr>
          <p:cNvPr id="66" name="Rectangle 3"/>
          <p:cNvSpPr>
            <a:spLocks noChangeArrowheads="1"/>
          </p:cNvSpPr>
          <p:nvPr/>
        </p:nvSpPr>
        <p:spPr bwMode="auto">
          <a:xfrm>
            <a:off x="3144606" y="4618730"/>
            <a:ext cx="530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2600" b="1">
                <a:latin typeface="Calibri"/>
                <a:cs typeface="Calibri"/>
              </a:rPr>
              <a:t>DBs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2894637" y="5208522"/>
            <a:ext cx="1030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>
                <a:latin typeface="Calibri"/>
                <a:cs typeface="Calibri"/>
              </a:rPr>
              <a:t>NP-hard</a:t>
            </a: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2836404" y="5656117"/>
            <a:ext cx="1146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1430338" algn="l"/>
              </a:tabLst>
            </a:pPr>
            <a:r>
              <a:rPr lang="en-US" sz="2400" b="1">
                <a:solidFill>
                  <a:srgbClr val="008000"/>
                </a:solidFill>
                <a:latin typeface="Calibri"/>
                <a:cs typeface="Calibri"/>
              </a:rPr>
              <a:t>PTIME </a:t>
            </a:r>
            <a:r>
              <a:rPr lang="en-US" sz="2400" b="1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2400" b="1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712503" y="5208522"/>
            <a:ext cx="11132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400">
                <a:latin typeface="Calibri"/>
                <a:cs typeface="Calibri"/>
              </a:rPr>
              <a:t>≥#P hard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615422" y="5656117"/>
            <a:ext cx="13074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1430338" algn="l"/>
              </a:tabLst>
            </a:pPr>
            <a:r>
              <a:rPr lang="en-US" sz="2400" b="1">
                <a:solidFill>
                  <a:srgbClr val="FF0000"/>
                </a:solidFill>
                <a:latin typeface="Calibri"/>
                <a:cs typeface="Calibri"/>
              </a:rPr>
              <a:t>#P hard </a:t>
            </a:r>
            <a:r>
              <a:rPr lang="en-US" sz="2400" b="1" ker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</a:t>
            </a:r>
            <a:endParaRPr lang="en-US" sz="2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rot="5400000">
            <a:off x="2007067" y="5385329"/>
            <a:ext cx="141466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>
            <a:off x="186280" y="5125820"/>
            <a:ext cx="594360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flipH="1">
            <a:off x="6007101" y="5603671"/>
            <a:ext cx="560618" cy="2416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4495533" y="6172647"/>
            <a:ext cx="2362467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Dalvi, Suciu [VLDB’04]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6567719" y="5226338"/>
            <a:ext cx="2425538" cy="1088906"/>
          </a:xfrm>
          <a:prstGeom prst="roundRect">
            <a:avLst>
              <a:gd name="adj" fmla="val 0"/>
            </a:avLst>
          </a:prstGeom>
          <a:solidFill>
            <a:srgbClr val="FFFFFF">
              <a:alpha val="25000"/>
            </a:srgbClr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>
            <a:noAutofit/>
          </a:bodyPr>
          <a:lstStyle/>
          <a:p>
            <a:pPr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kern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Problem of PDBs: </a:t>
            </a:r>
            <a:br>
              <a:rPr lang="en-US" sz="2400" kern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</a:br>
            <a:r>
              <a:rPr lang="en-US" sz="2400" kern="0" smtClea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ranking </a:t>
            </a:r>
            <a:r>
              <a:rPr lang="en-US" sz="240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is hard</a:t>
            </a: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4633033" y="1067771"/>
            <a:ext cx="3441898" cy="415498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 Q(z):- R(x), S(x,y), T(y,z)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5989319" y="1413089"/>
            <a:ext cx="632117" cy="156854"/>
          </a:xfrm>
          <a:custGeom>
            <a:avLst/>
            <a:gdLst>
              <a:gd name="connsiteX0" fmla="*/ 0 w 677333"/>
              <a:gd name="connsiteY0" fmla="*/ 8466 h 230011"/>
              <a:gd name="connsiteX1" fmla="*/ 364066 w 677333"/>
              <a:gd name="connsiteY1" fmla="*/ 228600 h 230011"/>
              <a:gd name="connsiteX2" fmla="*/ 677333 w 677333"/>
              <a:gd name="connsiteY2" fmla="*/ 0 h 230011"/>
              <a:gd name="connsiteX3" fmla="*/ 677333 w 677333"/>
              <a:gd name="connsiteY3" fmla="*/ 0 h 23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333" h="230011">
                <a:moveTo>
                  <a:pt x="0" y="8466"/>
                </a:moveTo>
                <a:cubicBezTo>
                  <a:pt x="125588" y="119238"/>
                  <a:pt x="251177" y="230011"/>
                  <a:pt x="364066" y="228600"/>
                </a:cubicBezTo>
                <a:cubicBezTo>
                  <a:pt x="476955" y="227189"/>
                  <a:pt x="677333" y="0"/>
                  <a:pt x="677333" y="0"/>
                </a:cubicBezTo>
                <a:lnTo>
                  <a:pt x="677333" y="0"/>
                </a:lnTo>
              </a:path>
            </a:pathLst>
          </a:cu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Palatino Linotype"/>
              <a:cs typeface="Palatino Linotype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6958401" y="1425707"/>
            <a:ext cx="643839" cy="138566"/>
          </a:xfrm>
          <a:custGeom>
            <a:avLst/>
            <a:gdLst>
              <a:gd name="connsiteX0" fmla="*/ 0 w 677333"/>
              <a:gd name="connsiteY0" fmla="*/ 8466 h 230011"/>
              <a:gd name="connsiteX1" fmla="*/ 364066 w 677333"/>
              <a:gd name="connsiteY1" fmla="*/ 228600 h 230011"/>
              <a:gd name="connsiteX2" fmla="*/ 677333 w 677333"/>
              <a:gd name="connsiteY2" fmla="*/ 0 h 230011"/>
              <a:gd name="connsiteX3" fmla="*/ 677333 w 677333"/>
              <a:gd name="connsiteY3" fmla="*/ 0 h 23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333" h="230011">
                <a:moveTo>
                  <a:pt x="0" y="8466"/>
                </a:moveTo>
                <a:cubicBezTo>
                  <a:pt x="125588" y="119238"/>
                  <a:pt x="251177" y="230011"/>
                  <a:pt x="364066" y="228600"/>
                </a:cubicBezTo>
                <a:cubicBezTo>
                  <a:pt x="476955" y="227189"/>
                  <a:pt x="677333" y="0"/>
                  <a:pt x="677333" y="0"/>
                </a:cubicBezTo>
                <a:lnTo>
                  <a:pt x="677333" y="0"/>
                </a:lnTo>
              </a:path>
            </a:pathLst>
          </a:cu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Palatino Linotype"/>
              <a:cs typeface="Palatino Linotype"/>
            </a:endParaRPr>
          </a:p>
        </p:txBody>
      </p:sp>
      <p:graphicFrame>
        <p:nvGraphicFramePr>
          <p:cNvPr id="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80383"/>
              </p:ext>
            </p:extLst>
          </p:nvPr>
        </p:nvGraphicFramePr>
        <p:xfrm>
          <a:off x="5303882" y="2083119"/>
          <a:ext cx="959121" cy="1463040"/>
        </p:xfrm>
        <a:graphic>
          <a:graphicData uri="http://schemas.openxmlformats.org/drawingml/2006/table">
            <a:tbl>
              <a:tblPr/>
              <a:tblGrid>
                <a:gridCol w="319707"/>
                <a:gridCol w="319707"/>
                <a:gridCol w="319707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81511"/>
              </p:ext>
            </p:extLst>
          </p:nvPr>
        </p:nvGraphicFramePr>
        <p:xfrm>
          <a:off x="4557547" y="2083119"/>
          <a:ext cx="639414" cy="1097280"/>
        </p:xfrm>
        <a:graphic>
          <a:graphicData uri="http://schemas.openxmlformats.org/drawingml/2006/table">
            <a:tbl>
              <a:tblPr/>
              <a:tblGrid>
                <a:gridCol w="319707"/>
                <a:gridCol w="319707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649871"/>
              </p:ext>
            </p:extLst>
          </p:nvPr>
        </p:nvGraphicFramePr>
        <p:xfrm>
          <a:off x="6375130" y="2083119"/>
          <a:ext cx="959121" cy="1463040"/>
        </p:xfrm>
        <a:graphic>
          <a:graphicData uri="http://schemas.openxmlformats.org/drawingml/2006/table">
            <a:tbl>
              <a:tblPr/>
              <a:tblGrid>
                <a:gridCol w="319707"/>
                <a:gridCol w="319707"/>
                <a:gridCol w="319707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65136"/>
              </p:ext>
            </p:extLst>
          </p:nvPr>
        </p:nvGraphicFramePr>
        <p:xfrm>
          <a:off x="8243346" y="2083119"/>
          <a:ext cx="639414" cy="1097280"/>
        </p:xfrm>
        <a:graphic>
          <a:graphicData uri="http://schemas.openxmlformats.org/drawingml/2006/table">
            <a:tbl>
              <a:tblPr/>
              <a:tblGrid>
                <a:gridCol w="319707"/>
                <a:gridCol w="319707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Q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f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6356016" y="2837591"/>
            <a:ext cx="324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Calibri"/>
                <a:cs typeface="Calibri"/>
              </a:rPr>
              <a:t>0.8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356016" y="2473523"/>
            <a:ext cx="324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Calibri"/>
                <a:cs typeface="Calibri"/>
              </a:rPr>
              <a:t>0.7</a:t>
            </a: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356016" y="3201659"/>
            <a:ext cx="324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Calibri"/>
                <a:cs typeface="Calibri"/>
              </a:rPr>
              <a:t>0.8</a:t>
            </a: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281809" y="2837591"/>
            <a:ext cx="324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Calibri"/>
                <a:cs typeface="Calibri"/>
              </a:rPr>
              <a:t>0.8</a:t>
            </a: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281809" y="2473523"/>
            <a:ext cx="324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Calibri"/>
                <a:cs typeface="Calibri"/>
              </a:rPr>
              <a:t>0.7</a:t>
            </a: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5281809" y="3201659"/>
            <a:ext cx="324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bg1"/>
                  </a:glow>
                </a:effectLst>
                <a:latin typeface="Calibri"/>
                <a:cs typeface="Calibri"/>
              </a:rPr>
              <a:t>0.7</a:t>
            </a: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4532510" y="2837591"/>
            <a:ext cx="324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0.7</a:t>
            </a: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4532510" y="2473523"/>
            <a:ext cx="324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0.5</a:t>
            </a: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8093982" y="2837591"/>
            <a:ext cx="454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0.39</a:t>
            </a: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8093982" y="2473523"/>
            <a:ext cx="454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>
              <a:tabLst>
                <a:tab pos="914400" algn="l"/>
              </a:tabLst>
            </a:pP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0.41</a:t>
            </a:r>
          </a:p>
        </p:txBody>
      </p:sp>
      <p:sp>
        <p:nvSpPr>
          <p:cNvPr id="103" name="Down Arrow 102"/>
          <p:cNvSpPr/>
          <p:nvPr/>
        </p:nvSpPr>
        <p:spPr bwMode="auto">
          <a:xfrm>
            <a:off x="7853447" y="2449016"/>
            <a:ext cx="181355" cy="739775"/>
          </a:xfrm>
          <a:prstGeom prst="downArrow">
            <a:avLst>
              <a:gd name="adj1" fmla="val 100000"/>
              <a:gd name="adj2" fmla="val 62895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65000">
                <a:prstClr val="white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 bwMode="auto">
          <a:xfrm>
            <a:off x="6090854" y="3769118"/>
            <a:ext cx="3053146" cy="1160559"/>
          </a:xfrm>
          <a:prstGeom prst="roundRect">
            <a:avLst>
              <a:gd name="adj" fmla="val 2896"/>
            </a:avLst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>
            <a:noAutofit/>
          </a:bodyPr>
          <a:lstStyle/>
          <a:p>
            <a:pPr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</a:pPr>
            <a: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Promise of PDBs: </a:t>
            </a:r>
            <a:b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</a:br>
            <a: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ranking of output, due</a:t>
            </a:r>
          </a:p>
          <a:p>
            <a:pPr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</a:pPr>
            <a: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to uncertainty of input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175606" y="1067771"/>
            <a:ext cx="2588419" cy="1323439"/>
          </a:xfrm>
          <a:prstGeom prst="rect">
            <a:avLst/>
          </a:prstGeom>
          <a:solidFill>
            <a:srgbClr val="FFFFA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1143000" algn="l"/>
                <a:tab pos="2857500" algn="l"/>
              </a:tabLst>
            </a:pPr>
            <a:r>
              <a:rPr lang="en-US" sz="2000">
                <a:solidFill>
                  <a:srgbClr val="0000FF"/>
                </a:solidFill>
                <a:latin typeface="Arial"/>
                <a:cs typeface="Arial"/>
              </a:rPr>
              <a:t> SELECT 	distinct 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T.C </a:t>
            </a:r>
          </a:p>
          <a:p>
            <a:pPr eaLnBrk="0" hangingPunct="0">
              <a:tabLst>
                <a:tab pos="1143000" algn="l"/>
                <a:tab pos="2857500" algn="l"/>
              </a:tabLst>
            </a:pPr>
            <a:r>
              <a:rPr lang="en-US" sz="2000">
                <a:solidFill>
                  <a:srgbClr val="0000FF"/>
                </a:solidFill>
                <a:latin typeface="Arial"/>
                <a:cs typeface="Arial"/>
              </a:rPr>
              <a:t> FROM 	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R,S,T</a:t>
            </a:r>
          </a:p>
          <a:p>
            <a:pPr eaLnBrk="0" hangingPunct="0">
              <a:tabLst>
                <a:tab pos="1143000" algn="l"/>
                <a:tab pos="2857500" algn="l"/>
              </a:tabLst>
            </a:pPr>
            <a:r>
              <a:rPr lang="en-US" sz="2000">
                <a:solidFill>
                  <a:srgbClr val="0000FF"/>
                </a:solidFill>
                <a:latin typeface="Arial"/>
                <a:cs typeface="Arial"/>
              </a:rPr>
              <a:t> WHERE 	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R.A=S.A</a:t>
            </a:r>
          </a:p>
          <a:p>
            <a:pPr eaLnBrk="0" hangingPunct="0">
              <a:tabLst>
                <a:tab pos="1143000" algn="l"/>
                <a:tab pos="2857500" algn="l"/>
              </a:tabLst>
            </a:pPr>
            <a:r>
              <a:rPr lang="en-US" sz="2000">
                <a:solidFill>
                  <a:srgbClr val="0000FF"/>
                </a:solidFill>
                <a:latin typeface="Arial"/>
                <a:cs typeface="Arial"/>
              </a:rPr>
              <a:t>       and	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S.B=T.B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48699" y="1067771"/>
            <a:ext cx="1011214" cy="1323439"/>
          </a:xfrm>
          <a:prstGeom prst="rect">
            <a:avLst/>
          </a:prstGeom>
          <a:solidFill>
            <a:srgbClr val="FFFFA3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1200"/>
              </a:spcAft>
              <a:tabLst>
                <a:tab pos="1311275" algn="l"/>
                <a:tab pos="2857500" algn="l"/>
              </a:tabLst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R(A) </a:t>
            </a:r>
          </a:p>
          <a:p>
            <a:pPr eaLnBrk="0" hangingPunct="0">
              <a:spcAft>
                <a:spcPts val="1200"/>
              </a:spcAft>
              <a:tabLst>
                <a:tab pos="1311275" algn="l"/>
                <a:tab pos="2857500" algn="l"/>
              </a:tabLst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S(A,B)</a:t>
            </a:r>
          </a:p>
          <a:p>
            <a:pPr eaLnBrk="0" hangingPunct="0">
              <a:spcAft>
                <a:spcPts val="1200"/>
              </a:spcAft>
              <a:tabLst>
                <a:tab pos="1311275" algn="l"/>
                <a:tab pos="2857500" algn="l"/>
              </a:tabLst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T(B,C)</a:t>
            </a:r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2823304" y="637102"/>
            <a:ext cx="10797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2600" b="1">
                <a:latin typeface="Calibri"/>
                <a:cs typeface="Calibri"/>
              </a:rPr>
              <a:t>Schema</a:t>
            </a:r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175606" y="637102"/>
            <a:ext cx="17953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687388" algn="l"/>
                <a:tab pos="1885950" algn="l"/>
                <a:tab pos="2625725" algn="l"/>
              </a:tabLst>
            </a:pPr>
            <a:r>
              <a:rPr lang="en-US" sz="2600" b="1">
                <a:latin typeface="Calibri"/>
                <a:cs typeface="Calibri"/>
              </a:rPr>
              <a:t>Query in SQL</a:t>
            </a:r>
          </a:p>
        </p:txBody>
      </p:sp>
      <p:cxnSp>
        <p:nvCxnSpPr>
          <p:cNvPr id="85" name="Straight Connector 84"/>
          <p:cNvCxnSpPr/>
          <p:nvPr/>
        </p:nvCxnSpPr>
        <p:spPr bwMode="auto">
          <a:xfrm flipV="1">
            <a:off x="3457420" y="1410541"/>
            <a:ext cx="0" cy="193935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flipV="1">
            <a:off x="3430240" y="1857280"/>
            <a:ext cx="275171" cy="223438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flipV="1">
            <a:off x="1391586" y="2036889"/>
            <a:ext cx="1004301" cy="2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1391586" y="2353208"/>
            <a:ext cx="1004301" cy="2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AutoShape 33"/>
          <p:cNvSpPr>
            <a:spLocks noChangeArrowheads="1"/>
          </p:cNvSpPr>
          <p:nvPr/>
        </p:nvSpPr>
        <p:spPr bwMode="auto">
          <a:xfrm>
            <a:off x="2665934" y="2475482"/>
            <a:ext cx="498008" cy="394341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2400" dirty="0">
                <a:solidFill>
                  <a:srgbClr val="008000"/>
                </a:solidFill>
                <a:latin typeface="Calibri"/>
                <a:cs typeface="Calibri"/>
              </a:rPr>
              <a:t>J</a:t>
            </a:r>
            <a:r>
              <a:rPr lang="en-US" sz="2400" dirty="0" smtClean="0">
                <a:solidFill>
                  <a:srgbClr val="008000"/>
                </a:solidFill>
                <a:latin typeface="Calibri"/>
                <a:cs typeface="Calibri"/>
              </a:rPr>
              <a:t>oin</a:t>
            </a:r>
            <a:endParaRPr lang="en-US" sz="2400" baseline="-25000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08" name="Freeform 107"/>
          <p:cNvSpPr/>
          <p:nvPr/>
        </p:nvSpPr>
        <p:spPr bwMode="auto">
          <a:xfrm rot="7191873">
            <a:off x="2308007" y="2284106"/>
            <a:ext cx="91173" cy="560408"/>
          </a:xfrm>
          <a:custGeom>
            <a:avLst/>
            <a:gdLst>
              <a:gd name="connsiteX0" fmla="*/ 0 w 190500"/>
              <a:gd name="connsiteY0" fmla="*/ 0 h 381000"/>
              <a:gd name="connsiteX1" fmla="*/ 133350 w 190500"/>
              <a:gd name="connsiteY1" fmla="*/ 107950 h 381000"/>
              <a:gd name="connsiteX2" fmla="*/ 114300 w 190500"/>
              <a:gd name="connsiteY2" fmla="*/ 279400 h 381000"/>
              <a:gd name="connsiteX3" fmla="*/ 190500 w 190500"/>
              <a:gd name="connsiteY3" fmla="*/ 381000 h 381000"/>
              <a:gd name="connsiteX0" fmla="*/ 0 w 152400"/>
              <a:gd name="connsiteY0" fmla="*/ 0 h 653373"/>
              <a:gd name="connsiteX1" fmla="*/ 133350 w 152400"/>
              <a:gd name="connsiteY1" fmla="*/ 107950 h 653373"/>
              <a:gd name="connsiteX2" fmla="*/ 114300 w 152400"/>
              <a:gd name="connsiteY2" fmla="*/ 279400 h 653373"/>
              <a:gd name="connsiteX3" fmla="*/ 127297 w 152400"/>
              <a:gd name="connsiteY3" fmla="*/ 653373 h 653373"/>
              <a:gd name="connsiteX0" fmla="*/ 0 w 245285"/>
              <a:gd name="connsiteY0" fmla="*/ 0 h 653373"/>
              <a:gd name="connsiteX1" fmla="*/ 133350 w 245285"/>
              <a:gd name="connsiteY1" fmla="*/ 107950 h 653373"/>
              <a:gd name="connsiteX2" fmla="*/ 114300 w 245285"/>
              <a:gd name="connsiteY2" fmla="*/ 279400 h 653373"/>
              <a:gd name="connsiteX3" fmla="*/ 243119 w 245285"/>
              <a:gd name="connsiteY3" fmla="*/ 496713 h 653373"/>
              <a:gd name="connsiteX4" fmla="*/ 127297 w 245285"/>
              <a:gd name="connsiteY4" fmla="*/ 653373 h 653373"/>
              <a:gd name="connsiteX0" fmla="*/ 0 w 245285"/>
              <a:gd name="connsiteY0" fmla="*/ 0 h 653373"/>
              <a:gd name="connsiteX1" fmla="*/ 133350 w 245285"/>
              <a:gd name="connsiteY1" fmla="*/ 107950 h 653373"/>
              <a:gd name="connsiteX2" fmla="*/ 243119 w 245285"/>
              <a:gd name="connsiteY2" fmla="*/ 496713 h 653373"/>
              <a:gd name="connsiteX3" fmla="*/ 127297 w 245285"/>
              <a:gd name="connsiteY3" fmla="*/ 653373 h 653373"/>
              <a:gd name="connsiteX0" fmla="*/ 0 w 245285"/>
              <a:gd name="connsiteY0" fmla="*/ 0 h 653373"/>
              <a:gd name="connsiteX1" fmla="*/ 133350 w 245285"/>
              <a:gd name="connsiteY1" fmla="*/ 107950 h 653373"/>
              <a:gd name="connsiteX2" fmla="*/ 243119 w 245285"/>
              <a:gd name="connsiteY2" fmla="*/ 496713 h 653373"/>
              <a:gd name="connsiteX3" fmla="*/ 127297 w 245285"/>
              <a:gd name="connsiteY3" fmla="*/ 653373 h 653373"/>
              <a:gd name="connsiteX0" fmla="*/ 0 w 386175"/>
              <a:gd name="connsiteY0" fmla="*/ 0 h 653373"/>
              <a:gd name="connsiteX1" fmla="*/ 133350 w 386175"/>
              <a:gd name="connsiteY1" fmla="*/ 107950 h 653373"/>
              <a:gd name="connsiteX2" fmla="*/ 384009 w 386175"/>
              <a:gd name="connsiteY2" fmla="*/ 418690 h 653373"/>
              <a:gd name="connsiteX3" fmla="*/ 127297 w 386175"/>
              <a:gd name="connsiteY3" fmla="*/ 653373 h 653373"/>
              <a:gd name="connsiteX0" fmla="*/ 0 w 386175"/>
              <a:gd name="connsiteY0" fmla="*/ 0 h 653373"/>
              <a:gd name="connsiteX1" fmla="*/ 256068 w 386175"/>
              <a:gd name="connsiteY1" fmla="*/ 179624 h 653373"/>
              <a:gd name="connsiteX2" fmla="*/ 384009 w 386175"/>
              <a:gd name="connsiteY2" fmla="*/ 418690 h 653373"/>
              <a:gd name="connsiteX3" fmla="*/ 127297 w 386175"/>
              <a:gd name="connsiteY3" fmla="*/ 653373 h 65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175" h="653373">
                <a:moveTo>
                  <a:pt x="0" y="0"/>
                </a:moveTo>
                <a:cubicBezTo>
                  <a:pt x="57150" y="30691"/>
                  <a:pt x="192067" y="109842"/>
                  <a:pt x="256068" y="179624"/>
                </a:cubicBezTo>
                <a:cubicBezTo>
                  <a:pt x="320070" y="249406"/>
                  <a:pt x="385018" y="327786"/>
                  <a:pt x="384009" y="418690"/>
                </a:cubicBezTo>
                <a:cubicBezTo>
                  <a:pt x="386175" y="481019"/>
                  <a:pt x="244756" y="577008"/>
                  <a:pt x="127297" y="653373"/>
                </a:cubicBezTo>
              </a:path>
            </a:pathLst>
          </a:cu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3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6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90" grpId="0" animBg="1"/>
      <p:bldP spid="98" grpId="0" animBg="1"/>
      <p:bldP spid="89" grpId="0"/>
      <p:bldP spid="91" grpId="0"/>
      <p:bldP spid="92" grpId="0"/>
      <p:bldP spid="93" grpId="0"/>
      <p:bldP spid="94" grpId="0"/>
      <p:bldP spid="95" grpId="0"/>
      <p:bldP spid="99" grpId="0"/>
      <p:bldP spid="100" grpId="0"/>
      <p:bldP spid="101" grpId="0"/>
      <p:bldP spid="102" grpId="0"/>
      <p:bldP spid="103" grpId="0" animBg="1"/>
      <p:bldP spid="104" grpId="0" animBg="1"/>
      <p:bldP spid="79" grpId="0" animBg="1"/>
      <p:bldP spid="80" grpId="0" animBg="1"/>
      <p:bldP spid="83" grpId="0"/>
      <p:bldP spid="84" grpId="0"/>
      <p:bldP spid="107" grpId="0" animBg="1"/>
      <p:bldP spid="1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7" name="Straight Arrow Connector 266"/>
          <p:cNvCxnSpPr/>
          <p:nvPr/>
        </p:nvCxnSpPr>
        <p:spPr bwMode="auto">
          <a:xfrm flipV="1">
            <a:off x="1884556" y="484893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Arrow Connector 267"/>
          <p:cNvCxnSpPr/>
          <p:nvPr/>
        </p:nvCxnSpPr>
        <p:spPr bwMode="auto">
          <a:xfrm flipV="1">
            <a:off x="1884556" y="5142230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Arrow Connector 268"/>
          <p:cNvCxnSpPr/>
          <p:nvPr/>
        </p:nvCxnSpPr>
        <p:spPr bwMode="auto">
          <a:xfrm flipV="1">
            <a:off x="1884556" y="5141595"/>
            <a:ext cx="442719" cy="316274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Arrow Connector 264"/>
          <p:cNvCxnSpPr/>
          <p:nvPr/>
        </p:nvCxnSpPr>
        <p:spPr bwMode="auto">
          <a:xfrm flipV="1">
            <a:off x="894279" y="484893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Arrow Connector 269"/>
          <p:cNvCxnSpPr/>
          <p:nvPr/>
        </p:nvCxnSpPr>
        <p:spPr bwMode="auto">
          <a:xfrm>
            <a:off x="892005" y="5149790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Arrow Connector 277"/>
          <p:cNvCxnSpPr/>
          <p:nvPr/>
        </p:nvCxnSpPr>
        <p:spPr bwMode="auto">
          <a:xfrm>
            <a:off x="892005" y="4848165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 flipV="1">
            <a:off x="894279" y="1698248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flipV="1">
            <a:off x="1884556" y="1698248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V="1">
            <a:off x="1884556" y="1991541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 flipV="1">
            <a:off x="1884556" y="2302976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Arrow Connector 184"/>
          <p:cNvCxnSpPr/>
          <p:nvPr/>
        </p:nvCxnSpPr>
        <p:spPr bwMode="auto">
          <a:xfrm>
            <a:off x="892005" y="1999101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Arrow Connector 276"/>
          <p:cNvCxnSpPr/>
          <p:nvPr/>
        </p:nvCxnSpPr>
        <p:spPr bwMode="auto">
          <a:xfrm>
            <a:off x="892005" y="1700651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409880"/>
              </p:ext>
            </p:extLst>
          </p:nvPr>
        </p:nvGraphicFramePr>
        <p:xfrm>
          <a:off x="1077570" y="1228621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Evaluating Probabilistic Queries</a:t>
            </a:r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177801" y="686077"/>
            <a:ext cx="3219982" cy="415498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 Q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:- R(x), S(x,y), T(x,y)</a:t>
            </a:r>
          </a:p>
        </p:txBody>
      </p:sp>
      <p:graphicFrame>
        <p:nvGraphicFramePr>
          <p:cNvPr id="1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592950"/>
              </p:ext>
            </p:extLst>
          </p:nvPr>
        </p:nvGraphicFramePr>
        <p:xfrm>
          <a:off x="354521" y="1228621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01797"/>
              </p:ext>
            </p:extLst>
          </p:nvPr>
        </p:nvGraphicFramePr>
        <p:xfrm>
          <a:off x="2070498" y="1228621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64" name="Text Placeholder 310"/>
          <p:cNvSpPr txBox="1">
            <a:spLocks/>
          </p:cNvSpPr>
          <p:nvPr/>
        </p:nvSpPr>
        <p:spPr>
          <a:xfrm>
            <a:off x="278512" y="3317050"/>
            <a:ext cx="2436339" cy="3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400">
                <a:solidFill>
                  <a:srgbClr val="008000"/>
                </a:solidFill>
                <a:latin typeface="Calibri"/>
                <a:cs typeface="Calibri"/>
              </a:rPr>
              <a:t>Read-Once formula</a:t>
            </a:r>
          </a:p>
        </p:txBody>
      </p:sp>
      <p:graphicFrame>
        <p:nvGraphicFramePr>
          <p:cNvPr id="2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77301"/>
              </p:ext>
            </p:extLst>
          </p:nvPr>
        </p:nvGraphicFramePr>
        <p:xfrm>
          <a:off x="1077570" y="4379310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72" name="Rectangle 17"/>
          <p:cNvSpPr>
            <a:spLocks noChangeArrowheads="1"/>
          </p:cNvSpPr>
          <p:nvPr/>
        </p:nvSpPr>
        <p:spPr bwMode="auto">
          <a:xfrm>
            <a:off x="177801" y="3836766"/>
            <a:ext cx="2980584" cy="415498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 Q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:- R(x), S(x,y), T(y)</a:t>
            </a:r>
          </a:p>
        </p:txBody>
      </p:sp>
      <p:graphicFrame>
        <p:nvGraphicFramePr>
          <p:cNvPr id="27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425756"/>
              </p:ext>
            </p:extLst>
          </p:nvPr>
        </p:nvGraphicFramePr>
        <p:xfrm>
          <a:off x="354521" y="4379310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87572"/>
              </p:ext>
            </p:extLst>
          </p:nvPr>
        </p:nvGraphicFramePr>
        <p:xfrm>
          <a:off x="2070498" y="4379310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75" name="Rectangle 17"/>
          <p:cNvSpPr>
            <a:spLocks noChangeArrowheads="1"/>
          </p:cNvSpPr>
          <p:nvPr/>
        </p:nvSpPr>
        <p:spPr bwMode="auto">
          <a:xfrm>
            <a:off x="392189" y="5669874"/>
            <a:ext cx="3861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[Q] 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</p:txBody>
      </p:sp>
      <p:sp>
        <p:nvSpPr>
          <p:cNvPr id="284" name="Text Placeholder 310"/>
          <p:cNvSpPr txBox="1">
            <a:spLocks/>
          </p:cNvSpPr>
          <p:nvPr/>
        </p:nvSpPr>
        <p:spPr>
          <a:xfrm>
            <a:off x="6959933" y="3019517"/>
            <a:ext cx="1541262" cy="7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algn="ctr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400">
                <a:solidFill>
                  <a:srgbClr val="008000"/>
                </a:solidFill>
                <a:latin typeface="Calibri"/>
                <a:cs typeface="Calibri"/>
              </a:rPr>
              <a:t>probabilistic </a:t>
            </a:r>
            <a:br>
              <a:rPr lang="en-US" sz="2400">
                <a:solidFill>
                  <a:srgbClr val="008000"/>
                </a:solidFill>
                <a:latin typeface="Calibri"/>
                <a:cs typeface="Calibri"/>
              </a:rPr>
            </a:br>
            <a:r>
              <a:rPr lang="en-US" sz="2400">
                <a:solidFill>
                  <a:srgbClr val="008000"/>
                </a:solidFill>
                <a:latin typeface="Calibri"/>
                <a:cs typeface="Calibri"/>
              </a:rPr>
              <a:t>query plan</a:t>
            </a:r>
          </a:p>
        </p:txBody>
      </p:sp>
      <p:sp>
        <p:nvSpPr>
          <p:cNvPr id="293" name="Text Placeholder 310"/>
          <p:cNvSpPr txBox="1">
            <a:spLocks/>
          </p:cNvSpPr>
          <p:nvPr/>
        </p:nvSpPr>
        <p:spPr>
          <a:xfrm>
            <a:off x="4493978" y="503815"/>
            <a:ext cx="1621437" cy="538609"/>
          </a:xfrm>
          <a:prstGeom prst="rect">
            <a:avLst/>
          </a:prstGeom>
          <a:solidFill>
            <a:srgbClr val="FFFFFF"/>
          </a:solidFill>
        </p:spPr>
        <p:txBody>
          <a:bodyPr wrap="none" lIns="0" tIns="45720" rIns="0" bIns="0">
            <a:spAutoFit/>
          </a:bodyPr>
          <a:lstStyle/>
          <a:p>
            <a:pPr algn="ctr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PTIME </a:t>
            </a: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3200" b="1" kern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95" name="Text Placeholder 310"/>
          <p:cNvSpPr txBox="1">
            <a:spLocks/>
          </p:cNvSpPr>
          <p:nvPr/>
        </p:nvSpPr>
        <p:spPr>
          <a:xfrm>
            <a:off x="4433063" y="3629713"/>
            <a:ext cx="1743266" cy="538609"/>
          </a:xfrm>
          <a:prstGeom prst="rect">
            <a:avLst/>
          </a:prstGeom>
          <a:solidFill>
            <a:srgbClr val="FFFFFF"/>
          </a:solidFill>
        </p:spPr>
        <p:txBody>
          <a:bodyPr wrap="none" lIns="0" tIns="45720" rIns="0" bIns="0">
            <a:spAutoFit/>
          </a:bodyPr>
          <a:lstStyle/>
          <a:p>
            <a:pPr algn="ctr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3200" b="1" ker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#P hard </a:t>
            </a:r>
            <a:r>
              <a:rPr lang="en-US" sz="3200" b="1" ker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</a:t>
            </a:r>
            <a:endParaRPr lang="en-US" sz="3200" b="1" ker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4098723" y="4167550"/>
            <a:ext cx="2386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0" rIns="91440" bIns="0">
            <a:spAutoFit/>
          </a:bodyPr>
          <a:lstStyle/>
          <a:p>
            <a:pPr algn="ctr"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400" kern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not "hierarchical"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4347063" y="1036899"/>
            <a:ext cx="1889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0" rIns="91440" bIns="0">
            <a:spAutoFit/>
          </a:bodyPr>
          <a:lstStyle/>
          <a:p>
            <a:pPr algn="ctr"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"hierarchical"</a:t>
            </a:r>
          </a:p>
        </p:txBody>
      </p:sp>
      <p:sp>
        <p:nvSpPr>
          <p:cNvPr id="301" name="Text Placeholder 310"/>
          <p:cNvSpPr txBox="1">
            <a:spLocks/>
          </p:cNvSpPr>
          <p:nvPr/>
        </p:nvSpPr>
        <p:spPr>
          <a:xfrm>
            <a:off x="278512" y="6096874"/>
            <a:ext cx="2908373" cy="3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400">
                <a:solidFill>
                  <a:srgbClr val="FF0000"/>
                </a:solidFill>
                <a:latin typeface="Calibri"/>
                <a:cs typeface="Calibri"/>
              </a:rPr>
              <a:t>NO Read-Once formula</a:t>
            </a:r>
          </a:p>
        </p:txBody>
      </p:sp>
      <p:sp>
        <p:nvSpPr>
          <p:cNvPr id="186" name="Rectangle 17"/>
          <p:cNvSpPr>
            <a:spLocks noChangeArrowheads="1"/>
          </p:cNvSpPr>
          <p:nvPr/>
        </p:nvSpPr>
        <p:spPr bwMode="auto">
          <a:xfrm>
            <a:off x="382029" y="2509025"/>
            <a:ext cx="3861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[Q] 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8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</p:txBody>
      </p:sp>
      <p:sp>
        <p:nvSpPr>
          <p:cNvPr id="187" name="Rectangle 17"/>
          <p:cNvSpPr>
            <a:spLocks noChangeArrowheads="1"/>
          </p:cNvSpPr>
          <p:nvPr/>
        </p:nvSpPr>
        <p:spPr bwMode="auto">
          <a:xfrm>
            <a:off x="961230" y="2868839"/>
            <a:ext cx="3343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)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8</a:t>
            </a:r>
            <a:r>
              <a:rPr lang="en-US" sz="2400" dirty="0">
                <a:latin typeface="Calibri"/>
                <a:cs typeface="Calibri"/>
              </a:rPr>
              <a:t>)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817142" y="3835508"/>
            <a:ext cx="1841818" cy="2377968"/>
            <a:chOff x="6817142" y="3835508"/>
            <a:chExt cx="1841818" cy="2377968"/>
          </a:xfrm>
        </p:grpSpPr>
        <p:sp>
          <p:nvSpPr>
            <p:cNvPr id="118" name="Rounded Rectangle 117"/>
            <p:cNvSpPr/>
            <p:nvPr/>
          </p:nvSpPr>
          <p:spPr bwMode="auto">
            <a:xfrm>
              <a:off x="6817142" y="3835508"/>
              <a:ext cx="1841818" cy="2377968"/>
            </a:xfrm>
            <a:prstGeom prst="roundRect">
              <a:avLst>
                <a:gd name="adj" fmla="val 8639"/>
              </a:avLst>
            </a:prstGeom>
            <a:solidFill>
              <a:srgbClr val="FF0000">
                <a:alpha val="25000"/>
              </a:srgbClr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>
              <a:noAutofit/>
            </a:bodyPr>
            <a:lstStyle/>
            <a:p>
              <a:pPr defTabSz="862013" eaLnBrk="0" hangingPunct="0">
                <a:spcAft>
                  <a:spcPts val="0"/>
                </a:spcAft>
                <a:buSzPct val="80000"/>
                <a:tabLst>
                  <a:tab pos="1790700" algn="l"/>
                </a:tabLst>
              </a:pPr>
              <a:endParaRPr lang="en-US" sz="2000" kern="0">
                <a:latin typeface="Calibri"/>
                <a:cs typeface="Calibri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874531" y="3873498"/>
              <a:ext cx="1728215" cy="2299464"/>
              <a:chOff x="6874531" y="3873497"/>
              <a:chExt cx="1728215" cy="2336799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 flipV="1">
                <a:off x="6874531" y="3873497"/>
                <a:ext cx="1728215" cy="2336799"/>
              </a:xfrm>
              <a:prstGeom prst="lin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2" name="Straight Connector 301"/>
              <p:cNvCxnSpPr/>
              <p:nvPr/>
            </p:nvCxnSpPr>
            <p:spPr bwMode="auto">
              <a:xfrm flipH="1" flipV="1">
                <a:off x="6874531" y="3873497"/>
                <a:ext cx="1728215" cy="2336799"/>
              </a:xfrm>
              <a:prstGeom prst="line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64" name="Rounded Rectangle 63"/>
          <p:cNvSpPr/>
          <p:nvPr/>
        </p:nvSpPr>
        <p:spPr bwMode="auto">
          <a:xfrm>
            <a:off x="6817142" y="678287"/>
            <a:ext cx="1841818" cy="2372253"/>
          </a:xfrm>
          <a:prstGeom prst="roundRect">
            <a:avLst>
              <a:gd name="adj" fmla="val 863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6" name="TextBox 85"/>
          <p:cNvSpPr txBox="1"/>
          <p:nvPr/>
        </p:nvSpPr>
        <p:spPr>
          <a:xfrm>
            <a:off x="6525417" y="6264717"/>
            <a:ext cx="2338756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Dalvi, Suciu [VLDB’04]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47497" y="1916145"/>
            <a:ext cx="914399" cy="1335750"/>
            <a:chOff x="4191000" y="1950225"/>
            <a:chExt cx="914399" cy="1335750"/>
          </a:xfrm>
        </p:grpSpPr>
        <p:sp>
          <p:nvSpPr>
            <p:cNvPr id="85" name="Rectangle 17"/>
            <p:cNvSpPr>
              <a:spLocks noChangeArrowheads="1"/>
            </p:cNvSpPr>
            <p:nvPr/>
          </p:nvSpPr>
          <p:spPr bwMode="auto">
            <a:xfrm>
              <a:off x="4204728" y="1950225"/>
              <a:ext cx="900671" cy="13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200" dirty="0">
                  <a:latin typeface="Calibri"/>
                  <a:cs typeface="Calibri"/>
                </a:rPr>
                <a:t>	</a:t>
              </a:r>
              <a:r>
                <a:rPr lang="en-US" sz="2400" dirty="0">
                  <a:latin typeface="Calibri"/>
                  <a:cs typeface="Calibri"/>
                </a:rPr>
                <a:t>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4447947" y="2026874"/>
              <a:ext cx="0" cy="120210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4191000" y="2300070"/>
              <a:ext cx="82232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546602" y="2400301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4546602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4546602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4847166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847166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 Placeholder 310"/>
          <p:cNvSpPr txBox="1">
            <a:spLocks/>
          </p:cNvSpPr>
          <p:nvPr/>
        </p:nvSpPr>
        <p:spPr>
          <a:xfrm>
            <a:off x="4211877" y="3317050"/>
            <a:ext cx="2082726" cy="3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400">
                <a:solidFill>
                  <a:srgbClr val="0000FF"/>
                </a:solidFill>
                <a:latin typeface="Calibri"/>
                <a:cs typeface="Calibri"/>
              </a:rPr>
              <a:t>Incidence matrix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930997" y="701395"/>
            <a:ext cx="1545328" cy="2286685"/>
            <a:chOff x="6930997" y="701395"/>
            <a:chExt cx="1545328" cy="2286685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 flipV="1">
              <a:off x="7547312" y="2516422"/>
              <a:ext cx="281317" cy="29799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7956917" y="2516201"/>
              <a:ext cx="318511" cy="29822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H="1">
              <a:off x="7888145" y="2006170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7135959" y="1451577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H="1" flipV="1">
              <a:off x="7554111" y="1451577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 flipH="1">
              <a:off x="7486499" y="952135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8" name="Rectangle 17"/>
            <p:cNvSpPr>
              <a:spLocks noChangeArrowheads="1"/>
            </p:cNvSpPr>
            <p:nvPr/>
          </p:nvSpPr>
          <p:spPr bwMode="auto">
            <a:xfrm>
              <a:off x="7290832" y="2741859"/>
              <a:ext cx="4516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S(x,y)</a:t>
              </a:r>
            </a:p>
          </p:txBody>
        </p:sp>
        <p:sp>
          <p:nvSpPr>
            <p:cNvPr id="99" name="Rectangle 17"/>
            <p:cNvSpPr>
              <a:spLocks noChangeArrowheads="1"/>
            </p:cNvSpPr>
            <p:nvPr/>
          </p:nvSpPr>
          <p:spPr bwMode="auto">
            <a:xfrm>
              <a:off x="8018968" y="2741859"/>
              <a:ext cx="45735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T(x,y)</a:t>
              </a:r>
            </a:p>
          </p:txBody>
        </p:sp>
        <p:sp>
          <p:nvSpPr>
            <p:cNvPr id="100" name="Rectangle 17"/>
            <p:cNvSpPr>
              <a:spLocks noChangeArrowheads="1"/>
            </p:cNvSpPr>
            <p:nvPr/>
          </p:nvSpPr>
          <p:spPr bwMode="auto">
            <a:xfrm>
              <a:off x="7417826" y="1226326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832692" y="1734326"/>
              <a:ext cx="238180" cy="246221"/>
              <a:chOff x="7832692" y="2229626"/>
              <a:chExt cx="238180" cy="246221"/>
            </a:xfrm>
          </p:grpSpPr>
          <p:sp>
            <p:nvSpPr>
              <p:cNvPr id="101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03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-y</a:t>
                </a:r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7434758" y="701395"/>
              <a:ext cx="238180" cy="246221"/>
              <a:chOff x="7832692" y="2229626"/>
              <a:chExt cx="238180" cy="246221"/>
            </a:xfrm>
          </p:grpSpPr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06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-x</a:t>
                </a:r>
              </a:p>
            </p:txBody>
          </p:sp>
        </p:grp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6930997" y="1734326"/>
              <a:ext cx="3247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R(x)</a:t>
              </a:r>
            </a:p>
          </p:txBody>
        </p:sp>
        <p:sp>
          <p:nvSpPr>
            <p:cNvPr id="108" name="Rectangle 17"/>
            <p:cNvSpPr>
              <a:spLocks noChangeArrowheads="1"/>
            </p:cNvSpPr>
            <p:nvPr/>
          </p:nvSpPr>
          <p:spPr bwMode="auto">
            <a:xfrm>
              <a:off x="7821051" y="2289951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47497" y="4938745"/>
            <a:ext cx="914399" cy="1335750"/>
            <a:chOff x="4191000" y="1950225"/>
            <a:chExt cx="914399" cy="1335750"/>
          </a:xfrm>
        </p:grpSpPr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4204728" y="1950225"/>
              <a:ext cx="900671" cy="13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200" dirty="0">
                  <a:latin typeface="Calibri"/>
                  <a:cs typeface="Calibri"/>
                </a:rPr>
                <a:t>	</a:t>
              </a:r>
              <a:r>
                <a:rPr lang="en-US" sz="2400" dirty="0">
                  <a:latin typeface="Calibri"/>
                  <a:cs typeface="Calibri"/>
                </a:rPr>
                <a:t>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>
              <a:off x="4447947" y="2026874"/>
              <a:ext cx="0" cy="120210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191000" y="2300070"/>
              <a:ext cx="82232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4546602" y="2400301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546602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4847166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4847166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3766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/>
      <p:bldP spid="272" grpId="0" animBg="1"/>
      <p:bldP spid="275" grpId="0"/>
      <p:bldP spid="284" grpId="0"/>
      <p:bldP spid="293" grpId="0" animBg="1"/>
      <p:bldP spid="295" grpId="0" animBg="1"/>
      <p:bldP spid="299" grpId="0"/>
      <p:bldP spid="300" grpId="0"/>
      <p:bldP spid="301" grpId="0"/>
      <p:bldP spid="186" grpId="0"/>
      <p:bldP spid="187" grpId="0"/>
      <p:bldP spid="64" grpId="0" animBg="1"/>
      <p:bldP spid="86" grpId="0" animBg="1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177801" y="686077"/>
            <a:ext cx="3219982" cy="415498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 Q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:- R(x), S(x,y), T(x,y)</a:t>
            </a:r>
          </a:p>
        </p:txBody>
      </p:sp>
      <p:sp>
        <p:nvSpPr>
          <p:cNvPr id="69" name="Rectangle 17"/>
          <p:cNvSpPr>
            <a:spLocks noChangeArrowheads="1"/>
          </p:cNvSpPr>
          <p:nvPr/>
        </p:nvSpPr>
        <p:spPr bwMode="auto">
          <a:xfrm>
            <a:off x="177801" y="3836766"/>
            <a:ext cx="2980584" cy="415498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 Q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:- R(x), S(x,y), T(y)</a:t>
            </a:r>
          </a:p>
        </p:txBody>
      </p:sp>
      <p:sp>
        <p:nvSpPr>
          <p:cNvPr id="131" name="Rounded Rectangle 130"/>
          <p:cNvSpPr/>
          <p:nvPr/>
        </p:nvSpPr>
        <p:spPr bwMode="auto">
          <a:xfrm>
            <a:off x="6817142" y="3835508"/>
            <a:ext cx="1841818" cy="2377968"/>
          </a:xfrm>
          <a:prstGeom prst="roundRect">
            <a:avLst>
              <a:gd name="adj" fmla="val 86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267" name="Straight Arrow Connector 266"/>
          <p:cNvCxnSpPr/>
          <p:nvPr/>
        </p:nvCxnSpPr>
        <p:spPr bwMode="auto">
          <a:xfrm flipV="1">
            <a:off x="1884556" y="484893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8" name="Straight Arrow Connector 267"/>
          <p:cNvCxnSpPr/>
          <p:nvPr/>
        </p:nvCxnSpPr>
        <p:spPr bwMode="auto">
          <a:xfrm flipV="1">
            <a:off x="1884556" y="5142230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9" name="Straight Arrow Connector 268"/>
          <p:cNvCxnSpPr/>
          <p:nvPr/>
        </p:nvCxnSpPr>
        <p:spPr bwMode="auto">
          <a:xfrm flipV="1">
            <a:off x="1884556" y="5141595"/>
            <a:ext cx="442719" cy="316274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Arrow Connector 264"/>
          <p:cNvCxnSpPr/>
          <p:nvPr/>
        </p:nvCxnSpPr>
        <p:spPr bwMode="auto">
          <a:xfrm flipV="1">
            <a:off x="894279" y="484893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Arrow Connector 269"/>
          <p:cNvCxnSpPr/>
          <p:nvPr/>
        </p:nvCxnSpPr>
        <p:spPr bwMode="auto">
          <a:xfrm>
            <a:off x="892005" y="5149790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Arrow Connector 277"/>
          <p:cNvCxnSpPr/>
          <p:nvPr/>
        </p:nvCxnSpPr>
        <p:spPr bwMode="auto">
          <a:xfrm>
            <a:off x="892005" y="4848165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 flipV="1">
            <a:off x="894279" y="1698248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flipV="1">
            <a:off x="1884556" y="1698248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V="1">
            <a:off x="1884556" y="1991541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 flipV="1">
            <a:off x="1884556" y="2302976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Arrow Connector 184"/>
          <p:cNvCxnSpPr/>
          <p:nvPr/>
        </p:nvCxnSpPr>
        <p:spPr bwMode="auto">
          <a:xfrm>
            <a:off x="892005" y="1999101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Arrow Connector 276"/>
          <p:cNvCxnSpPr/>
          <p:nvPr/>
        </p:nvCxnSpPr>
        <p:spPr bwMode="auto">
          <a:xfrm>
            <a:off x="892005" y="1700651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86636"/>
              </p:ext>
            </p:extLst>
          </p:nvPr>
        </p:nvGraphicFramePr>
        <p:xfrm>
          <a:off x="1077570" y="1228621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idea: Dissociation</a:t>
            </a:r>
          </a:p>
        </p:txBody>
      </p:sp>
      <p:graphicFrame>
        <p:nvGraphicFramePr>
          <p:cNvPr id="1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726114"/>
              </p:ext>
            </p:extLst>
          </p:nvPr>
        </p:nvGraphicFramePr>
        <p:xfrm>
          <a:off x="354521" y="1228621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07637"/>
              </p:ext>
            </p:extLst>
          </p:nvPr>
        </p:nvGraphicFramePr>
        <p:xfrm>
          <a:off x="2070498" y="1228621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41858"/>
              </p:ext>
            </p:extLst>
          </p:nvPr>
        </p:nvGraphicFramePr>
        <p:xfrm>
          <a:off x="1077570" y="4379310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4874"/>
              </p:ext>
            </p:extLst>
          </p:nvPr>
        </p:nvGraphicFramePr>
        <p:xfrm>
          <a:off x="354521" y="4379310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218814"/>
              </p:ext>
            </p:extLst>
          </p:nvPr>
        </p:nvGraphicFramePr>
        <p:xfrm>
          <a:off x="2070498" y="4379310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75" name="Rectangle 17"/>
          <p:cNvSpPr>
            <a:spLocks noChangeArrowheads="1"/>
          </p:cNvSpPr>
          <p:nvPr/>
        </p:nvSpPr>
        <p:spPr bwMode="auto">
          <a:xfrm>
            <a:off x="392189" y="5669874"/>
            <a:ext cx="3861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[Q] 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</p:txBody>
      </p:sp>
      <p:sp>
        <p:nvSpPr>
          <p:cNvPr id="293" name="Text Placeholder 310"/>
          <p:cNvSpPr txBox="1">
            <a:spLocks/>
          </p:cNvSpPr>
          <p:nvPr/>
        </p:nvSpPr>
        <p:spPr>
          <a:xfrm>
            <a:off x="4493978" y="503815"/>
            <a:ext cx="1621437" cy="538609"/>
          </a:xfrm>
          <a:prstGeom prst="rect">
            <a:avLst/>
          </a:prstGeom>
          <a:solidFill>
            <a:srgbClr val="FFFFFF"/>
          </a:solidFill>
        </p:spPr>
        <p:txBody>
          <a:bodyPr wrap="none" lIns="0" tIns="45720" rIns="0" bIns="0">
            <a:spAutoFit/>
          </a:bodyPr>
          <a:lstStyle/>
          <a:p>
            <a:pPr algn="ctr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PTIME </a:t>
            </a: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3200" b="1" kern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86" name="Rectangle 17"/>
          <p:cNvSpPr>
            <a:spLocks noChangeArrowheads="1"/>
          </p:cNvSpPr>
          <p:nvPr/>
        </p:nvSpPr>
        <p:spPr bwMode="auto">
          <a:xfrm>
            <a:off x="382029" y="2509025"/>
            <a:ext cx="3861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[Q] 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8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</p:txBody>
      </p:sp>
      <p:sp>
        <p:nvSpPr>
          <p:cNvPr id="187" name="Rectangle 17"/>
          <p:cNvSpPr>
            <a:spLocks noChangeArrowheads="1"/>
          </p:cNvSpPr>
          <p:nvPr/>
        </p:nvSpPr>
        <p:spPr bwMode="auto">
          <a:xfrm>
            <a:off x="961230" y="2868839"/>
            <a:ext cx="3343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)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8</a:t>
            </a:r>
            <a:r>
              <a:rPr lang="en-US" sz="2400" dirty="0">
                <a:latin typeface="Calibri"/>
                <a:cs typeface="Calibri"/>
              </a:rPr>
              <a:t>)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47497" y="1916145"/>
            <a:ext cx="914399" cy="1335750"/>
            <a:chOff x="4191000" y="1950225"/>
            <a:chExt cx="914399" cy="1335750"/>
          </a:xfrm>
        </p:grpSpPr>
        <p:sp>
          <p:nvSpPr>
            <p:cNvPr id="85" name="Rectangle 17"/>
            <p:cNvSpPr>
              <a:spLocks noChangeArrowheads="1"/>
            </p:cNvSpPr>
            <p:nvPr/>
          </p:nvSpPr>
          <p:spPr bwMode="auto">
            <a:xfrm>
              <a:off x="4204728" y="1950225"/>
              <a:ext cx="900671" cy="13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200" dirty="0">
                  <a:latin typeface="Calibri"/>
                  <a:cs typeface="Calibri"/>
                </a:rPr>
                <a:t>	</a:t>
              </a:r>
              <a:r>
                <a:rPr lang="en-US" sz="2400" dirty="0">
                  <a:latin typeface="Calibri"/>
                  <a:cs typeface="Calibri"/>
                </a:rPr>
                <a:t>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4447947" y="2026874"/>
              <a:ext cx="0" cy="120210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4191000" y="2300070"/>
              <a:ext cx="82232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546602" y="2400301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4546602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4546602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4847166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847166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47497" y="4938745"/>
            <a:ext cx="914399" cy="1335750"/>
            <a:chOff x="4191000" y="1950225"/>
            <a:chExt cx="914399" cy="1335750"/>
          </a:xfrm>
        </p:grpSpPr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4204728" y="1950225"/>
              <a:ext cx="900671" cy="13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200" dirty="0">
                  <a:latin typeface="Calibri"/>
                  <a:cs typeface="Calibri"/>
                </a:rPr>
                <a:t>	</a:t>
              </a:r>
              <a:r>
                <a:rPr lang="en-US" sz="2400" dirty="0">
                  <a:latin typeface="Calibri"/>
                  <a:cs typeface="Calibri"/>
                </a:rPr>
                <a:t>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>
              <a:off x="4447947" y="2026874"/>
              <a:ext cx="0" cy="120210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191000" y="2300070"/>
              <a:ext cx="82232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4546602" y="2400301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546602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4847166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4847166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ounded Rectangle 81"/>
          <p:cNvSpPr/>
          <p:nvPr/>
        </p:nvSpPr>
        <p:spPr bwMode="auto">
          <a:xfrm>
            <a:off x="6817142" y="678287"/>
            <a:ext cx="1841818" cy="2372253"/>
          </a:xfrm>
          <a:prstGeom prst="roundRect">
            <a:avLst>
              <a:gd name="adj" fmla="val 863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83" name="Straight Arrow Connector 82"/>
          <p:cNvCxnSpPr/>
          <p:nvPr/>
        </p:nvCxnSpPr>
        <p:spPr bwMode="auto">
          <a:xfrm flipV="1">
            <a:off x="7547312" y="2516422"/>
            <a:ext cx="281317" cy="29799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7956917" y="2516201"/>
            <a:ext cx="318511" cy="29822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flipH="1">
            <a:off x="7888145" y="2006170"/>
            <a:ext cx="0" cy="3446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flipV="1">
            <a:off x="7135959" y="1451577"/>
            <a:ext cx="280020" cy="3275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 flipH="1" flipV="1">
            <a:off x="7554111" y="1451577"/>
            <a:ext cx="280020" cy="3275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 flipH="1">
            <a:off x="7486499" y="952135"/>
            <a:ext cx="0" cy="3446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8" name="Rectangle 17"/>
          <p:cNvSpPr>
            <a:spLocks noChangeArrowheads="1"/>
          </p:cNvSpPr>
          <p:nvPr/>
        </p:nvSpPr>
        <p:spPr bwMode="auto">
          <a:xfrm>
            <a:off x="7290832" y="2741859"/>
            <a:ext cx="4516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ts val="0"/>
              </a:spcAft>
            </a:pPr>
            <a:r>
              <a:rPr lang="en-US" sz="1600" dirty="0">
                <a:latin typeface="Calibri"/>
                <a:cs typeface="Calibri"/>
              </a:rPr>
              <a:t>S(x,y)</a:t>
            </a:r>
          </a:p>
        </p:txBody>
      </p:sp>
      <p:sp>
        <p:nvSpPr>
          <p:cNvPr id="119" name="Rectangle 17"/>
          <p:cNvSpPr>
            <a:spLocks noChangeArrowheads="1"/>
          </p:cNvSpPr>
          <p:nvPr/>
        </p:nvSpPr>
        <p:spPr bwMode="auto">
          <a:xfrm>
            <a:off x="8018968" y="2741859"/>
            <a:ext cx="4573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ts val="0"/>
              </a:spcAft>
            </a:pPr>
            <a:r>
              <a:rPr lang="en-US" sz="1600" dirty="0">
                <a:latin typeface="Calibri"/>
                <a:cs typeface="Calibri"/>
              </a:rPr>
              <a:t>T(x,y)</a:t>
            </a:r>
          </a:p>
        </p:txBody>
      </p:sp>
      <p:sp>
        <p:nvSpPr>
          <p:cNvPr id="120" name="Rectangle 17"/>
          <p:cNvSpPr>
            <a:spLocks noChangeArrowheads="1"/>
          </p:cNvSpPr>
          <p:nvPr/>
        </p:nvSpPr>
        <p:spPr bwMode="auto">
          <a:xfrm>
            <a:off x="7417826" y="1226326"/>
            <a:ext cx="2170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⨝</a:t>
            </a:r>
            <a:r>
              <a:rPr lang="en-US" sz="1600" baseline="30000"/>
              <a:t>p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7832692" y="1734326"/>
            <a:ext cx="238180" cy="246221"/>
            <a:chOff x="7832692" y="2229626"/>
            <a:chExt cx="238180" cy="246221"/>
          </a:xfrm>
        </p:grpSpPr>
        <p:sp>
          <p:nvSpPr>
            <p:cNvPr id="122" name="Rectangle 17"/>
            <p:cNvSpPr>
              <a:spLocks noChangeArrowheads="1"/>
            </p:cNvSpPr>
            <p:nvPr/>
          </p:nvSpPr>
          <p:spPr bwMode="auto">
            <a:xfrm>
              <a:off x="7832692" y="2229626"/>
              <a:ext cx="1886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Arial" charset="0"/>
                  <a:cs typeface="Arial" charset="0"/>
                  <a:sym typeface="Symbol" charset="0"/>
                </a:rPr>
                <a:t></a:t>
              </a:r>
              <a:r>
                <a:rPr lang="en-US" sz="1600" baseline="30000"/>
                <a:t>p</a:t>
              </a:r>
              <a:endParaRPr lang="en-US" sz="1600" baseline="-25000"/>
            </a:p>
          </p:txBody>
        </p:sp>
        <p:sp>
          <p:nvSpPr>
            <p:cNvPr id="123" name="Rectangle 17"/>
            <p:cNvSpPr>
              <a:spLocks noChangeArrowheads="1"/>
            </p:cNvSpPr>
            <p:nvPr/>
          </p:nvSpPr>
          <p:spPr bwMode="auto">
            <a:xfrm>
              <a:off x="7955456" y="2311700"/>
              <a:ext cx="115416" cy="16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aseline="-25000"/>
                <a:t>-y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434758" y="701395"/>
            <a:ext cx="238180" cy="246221"/>
            <a:chOff x="7832692" y="2229626"/>
            <a:chExt cx="238180" cy="246221"/>
          </a:xfrm>
        </p:grpSpPr>
        <p:sp>
          <p:nvSpPr>
            <p:cNvPr id="125" name="Rectangle 17"/>
            <p:cNvSpPr>
              <a:spLocks noChangeArrowheads="1"/>
            </p:cNvSpPr>
            <p:nvPr/>
          </p:nvSpPr>
          <p:spPr bwMode="auto">
            <a:xfrm>
              <a:off x="7832692" y="2229626"/>
              <a:ext cx="1886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Arial" charset="0"/>
                  <a:cs typeface="Arial" charset="0"/>
                  <a:sym typeface="Symbol" charset="0"/>
                </a:rPr>
                <a:t></a:t>
              </a:r>
              <a:r>
                <a:rPr lang="en-US" sz="1600" baseline="30000"/>
                <a:t>p</a:t>
              </a:r>
              <a:endParaRPr lang="en-US" sz="1600" baseline="-25000"/>
            </a:p>
          </p:txBody>
        </p:sp>
        <p:sp>
          <p:nvSpPr>
            <p:cNvPr id="126" name="Rectangle 17"/>
            <p:cNvSpPr>
              <a:spLocks noChangeArrowheads="1"/>
            </p:cNvSpPr>
            <p:nvPr/>
          </p:nvSpPr>
          <p:spPr bwMode="auto">
            <a:xfrm>
              <a:off x="7955456" y="2311700"/>
              <a:ext cx="115416" cy="164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aseline="-25000"/>
                <a:t>-x</a:t>
              </a:r>
            </a:p>
          </p:txBody>
        </p:sp>
      </p:grpSp>
      <p:sp>
        <p:nvSpPr>
          <p:cNvPr id="127" name="Rectangle 17"/>
          <p:cNvSpPr>
            <a:spLocks noChangeArrowheads="1"/>
          </p:cNvSpPr>
          <p:nvPr/>
        </p:nvSpPr>
        <p:spPr bwMode="auto">
          <a:xfrm>
            <a:off x="6930997" y="1734326"/>
            <a:ext cx="3247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ts val="0"/>
              </a:spcAft>
            </a:pPr>
            <a:r>
              <a:rPr lang="en-US" sz="1600" dirty="0">
                <a:latin typeface="Calibri"/>
                <a:cs typeface="Calibri"/>
              </a:rPr>
              <a:t>R(x)</a:t>
            </a:r>
          </a:p>
        </p:txBody>
      </p:sp>
      <p:sp>
        <p:nvSpPr>
          <p:cNvPr id="128" name="Rectangle 17"/>
          <p:cNvSpPr>
            <a:spLocks noChangeArrowheads="1"/>
          </p:cNvSpPr>
          <p:nvPr/>
        </p:nvSpPr>
        <p:spPr bwMode="auto">
          <a:xfrm>
            <a:off x="7821051" y="2289951"/>
            <a:ext cx="2170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/>
              <a:t>⨝</a:t>
            </a:r>
            <a:r>
              <a:rPr lang="en-US" sz="1600" baseline="30000"/>
              <a:t>p</a:t>
            </a:r>
          </a:p>
        </p:txBody>
      </p:sp>
      <p:cxnSp>
        <p:nvCxnSpPr>
          <p:cNvPr id="153" name="Straight Arrow Connector 152"/>
          <p:cNvCxnSpPr/>
          <p:nvPr/>
        </p:nvCxnSpPr>
        <p:spPr bwMode="auto">
          <a:xfrm>
            <a:off x="4305300" y="5359400"/>
            <a:ext cx="935567" cy="7196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H="1" flipV="1">
            <a:off x="2840579" y="4178440"/>
            <a:ext cx="607472" cy="54596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347063" y="1036899"/>
            <a:ext cx="1889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0" rIns="91440" bIns="0">
            <a:spAutoFit/>
          </a:bodyPr>
          <a:lstStyle/>
          <a:p>
            <a:pPr algn="ctr"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"hierarchical"</a:t>
            </a:r>
          </a:p>
        </p:txBody>
      </p:sp>
    </p:spTree>
    <p:extLst>
      <p:ext uri="{BB962C8B-B14F-4D97-AF65-F5344CB8AC3E}">
        <p14:creationId xmlns:p14="http://schemas.microsoft.com/office/powerpoint/2010/main" val="1286364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 bwMode="auto">
          <a:xfrm>
            <a:off x="6817142" y="3835508"/>
            <a:ext cx="1841818" cy="2377968"/>
          </a:xfrm>
          <a:prstGeom prst="roundRect">
            <a:avLst>
              <a:gd name="adj" fmla="val 86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79" name="AutoShape 33"/>
          <p:cNvSpPr>
            <a:spLocks noChangeArrowheads="1"/>
          </p:cNvSpPr>
          <p:nvPr/>
        </p:nvSpPr>
        <p:spPr bwMode="auto">
          <a:xfrm flipH="1">
            <a:off x="3083172" y="4676067"/>
            <a:ext cx="1511957" cy="695962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algn="ctr" defTabSz="822325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uery</a:t>
            </a:r>
          </a:p>
          <a:p>
            <a:pPr algn="ctr" defTabSz="822325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issociation</a:t>
            </a:r>
          </a:p>
        </p:txBody>
      </p:sp>
      <p:cxnSp>
        <p:nvCxnSpPr>
          <p:cNvPr id="265" name="Straight Arrow Connector 264"/>
          <p:cNvCxnSpPr/>
          <p:nvPr/>
        </p:nvCxnSpPr>
        <p:spPr bwMode="auto">
          <a:xfrm flipV="1">
            <a:off x="894279" y="484893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Arrow Connector 269"/>
          <p:cNvCxnSpPr/>
          <p:nvPr/>
        </p:nvCxnSpPr>
        <p:spPr bwMode="auto">
          <a:xfrm>
            <a:off x="892005" y="5149790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Arrow Connector 277"/>
          <p:cNvCxnSpPr/>
          <p:nvPr/>
        </p:nvCxnSpPr>
        <p:spPr bwMode="auto">
          <a:xfrm>
            <a:off x="892005" y="4848165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Arrow Connector 166"/>
          <p:cNvCxnSpPr/>
          <p:nvPr/>
        </p:nvCxnSpPr>
        <p:spPr bwMode="auto">
          <a:xfrm flipV="1">
            <a:off x="894279" y="1698248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flipV="1">
            <a:off x="1884556" y="1698248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flipV="1">
            <a:off x="1884556" y="1991541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 flipV="1">
            <a:off x="1884556" y="2302976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Arrow Connector 184"/>
          <p:cNvCxnSpPr/>
          <p:nvPr/>
        </p:nvCxnSpPr>
        <p:spPr bwMode="auto">
          <a:xfrm>
            <a:off x="892005" y="1999101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7" name="Straight Arrow Connector 276"/>
          <p:cNvCxnSpPr/>
          <p:nvPr/>
        </p:nvCxnSpPr>
        <p:spPr bwMode="auto">
          <a:xfrm>
            <a:off x="892005" y="1700651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7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57635"/>
              </p:ext>
            </p:extLst>
          </p:nvPr>
        </p:nvGraphicFramePr>
        <p:xfrm>
          <a:off x="1077570" y="1228621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idea: Dissociation</a:t>
            </a:r>
          </a:p>
        </p:txBody>
      </p:sp>
      <p:sp>
        <p:nvSpPr>
          <p:cNvPr id="89" name="Rectangle 17"/>
          <p:cNvSpPr>
            <a:spLocks noChangeArrowheads="1"/>
          </p:cNvSpPr>
          <p:nvPr/>
        </p:nvSpPr>
        <p:spPr bwMode="auto">
          <a:xfrm>
            <a:off x="177801" y="686077"/>
            <a:ext cx="3219982" cy="415498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 Q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cs typeface="Arial"/>
              </a:rPr>
              <a:t>1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:- R(x), S(x,y), T(x,y)</a:t>
            </a:r>
          </a:p>
        </p:txBody>
      </p:sp>
      <p:graphicFrame>
        <p:nvGraphicFramePr>
          <p:cNvPr id="1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73353"/>
              </p:ext>
            </p:extLst>
          </p:nvPr>
        </p:nvGraphicFramePr>
        <p:xfrm>
          <a:off x="354521" y="1228621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887644"/>
              </p:ext>
            </p:extLst>
          </p:nvPr>
        </p:nvGraphicFramePr>
        <p:xfrm>
          <a:off x="2070498" y="1228621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39740"/>
              </p:ext>
            </p:extLst>
          </p:nvPr>
        </p:nvGraphicFramePr>
        <p:xfrm>
          <a:off x="1077570" y="4379310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42872"/>
              </p:ext>
            </p:extLst>
          </p:nvPr>
        </p:nvGraphicFramePr>
        <p:xfrm>
          <a:off x="354521" y="4379310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93" name="Text Placeholder 310"/>
          <p:cNvSpPr txBox="1">
            <a:spLocks/>
          </p:cNvSpPr>
          <p:nvPr/>
        </p:nvSpPr>
        <p:spPr>
          <a:xfrm>
            <a:off x="4493978" y="503815"/>
            <a:ext cx="1621437" cy="538609"/>
          </a:xfrm>
          <a:prstGeom prst="rect">
            <a:avLst/>
          </a:prstGeom>
          <a:solidFill>
            <a:srgbClr val="FFFFFF"/>
          </a:solidFill>
        </p:spPr>
        <p:txBody>
          <a:bodyPr wrap="none" lIns="0" tIns="45720" rIns="0" bIns="0">
            <a:spAutoFit/>
          </a:bodyPr>
          <a:lstStyle/>
          <a:p>
            <a:pPr algn="ctr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PTIME </a:t>
            </a: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3200" b="1" kern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86" name="Rectangle 17"/>
          <p:cNvSpPr>
            <a:spLocks noChangeArrowheads="1"/>
          </p:cNvSpPr>
          <p:nvPr/>
        </p:nvSpPr>
        <p:spPr bwMode="auto">
          <a:xfrm>
            <a:off x="382029" y="2509025"/>
            <a:ext cx="3861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[Q] 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8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</p:txBody>
      </p:sp>
      <p:sp>
        <p:nvSpPr>
          <p:cNvPr id="187" name="Rectangle 17"/>
          <p:cNvSpPr>
            <a:spLocks noChangeArrowheads="1"/>
          </p:cNvSpPr>
          <p:nvPr/>
        </p:nvSpPr>
        <p:spPr bwMode="auto">
          <a:xfrm>
            <a:off x="998060" y="2868839"/>
            <a:ext cx="3343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)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8</a:t>
            </a:r>
            <a:r>
              <a:rPr lang="en-US" sz="2400" dirty="0">
                <a:latin typeface="Calibri"/>
                <a:cs typeface="Calibri"/>
              </a:rPr>
              <a:t>)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847497" y="1916145"/>
            <a:ext cx="914399" cy="1335750"/>
            <a:chOff x="4191000" y="1950225"/>
            <a:chExt cx="914399" cy="1335750"/>
          </a:xfrm>
        </p:grpSpPr>
        <p:sp>
          <p:nvSpPr>
            <p:cNvPr id="85" name="Rectangle 17"/>
            <p:cNvSpPr>
              <a:spLocks noChangeArrowheads="1"/>
            </p:cNvSpPr>
            <p:nvPr/>
          </p:nvSpPr>
          <p:spPr bwMode="auto">
            <a:xfrm>
              <a:off x="4204728" y="1950225"/>
              <a:ext cx="900671" cy="13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200" dirty="0">
                  <a:latin typeface="Calibri"/>
                  <a:cs typeface="Calibri"/>
                </a:rPr>
                <a:t>	</a:t>
              </a:r>
              <a:r>
                <a:rPr lang="en-US" sz="2400" dirty="0">
                  <a:latin typeface="Calibri"/>
                  <a:cs typeface="Calibri"/>
                </a:rPr>
                <a:t>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4447947" y="2026874"/>
              <a:ext cx="0" cy="120210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4191000" y="2300070"/>
              <a:ext cx="82232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546602" y="2400301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4546602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4546602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4847166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847166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47497" y="4938745"/>
            <a:ext cx="914399" cy="1335750"/>
            <a:chOff x="4191000" y="1950225"/>
            <a:chExt cx="914399" cy="1335750"/>
          </a:xfrm>
        </p:grpSpPr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4204728" y="1950225"/>
              <a:ext cx="900671" cy="13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200" dirty="0">
                  <a:latin typeface="Calibri"/>
                  <a:cs typeface="Calibri"/>
                </a:rPr>
                <a:t>	</a:t>
              </a:r>
              <a:r>
                <a:rPr lang="en-US" sz="2400" dirty="0">
                  <a:latin typeface="Calibri"/>
                  <a:cs typeface="Calibri"/>
                </a:rPr>
                <a:t>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>
              <a:off x="4447947" y="2026874"/>
              <a:ext cx="0" cy="120210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191000" y="2300070"/>
              <a:ext cx="82232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4546602" y="2400301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546602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4546602" y="3056469"/>
              <a:ext cx="117176" cy="117176"/>
            </a:xfrm>
            <a:prstGeom prst="ellipse">
              <a:avLst/>
            </a:prstGeom>
            <a:solidFill>
              <a:srgbClr val="000000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4847166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4847166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17142" y="678287"/>
            <a:ext cx="1841818" cy="2372253"/>
            <a:chOff x="6817142" y="678287"/>
            <a:chExt cx="1841818" cy="2372253"/>
          </a:xfrm>
        </p:grpSpPr>
        <p:sp>
          <p:nvSpPr>
            <p:cNvPr id="82" name="Rounded Rectangle 81"/>
            <p:cNvSpPr/>
            <p:nvPr/>
          </p:nvSpPr>
          <p:spPr bwMode="auto">
            <a:xfrm>
              <a:off x="6817142" y="678287"/>
              <a:ext cx="1841818" cy="2372253"/>
            </a:xfrm>
            <a:prstGeom prst="roundRect">
              <a:avLst>
                <a:gd name="adj" fmla="val 8639"/>
              </a:avLst>
            </a:prstGeom>
            <a:solidFill>
              <a:srgbClr val="008000">
                <a:alpha val="15000"/>
              </a:srgbClr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V="1">
              <a:off x="7547312" y="2516422"/>
              <a:ext cx="281317" cy="29799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7956917" y="2516201"/>
              <a:ext cx="318511" cy="29822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H="1">
              <a:off x="7888145" y="2006170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V="1">
              <a:off x="7135959" y="1451577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H="1" flipV="1">
              <a:off x="7554111" y="1451577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H="1">
              <a:off x="7486499" y="952135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>
              <a:off x="7290832" y="2741859"/>
              <a:ext cx="4516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S(x,y)</a:t>
              </a: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8018968" y="2741859"/>
              <a:ext cx="45735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T(x,y)</a:t>
              </a:r>
            </a:p>
          </p:txBody>
        </p:sp>
        <p:sp>
          <p:nvSpPr>
            <p:cNvPr id="120" name="Rectangle 17"/>
            <p:cNvSpPr>
              <a:spLocks noChangeArrowheads="1"/>
            </p:cNvSpPr>
            <p:nvPr/>
          </p:nvSpPr>
          <p:spPr bwMode="auto">
            <a:xfrm>
              <a:off x="7417826" y="1226326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7832692" y="1734326"/>
              <a:ext cx="238180" cy="246221"/>
              <a:chOff x="7832692" y="2229626"/>
              <a:chExt cx="238180" cy="246221"/>
            </a:xfrm>
          </p:grpSpPr>
          <p:sp>
            <p:nvSpPr>
              <p:cNvPr id="122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23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-y</a:t>
                </a: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434758" y="701395"/>
              <a:ext cx="238180" cy="246221"/>
              <a:chOff x="7832692" y="2229626"/>
              <a:chExt cx="238180" cy="246221"/>
            </a:xfrm>
          </p:grpSpPr>
          <p:sp>
            <p:nvSpPr>
              <p:cNvPr id="125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26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-x</a:t>
                </a:r>
              </a:p>
            </p:txBody>
          </p:sp>
        </p:grpSp>
        <p:sp>
          <p:nvSpPr>
            <p:cNvPr id="127" name="Rectangle 17"/>
            <p:cNvSpPr>
              <a:spLocks noChangeArrowheads="1"/>
            </p:cNvSpPr>
            <p:nvPr/>
          </p:nvSpPr>
          <p:spPr bwMode="auto">
            <a:xfrm>
              <a:off x="6930997" y="1734326"/>
              <a:ext cx="3247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R(x)</a:t>
              </a:r>
            </a:p>
          </p:txBody>
        </p:sp>
        <p:sp>
          <p:nvSpPr>
            <p:cNvPr id="128" name="Rectangle 17"/>
            <p:cNvSpPr>
              <a:spLocks noChangeArrowheads="1"/>
            </p:cNvSpPr>
            <p:nvPr/>
          </p:nvSpPr>
          <p:spPr bwMode="auto">
            <a:xfrm>
              <a:off x="7821051" y="2289951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</p:grpSp>
      <p:cxnSp>
        <p:nvCxnSpPr>
          <p:cNvPr id="69" name="Straight Arrow Connector 68"/>
          <p:cNvCxnSpPr/>
          <p:nvPr/>
        </p:nvCxnSpPr>
        <p:spPr bwMode="auto">
          <a:xfrm flipV="1">
            <a:off x="1884556" y="4849541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1884556" y="5142834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1884556" y="5454269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529968"/>
              </p:ext>
            </p:extLst>
          </p:nvPr>
        </p:nvGraphicFramePr>
        <p:xfrm>
          <a:off x="2070498" y="4379914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'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glow rad="63500">
                            <a:schemeClr val="bg1"/>
                          </a:glow>
                        </a:effectLst>
                        <a:latin typeface="+mn-lt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75" name="Rectangle 17"/>
          <p:cNvSpPr>
            <a:spLocks noChangeArrowheads="1"/>
          </p:cNvSpPr>
          <p:nvPr/>
        </p:nvSpPr>
        <p:spPr bwMode="auto">
          <a:xfrm>
            <a:off x="260791" y="5669874"/>
            <a:ext cx="4055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US" sz="2400" dirty="0">
                <a:latin typeface="Calibri"/>
                <a:cs typeface="Calibri"/>
              </a:rPr>
              <a:t>] 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995945" y="6038759"/>
            <a:ext cx="3224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)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' </a:t>
            </a:r>
          </a:p>
        </p:txBody>
      </p:sp>
      <p:sp>
        <p:nvSpPr>
          <p:cNvPr id="75" name="AutoShape 33"/>
          <p:cNvSpPr>
            <a:spLocks noChangeArrowheads="1"/>
          </p:cNvSpPr>
          <p:nvPr/>
        </p:nvSpPr>
        <p:spPr bwMode="auto">
          <a:xfrm flipH="1">
            <a:off x="3159289" y="6457609"/>
            <a:ext cx="2650340" cy="394341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dissociation of tuples </a:t>
            </a:r>
          </a:p>
        </p:txBody>
      </p:sp>
      <p:cxnSp>
        <p:nvCxnSpPr>
          <p:cNvPr id="76" name="Straight Connector 75"/>
          <p:cNvCxnSpPr>
            <a:endCxn id="75" idx="7"/>
          </p:cNvCxnSpPr>
          <p:nvPr/>
        </p:nvCxnSpPr>
        <p:spPr bwMode="auto">
          <a:xfrm>
            <a:off x="2747433" y="6396567"/>
            <a:ext cx="411856" cy="25821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3779520" y="6417733"/>
            <a:ext cx="144780" cy="135467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 Placeholder 310"/>
          <p:cNvSpPr txBox="1">
            <a:spLocks/>
          </p:cNvSpPr>
          <p:nvPr/>
        </p:nvSpPr>
        <p:spPr>
          <a:xfrm>
            <a:off x="73248" y="6457609"/>
            <a:ext cx="2765455" cy="3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400">
                <a:solidFill>
                  <a:srgbClr val="0000FF"/>
                </a:solidFill>
                <a:latin typeface="Calibri"/>
                <a:cs typeface="Calibri"/>
              </a:rPr>
              <a:t>Read-Once formula </a:t>
            </a:r>
            <a:r>
              <a:rPr lang="en-US" sz="2400" b="1" kern="0">
                <a:solidFill>
                  <a:srgbClr val="0000FF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240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4305300" y="5359400"/>
            <a:ext cx="935567" cy="7196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6" name="Text Placeholder 310"/>
          <p:cNvSpPr txBox="1">
            <a:spLocks/>
          </p:cNvSpPr>
          <p:nvPr/>
        </p:nvSpPr>
        <p:spPr>
          <a:xfrm>
            <a:off x="4493978" y="3636481"/>
            <a:ext cx="1621437" cy="538609"/>
          </a:xfrm>
          <a:prstGeom prst="rect">
            <a:avLst/>
          </a:prstGeom>
          <a:solidFill>
            <a:srgbClr val="FFFFFF"/>
          </a:solidFill>
        </p:spPr>
        <p:txBody>
          <a:bodyPr wrap="none" lIns="0" tIns="45720" rIns="0" bIns="0">
            <a:spAutoFit/>
          </a:bodyPr>
          <a:lstStyle/>
          <a:p>
            <a:pPr algn="ctr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PTIME </a:t>
            </a: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3200" b="1" kern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17142" y="3840210"/>
            <a:ext cx="1841818" cy="2372253"/>
            <a:chOff x="6817142" y="3840210"/>
            <a:chExt cx="1841818" cy="2372253"/>
          </a:xfrm>
        </p:grpSpPr>
        <p:sp>
          <p:nvSpPr>
            <p:cNvPr id="100" name="Rounded Rectangle 99"/>
            <p:cNvSpPr/>
            <p:nvPr/>
          </p:nvSpPr>
          <p:spPr bwMode="auto">
            <a:xfrm>
              <a:off x="6817142" y="3840210"/>
              <a:ext cx="1841818" cy="2372253"/>
            </a:xfrm>
            <a:prstGeom prst="roundRect">
              <a:avLst>
                <a:gd name="adj" fmla="val 8639"/>
              </a:avLst>
            </a:prstGeom>
            <a:solidFill>
              <a:srgbClr val="008000">
                <a:alpha val="15000"/>
              </a:srgbClr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 flipV="1">
              <a:off x="7547312" y="5678345"/>
              <a:ext cx="281317" cy="29799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7956917" y="5678124"/>
              <a:ext cx="318511" cy="29822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7888145" y="5168093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7135959" y="4613500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flipH="1" flipV="1">
              <a:off x="7554111" y="4613500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7486499" y="4114058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Rectangle 17"/>
            <p:cNvSpPr>
              <a:spLocks noChangeArrowheads="1"/>
            </p:cNvSpPr>
            <p:nvPr/>
          </p:nvSpPr>
          <p:spPr bwMode="auto">
            <a:xfrm>
              <a:off x="7290832" y="5903782"/>
              <a:ext cx="4516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S(x,y)</a:t>
              </a:r>
            </a:p>
          </p:txBody>
        </p:sp>
        <p:sp>
          <p:nvSpPr>
            <p:cNvPr id="131" name="Rectangle 17"/>
            <p:cNvSpPr>
              <a:spLocks noChangeArrowheads="1"/>
            </p:cNvSpPr>
            <p:nvPr/>
          </p:nvSpPr>
          <p:spPr bwMode="auto">
            <a:xfrm>
              <a:off x="8018968" y="5903782"/>
              <a:ext cx="45735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T(</a:t>
              </a:r>
              <a:r>
                <a:rPr lang="en-US" sz="1600" dirty="0">
                  <a:solidFill>
                    <a:srgbClr val="FF0000"/>
                  </a:solidFill>
                  <a:latin typeface="Calibri"/>
                  <a:cs typeface="Calibri"/>
                </a:rPr>
                <a:t>x</a:t>
              </a:r>
              <a:r>
                <a:rPr lang="en-US" sz="1600" dirty="0">
                  <a:latin typeface="Calibri"/>
                  <a:cs typeface="Calibri"/>
                </a:rPr>
                <a:t>,y)</a:t>
              </a:r>
            </a:p>
          </p:txBody>
        </p:sp>
        <p:sp>
          <p:nvSpPr>
            <p:cNvPr id="132" name="Rectangle 17"/>
            <p:cNvSpPr>
              <a:spLocks noChangeArrowheads="1"/>
            </p:cNvSpPr>
            <p:nvPr/>
          </p:nvSpPr>
          <p:spPr bwMode="auto">
            <a:xfrm>
              <a:off x="7417826" y="4388249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7832692" y="4896249"/>
              <a:ext cx="238180" cy="246221"/>
              <a:chOff x="7832692" y="2229626"/>
              <a:chExt cx="238180" cy="246221"/>
            </a:xfrm>
          </p:grpSpPr>
          <p:sp>
            <p:nvSpPr>
              <p:cNvPr id="139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40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-y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434758" y="3863318"/>
              <a:ext cx="238180" cy="246221"/>
              <a:chOff x="7832692" y="2229626"/>
              <a:chExt cx="238180" cy="246221"/>
            </a:xfrm>
          </p:grpSpPr>
          <p:sp>
            <p:nvSpPr>
              <p:cNvPr id="137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38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-x</a:t>
                </a:r>
              </a:p>
            </p:txBody>
          </p:sp>
        </p:grpSp>
        <p:sp>
          <p:nvSpPr>
            <p:cNvPr id="135" name="Rectangle 17"/>
            <p:cNvSpPr>
              <a:spLocks noChangeArrowheads="1"/>
            </p:cNvSpPr>
            <p:nvPr/>
          </p:nvSpPr>
          <p:spPr bwMode="auto">
            <a:xfrm>
              <a:off x="6930997" y="4896249"/>
              <a:ext cx="3247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R(x)</a:t>
              </a:r>
            </a:p>
          </p:txBody>
        </p:sp>
        <p:sp>
          <p:nvSpPr>
            <p:cNvPr id="136" name="Rectangle 17"/>
            <p:cNvSpPr>
              <a:spLocks noChangeArrowheads="1"/>
            </p:cNvSpPr>
            <p:nvPr/>
          </p:nvSpPr>
          <p:spPr bwMode="auto">
            <a:xfrm>
              <a:off x="7821051" y="5451874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</p:grpSp>
      <p:sp>
        <p:nvSpPr>
          <p:cNvPr id="141" name="Text Placeholder 310"/>
          <p:cNvSpPr txBox="1">
            <a:spLocks/>
          </p:cNvSpPr>
          <p:nvPr/>
        </p:nvSpPr>
        <p:spPr>
          <a:xfrm>
            <a:off x="6813237" y="6211388"/>
            <a:ext cx="1808989" cy="6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algn="ctr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Can be evaluated </a:t>
            </a:r>
            <a:br>
              <a:rPr lang="en-US" sz="200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with a DMBS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5121" y="3836766"/>
            <a:ext cx="3214822" cy="415498"/>
            <a:chOff x="155121" y="3836766"/>
            <a:chExt cx="3214822" cy="415498"/>
          </a:xfrm>
        </p:grpSpPr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155121" y="3836766"/>
              <a:ext cx="3214822" cy="415498"/>
            </a:xfrm>
            <a:prstGeom prst="rect">
              <a:avLst/>
            </a:prstGeom>
            <a:solidFill>
              <a:srgbClr val="FFFF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45720">
              <a:prstTxWarp prst="textNoShape">
                <a:avLst/>
              </a:prstTxWarp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400" dirty="0">
                  <a:solidFill>
                    <a:schemeClr val="dk1"/>
                  </a:solidFill>
                  <a:latin typeface="Arial"/>
                  <a:cs typeface="Arial"/>
                </a:rPr>
                <a:t> Q</a:t>
              </a:r>
              <a:r>
                <a:rPr lang="en-GB" sz="2400" baseline="30000">
                  <a:solidFill>
                    <a:schemeClr val="dk1"/>
                  </a:solidFill>
                  <a:latin typeface="Arial"/>
                  <a:cs typeface="Arial"/>
                  <a:sym typeface="Symbol"/>
                </a:rPr>
                <a:t>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cs typeface="Arial"/>
                </a:rPr>
                <a:t>:- R(x), S(x,y), T(</a:t>
              </a:r>
              <a:r>
                <a:rPr lang="en-US" sz="2400" dirty="0">
                  <a:solidFill>
                    <a:srgbClr val="FF0000"/>
                  </a:solidFill>
                  <a:latin typeface="Arial"/>
                  <a:cs typeface="Arial"/>
                </a:rPr>
                <a:t>x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cs typeface="Arial"/>
                </a:rPr>
                <a:t>,y)</a:t>
              </a:r>
            </a:p>
          </p:txBody>
        </p:sp>
        <p:sp>
          <p:nvSpPr>
            <p:cNvPr id="143" name="Rectangle 17"/>
            <p:cNvSpPr>
              <a:spLocks noChangeArrowheads="1"/>
            </p:cNvSpPr>
            <p:nvPr/>
          </p:nvSpPr>
          <p:spPr bwMode="auto">
            <a:xfrm>
              <a:off x="489285" y="3938366"/>
              <a:ext cx="1141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400" baseline="-25000" dirty="0">
                  <a:latin typeface="Arial"/>
                  <a:cs typeface="Arial"/>
                </a:rPr>
                <a:t>2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cxnSp>
        <p:nvCxnSpPr>
          <p:cNvPr id="144" name="Straight Arrow Connector 143"/>
          <p:cNvCxnSpPr/>
          <p:nvPr/>
        </p:nvCxnSpPr>
        <p:spPr bwMode="auto">
          <a:xfrm flipH="1" flipV="1">
            <a:off x="2840579" y="4178440"/>
            <a:ext cx="607472" cy="54596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4347063" y="1036899"/>
            <a:ext cx="1889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0" rIns="91440" bIns="0">
            <a:spAutoFit/>
          </a:bodyPr>
          <a:lstStyle/>
          <a:p>
            <a:pPr algn="ctr"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"hierarchical"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347063" y="4167550"/>
            <a:ext cx="1889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0" rIns="91440" bIns="0">
            <a:spAutoFit/>
          </a:bodyPr>
          <a:lstStyle/>
          <a:p>
            <a:pPr algn="ctr"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"hierarchical"</a:t>
            </a:r>
          </a:p>
        </p:txBody>
      </p:sp>
    </p:spTree>
    <p:extLst>
      <p:ext uri="{BB962C8B-B14F-4D97-AF65-F5344CB8AC3E}">
        <p14:creationId xmlns:p14="http://schemas.microsoft.com/office/powerpoint/2010/main" val="2316373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8" grpId="0"/>
      <p:bldP spid="86" grpId="0" animBg="1"/>
      <p:bldP spid="141" grpId="0"/>
      <p:bldP spid="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/>
          <p:cNvGrpSpPr/>
          <p:nvPr/>
        </p:nvGrpSpPr>
        <p:grpSpPr>
          <a:xfrm>
            <a:off x="155121" y="3836766"/>
            <a:ext cx="3214822" cy="415498"/>
            <a:chOff x="155121" y="3836766"/>
            <a:chExt cx="3214822" cy="415498"/>
          </a:xfrm>
        </p:grpSpPr>
        <p:sp>
          <p:nvSpPr>
            <p:cNvPr id="141" name="Rectangle 17"/>
            <p:cNvSpPr>
              <a:spLocks noChangeArrowheads="1"/>
            </p:cNvSpPr>
            <p:nvPr/>
          </p:nvSpPr>
          <p:spPr bwMode="auto">
            <a:xfrm>
              <a:off x="155121" y="3836766"/>
              <a:ext cx="3214822" cy="415498"/>
            </a:xfrm>
            <a:prstGeom prst="rect">
              <a:avLst/>
            </a:prstGeom>
            <a:solidFill>
              <a:srgbClr val="FFFF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45720">
              <a:prstTxWarp prst="textNoShape">
                <a:avLst/>
              </a:prstTxWarp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400" dirty="0">
                  <a:solidFill>
                    <a:schemeClr val="dk1"/>
                  </a:solidFill>
                  <a:latin typeface="Arial"/>
                  <a:cs typeface="Arial"/>
                </a:rPr>
                <a:t> Q</a:t>
              </a:r>
              <a:r>
                <a:rPr lang="en-GB" sz="2400" baseline="30000">
                  <a:solidFill>
                    <a:schemeClr val="dk1"/>
                  </a:solidFill>
                  <a:latin typeface="Arial"/>
                  <a:cs typeface="Arial"/>
                  <a:sym typeface="Symbol"/>
                </a:rPr>
                <a:t>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cs typeface="Arial"/>
                </a:rPr>
                <a:t>:- R(x), S(x,y), T(</a:t>
              </a:r>
              <a:r>
                <a:rPr lang="en-US" sz="2400" dirty="0">
                  <a:solidFill>
                    <a:srgbClr val="FF0000"/>
                  </a:solidFill>
                  <a:latin typeface="Arial"/>
                  <a:cs typeface="Arial"/>
                </a:rPr>
                <a:t>x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cs typeface="Arial"/>
                </a:rPr>
                <a:t>,y)</a:t>
              </a:r>
            </a:p>
          </p:txBody>
        </p:sp>
        <p:sp>
          <p:nvSpPr>
            <p:cNvPr id="146" name="Rectangle 17"/>
            <p:cNvSpPr>
              <a:spLocks noChangeArrowheads="1"/>
            </p:cNvSpPr>
            <p:nvPr/>
          </p:nvSpPr>
          <p:spPr bwMode="auto">
            <a:xfrm>
              <a:off x="489285" y="3938366"/>
              <a:ext cx="1141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400" baseline="-25000" dirty="0">
                  <a:latin typeface="Arial"/>
                  <a:cs typeface="Arial"/>
                </a:rPr>
                <a:t>2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101600" y="546100"/>
            <a:ext cx="8737600" cy="2870200"/>
          </a:xfrm>
          <a:prstGeom prst="roundRect">
            <a:avLst>
              <a:gd name="adj" fmla="val 7375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/>
          <p:cNvCxnSpPr/>
          <p:nvPr/>
        </p:nvCxnSpPr>
        <p:spPr bwMode="auto">
          <a:xfrm flipV="1">
            <a:off x="1165213" y="201048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6" name="Straight Arrow Connector 155"/>
          <p:cNvCxnSpPr/>
          <p:nvPr/>
        </p:nvCxnSpPr>
        <p:spPr bwMode="auto">
          <a:xfrm flipV="1">
            <a:off x="1165213" y="230258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4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817464"/>
              </p:ext>
            </p:extLst>
          </p:nvPr>
        </p:nvGraphicFramePr>
        <p:xfrm>
          <a:off x="353882" y="1229710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1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'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glow rad="63500">
                            <a:schemeClr val="bg1"/>
                          </a:glow>
                        </a:effectLst>
                        <a:latin typeface="+mn-lt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cxnSp>
        <p:nvCxnSpPr>
          <p:cNvPr id="265" name="Straight Arrow Connector 264"/>
          <p:cNvCxnSpPr/>
          <p:nvPr/>
        </p:nvCxnSpPr>
        <p:spPr bwMode="auto">
          <a:xfrm flipV="1">
            <a:off x="894279" y="484893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0" name="Straight Arrow Connector 269"/>
          <p:cNvCxnSpPr/>
          <p:nvPr/>
        </p:nvCxnSpPr>
        <p:spPr bwMode="auto">
          <a:xfrm>
            <a:off x="892005" y="5149790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8" name="Straight Arrow Connector 277"/>
          <p:cNvCxnSpPr/>
          <p:nvPr/>
        </p:nvCxnSpPr>
        <p:spPr bwMode="auto">
          <a:xfrm>
            <a:off x="892005" y="4848165"/>
            <a:ext cx="453562" cy="30992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idea: Dissociation</a:t>
            </a:r>
          </a:p>
        </p:txBody>
      </p:sp>
      <p:graphicFrame>
        <p:nvGraphicFramePr>
          <p:cNvPr id="2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00324"/>
              </p:ext>
            </p:extLst>
          </p:nvPr>
        </p:nvGraphicFramePr>
        <p:xfrm>
          <a:off x="1077570" y="4379310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416794"/>
              </p:ext>
            </p:extLst>
          </p:nvPr>
        </p:nvGraphicFramePr>
        <p:xfrm>
          <a:off x="354521" y="4379310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+mn-lt"/>
                          <a:cs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93" name="Text Placeholder 310"/>
          <p:cNvSpPr txBox="1">
            <a:spLocks/>
          </p:cNvSpPr>
          <p:nvPr/>
        </p:nvSpPr>
        <p:spPr>
          <a:xfrm>
            <a:off x="4493978" y="503815"/>
            <a:ext cx="1621437" cy="538609"/>
          </a:xfrm>
          <a:prstGeom prst="rect">
            <a:avLst/>
          </a:prstGeom>
          <a:noFill/>
        </p:spPr>
        <p:txBody>
          <a:bodyPr wrap="none" lIns="0" tIns="45720" rIns="0" bIns="0">
            <a:spAutoFit/>
          </a:bodyPr>
          <a:lstStyle/>
          <a:p>
            <a:pPr algn="ctr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PTIME </a:t>
            </a: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3200" b="1" kern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47497" y="1916145"/>
            <a:ext cx="914399" cy="1335750"/>
            <a:chOff x="4191000" y="1950225"/>
            <a:chExt cx="914399" cy="1335750"/>
          </a:xfrm>
        </p:grpSpPr>
        <p:sp>
          <p:nvSpPr>
            <p:cNvPr id="85" name="Rectangle 17"/>
            <p:cNvSpPr>
              <a:spLocks noChangeArrowheads="1"/>
            </p:cNvSpPr>
            <p:nvPr/>
          </p:nvSpPr>
          <p:spPr bwMode="auto">
            <a:xfrm>
              <a:off x="4204728" y="1950225"/>
              <a:ext cx="900671" cy="13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200" dirty="0">
                  <a:latin typeface="Calibri"/>
                  <a:cs typeface="Calibri"/>
                </a:rPr>
                <a:t>	</a:t>
              </a:r>
              <a:r>
                <a:rPr lang="en-US" sz="2400" dirty="0">
                  <a:latin typeface="Calibri"/>
                  <a:cs typeface="Calibri"/>
                </a:rPr>
                <a:t>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>
              <a:off x="4447947" y="2026874"/>
              <a:ext cx="0" cy="120210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4191000" y="2300070"/>
              <a:ext cx="82232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546602" y="2400301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4546602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4847166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847166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4847166" y="2398185"/>
              <a:ext cx="117176" cy="117176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47497" y="4938745"/>
            <a:ext cx="914399" cy="1335750"/>
            <a:chOff x="4191000" y="1950225"/>
            <a:chExt cx="914399" cy="1335750"/>
          </a:xfrm>
        </p:grpSpPr>
        <p:sp>
          <p:nvSpPr>
            <p:cNvPr id="110" name="Rectangle 17"/>
            <p:cNvSpPr>
              <a:spLocks noChangeArrowheads="1"/>
            </p:cNvSpPr>
            <p:nvPr/>
          </p:nvSpPr>
          <p:spPr bwMode="auto">
            <a:xfrm>
              <a:off x="4204728" y="1950225"/>
              <a:ext cx="900671" cy="133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200" dirty="0">
                  <a:latin typeface="Calibri"/>
                  <a:cs typeface="Calibri"/>
                </a:rPr>
                <a:t>	</a:t>
              </a:r>
              <a:r>
                <a:rPr lang="en-US" sz="2400" dirty="0">
                  <a:latin typeface="Calibri"/>
                  <a:cs typeface="Calibri"/>
                </a:rPr>
                <a:t>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347663" algn="l"/>
                  <a:tab pos="627063" algn="l"/>
                </a:tabLst>
              </a:pPr>
              <a:r>
                <a:rPr lang="en-US" sz="2400" dirty="0">
                  <a:latin typeface="Calibri"/>
                  <a:cs typeface="Calibri"/>
                </a:rPr>
                <a:t>T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 bwMode="auto">
            <a:xfrm>
              <a:off x="4447947" y="2026874"/>
              <a:ext cx="0" cy="1202101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Straight Connector 111"/>
            <p:cNvCxnSpPr/>
            <p:nvPr/>
          </p:nvCxnSpPr>
          <p:spPr bwMode="auto">
            <a:xfrm>
              <a:off x="4191000" y="2300070"/>
              <a:ext cx="822325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4546602" y="2400301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4546602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4546602" y="3056469"/>
              <a:ext cx="117176" cy="117176"/>
            </a:xfrm>
            <a:prstGeom prst="ellipse">
              <a:avLst/>
            </a:prstGeom>
            <a:solidFill>
              <a:schemeClr val="tx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4847166" y="2728385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4847166" y="3056469"/>
              <a:ext cx="117176" cy="117176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817142" y="678287"/>
            <a:ext cx="1841818" cy="2372253"/>
            <a:chOff x="6817142" y="678287"/>
            <a:chExt cx="1841818" cy="2372253"/>
          </a:xfrm>
        </p:grpSpPr>
        <p:sp>
          <p:nvSpPr>
            <p:cNvPr id="82" name="Rounded Rectangle 81"/>
            <p:cNvSpPr/>
            <p:nvPr/>
          </p:nvSpPr>
          <p:spPr bwMode="auto">
            <a:xfrm flipH="1">
              <a:off x="6817142" y="678287"/>
              <a:ext cx="1841818" cy="2372253"/>
            </a:xfrm>
            <a:prstGeom prst="roundRect">
              <a:avLst>
                <a:gd name="adj" fmla="val 8639"/>
              </a:avLst>
            </a:prstGeom>
            <a:solidFill>
              <a:srgbClr val="008000">
                <a:alpha val="15000"/>
              </a:srgbClr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H="1" flipV="1">
              <a:off x="7647473" y="2516422"/>
              <a:ext cx="281317" cy="29799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H="1">
              <a:off x="7200674" y="2516201"/>
              <a:ext cx="318511" cy="29822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7587957" y="2006170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H="1" flipV="1">
              <a:off x="8060123" y="1451577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7641971" y="1451577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>
              <a:off x="7989603" y="952135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8" name="Rectangle 17"/>
            <p:cNvSpPr>
              <a:spLocks noChangeArrowheads="1"/>
            </p:cNvSpPr>
            <p:nvPr/>
          </p:nvSpPr>
          <p:spPr bwMode="auto">
            <a:xfrm flipH="1">
              <a:off x="7733624" y="2741859"/>
              <a:ext cx="4516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S(x,y)</a:t>
              </a: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 flipH="1">
              <a:off x="6999777" y="2741859"/>
              <a:ext cx="4687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R(x,</a:t>
              </a:r>
              <a:r>
                <a:rPr lang="en-US" sz="1600" dirty="0">
                  <a:solidFill>
                    <a:srgbClr val="FF0000"/>
                  </a:solidFill>
                  <a:latin typeface="Calibri"/>
                  <a:cs typeface="Calibri"/>
                </a:rPr>
                <a:t>y</a:t>
              </a:r>
              <a:r>
                <a:rPr lang="en-US" sz="16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120" name="Rectangle 17"/>
            <p:cNvSpPr>
              <a:spLocks noChangeArrowheads="1"/>
            </p:cNvSpPr>
            <p:nvPr/>
          </p:nvSpPr>
          <p:spPr bwMode="auto">
            <a:xfrm>
              <a:off x="7923786" y="1226326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7487780" y="1734326"/>
              <a:ext cx="238180" cy="246221"/>
              <a:chOff x="7832692" y="2229626"/>
              <a:chExt cx="238180" cy="246221"/>
            </a:xfrm>
          </p:grpSpPr>
          <p:sp>
            <p:nvSpPr>
              <p:cNvPr id="122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23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-x</a:t>
                </a: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7885714" y="701395"/>
              <a:ext cx="238180" cy="246221"/>
              <a:chOff x="7832692" y="2229626"/>
              <a:chExt cx="238180" cy="246221"/>
            </a:xfrm>
          </p:grpSpPr>
          <p:sp>
            <p:nvSpPr>
              <p:cNvPr id="125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26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-y</a:t>
                </a:r>
              </a:p>
            </p:txBody>
          </p:sp>
        </p:grpSp>
        <p:sp>
          <p:nvSpPr>
            <p:cNvPr id="127" name="Rectangle 17"/>
            <p:cNvSpPr>
              <a:spLocks noChangeArrowheads="1"/>
            </p:cNvSpPr>
            <p:nvPr/>
          </p:nvSpPr>
          <p:spPr bwMode="auto">
            <a:xfrm flipH="1">
              <a:off x="8220397" y="1734326"/>
              <a:ext cx="31729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T(y)</a:t>
              </a:r>
            </a:p>
          </p:txBody>
        </p:sp>
        <p:sp>
          <p:nvSpPr>
            <p:cNvPr id="128" name="Rectangle 17"/>
            <p:cNvSpPr>
              <a:spLocks noChangeArrowheads="1"/>
            </p:cNvSpPr>
            <p:nvPr/>
          </p:nvSpPr>
          <p:spPr bwMode="auto">
            <a:xfrm>
              <a:off x="7520561" y="2289951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</p:grpSp>
      <p:sp>
        <p:nvSpPr>
          <p:cNvPr id="130" name="Rounded Rectangle 129"/>
          <p:cNvSpPr/>
          <p:nvPr/>
        </p:nvSpPr>
        <p:spPr bwMode="auto">
          <a:xfrm>
            <a:off x="6817142" y="3835508"/>
            <a:ext cx="1841818" cy="2377968"/>
          </a:xfrm>
          <a:prstGeom prst="roundRect">
            <a:avLst>
              <a:gd name="adj" fmla="val 863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1884556" y="4849541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1884556" y="5142834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1884556" y="5454269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7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153685"/>
              </p:ext>
            </p:extLst>
          </p:nvPr>
        </p:nvGraphicFramePr>
        <p:xfrm>
          <a:off x="2070498" y="4379914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'</a:t>
                      </a:r>
                      <a:endParaRPr kumimoji="0" lang="en-US" sz="1600" b="0" i="0" u="none" strike="noStrike" cap="none" normalizeH="0" baseline="-2500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glow rad="63500">
                            <a:schemeClr val="bg1"/>
                          </a:glow>
                        </a:effectLst>
                        <a:latin typeface="+mn-lt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86" name="Text Placeholder 310"/>
          <p:cNvSpPr txBox="1">
            <a:spLocks/>
          </p:cNvSpPr>
          <p:nvPr/>
        </p:nvSpPr>
        <p:spPr>
          <a:xfrm>
            <a:off x="4493978" y="3636481"/>
            <a:ext cx="1621437" cy="538609"/>
          </a:xfrm>
          <a:prstGeom prst="rect">
            <a:avLst/>
          </a:prstGeom>
          <a:solidFill>
            <a:srgbClr val="FFFFFF"/>
          </a:solidFill>
        </p:spPr>
        <p:txBody>
          <a:bodyPr wrap="none" lIns="0" tIns="45720" rIns="0" bIns="0">
            <a:spAutoFit/>
          </a:bodyPr>
          <a:lstStyle/>
          <a:p>
            <a:pPr algn="ctr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PTIME </a:t>
            </a:r>
            <a:r>
              <a:rPr lang="en-US" sz="3200" b="1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3200" b="1" kern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817142" y="3840210"/>
            <a:ext cx="1841818" cy="2372253"/>
            <a:chOff x="6817142" y="678287"/>
            <a:chExt cx="1841818" cy="2372253"/>
          </a:xfrm>
        </p:grpSpPr>
        <p:sp>
          <p:nvSpPr>
            <p:cNvPr id="100" name="Rounded Rectangle 99"/>
            <p:cNvSpPr/>
            <p:nvPr/>
          </p:nvSpPr>
          <p:spPr bwMode="auto">
            <a:xfrm>
              <a:off x="6817142" y="678287"/>
              <a:ext cx="1841818" cy="2372253"/>
            </a:xfrm>
            <a:prstGeom prst="roundRect">
              <a:avLst>
                <a:gd name="adj" fmla="val 8639"/>
              </a:avLst>
            </a:prstGeom>
            <a:solidFill>
              <a:srgbClr val="008000">
                <a:alpha val="15000"/>
              </a:srgbClr>
            </a:solidFill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01" name="Straight Arrow Connector 100"/>
            <p:cNvCxnSpPr/>
            <p:nvPr/>
          </p:nvCxnSpPr>
          <p:spPr bwMode="auto">
            <a:xfrm flipV="1">
              <a:off x="7547312" y="2516422"/>
              <a:ext cx="281317" cy="29799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7956917" y="2516201"/>
              <a:ext cx="318511" cy="298220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H="1">
              <a:off x="7888145" y="2006170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7135959" y="1451577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Arrow Connector 105"/>
            <p:cNvCxnSpPr/>
            <p:nvPr/>
          </p:nvCxnSpPr>
          <p:spPr bwMode="auto">
            <a:xfrm flipH="1" flipV="1">
              <a:off x="7554111" y="1451577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7486499" y="952135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8" name="Rectangle 17"/>
            <p:cNvSpPr>
              <a:spLocks noChangeArrowheads="1"/>
            </p:cNvSpPr>
            <p:nvPr/>
          </p:nvSpPr>
          <p:spPr bwMode="auto">
            <a:xfrm>
              <a:off x="7290832" y="2741859"/>
              <a:ext cx="4516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S(x,y)</a:t>
              </a:r>
            </a:p>
          </p:txBody>
        </p:sp>
        <p:sp>
          <p:nvSpPr>
            <p:cNvPr id="131" name="Rectangle 17"/>
            <p:cNvSpPr>
              <a:spLocks noChangeArrowheads="1"/>
            </p:cNvSpPr>
            <p:nvPr/>
          </p:nvSpPr>
          <p:spPr bwMode="auto">
            <a:xfrm>
              <a:off x="8018968" y="2741859"/>
              <a:ext cx="45735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T(</a:t>
              </a:r>
              <a:r>
                <a:rPr lang="en-US" sz="1600" dirty="0">
                  <a:solidFill>
                    <a:srgbClr val="FF0000"/>
                  </a:solidFill>
                  <a:latin typeface="Calibri"/>
                  <a:cs typeface="Calibri"/>
                </a:rPr>
                <a:t>x</a:t>
              </a:r>
              <a:r>
                <a:rPr lang="en-US" sz="1600" dirty="0">
                  <a:latin typeface="Calibri"/>
                  <a:cs typeface="Calibri"/>
                </a:rPr>
                <a:t>,y)</a:t>
              </a:r>
            </a:p>
          </p:txBody>
        </p:sp>
        <p:sp>
          <p:nvSpPr>
            <p:cNvPr id="132" name="Rectangle 17"/>
            <p:cNvSpPr>
              <a:spLocks noChangeArrowheads="1"/>
            </p:cNvSpPr>
            <p:nvPr/>
          </p:nvSpPr>
          <p:spPr bwMode="auto">
            <a:xfrm>
              <a:off x="7417826" y="1226326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7832692" y="1734326"/>
              <a:ext cx="238180" cy="246221"/>
              <a:chOff x="7832692" y="2229626"/>
              <a:chExt cx="238180" cy="246221"/>
            </a:xfrm>
          </p:grpSpPr>
          <p:sp>
            <p:nvSpPr>
              <p:cNvPr id="139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40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-y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7434758" y="701395"/>
              <a:ext cx="238180" cy="246221"/>
              <a:chOff x="7832692" y="2229626"/>
              <a:chExt cx="238180" cy="246221"/>
            </a:xfrm>
          </p:grpSpPr>
          <p:sp>
            <p:nvSpPr>
              <p:cNvPr id="137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18868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latin typeface="Arial" charset="0"/>
                    <a:cs typeface="Arial" charset="0"/>
                    <a:sym typeface="Symbol" charset="0"/>
                  </a:rPr>
                  <a:t></a:t>
                </a:r>
                <a:r>
                  <a:rPr lang="en-US" sz="1600" baseline="30000"/>
                  <a:t>p</a:t>
                </a:r>
                <a:endParaRPr lang="en-US" sz="1600" baseline="-25000"/>
              </a:p>
            </p:txBody>
          </p:sp>
          <p:sp>
            <p:nvSpPr>
              <p:cNvPr id="138" name="Rectangle 17"/>
              <p:cNvSpPr>
                <a:spLocks noChangeArrowheads="1"/>
              </p:cNvSpPr>
              <p:nvPr/>
            </p:nvSpPr>
            <p:spPr bwMode="auto">
              <a:xfrm>
                <a:off x="7955456" y="2311700"/>
                <a:ext cx="115416" cy="164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baseline="-25000"/>
                  <a:t>-x</a:t>
                </a:r>
              </a:p>
            </p:txBody>
          </p:sp>
        </p:grpSp>
        <p:sp>
          <p:nvSpPr>
            <p:cNvPr id="135" name="Rectangle 17"/>
            <p:cNvSpPr>
              <a:spLocks noChangeArrowheads="1"/>
            </p:cNvSpPr>
            <p:nvPr/>
          </p:nvSpPr>
          <p:spPr bwMode="auto">
            <a:xfrm>
              <a:off x="6930997" y="1734326"/>
              <a:ext cx="32470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1600" dirty="0">
                  <a:latin typeface="Calibri"/>
                  <a:cs typeface="Calibri"/>
                </a:rPr>
                <a:t>R(x)</a:t>
              </a:r>
            </a:p>
          </p:txBody>
        </p:sp>
        <p:sp>
          <p:nvSpPr>
            <p:cNvPr id="136" name="Rectangle 17"/>
            <p:cNvSpPr>
              <a:spLocks noChangeArrowheads="1"/>
            </p:cNvSpPr>
            <p:nvPr/>
          </p:nvSpPr>
          <p:spPr bwMode="auto">
            <a:xfrm>
              <a:off x="7821051" y="2289951"/>
              <a:ext cx="21704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/>
                <a:t>⨝</a:t>
              </a:r>
              <a:r>
                <a:rPr lang="en-US" sz="1600" baseline="30000"/>
                <a:t>p</a:t>
              </a:r>
            </a:p>
          </p:txBody>
        </p:sp>
      </p:grpSp>
      <p:cxnSp>
        <p:nvCxnSpPr>
          <p:cNvPr id="142" name="Straight Arrow Connector 141"/>
          <p:cNvCxnSpPr/>
          <p:nvPr/>
        </p:nvCxnSpPr>
        <p:spPr bwMode="auto">
          <a:xfrm flipV="1">
            <a:off x="2155490" y="169933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Arrow Connector 142"/>
          <p:cNvCxnSpPr/>
          <p:nvPr/>
        </p:nvCxnSpPr>
        <p:spPr bwMode="auto">
          <a:xfrm flipV="1">
            <a:off x="2155490" y="1992630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 flipV="1">
            <a:off x="2155490" y="1991995"/>
            <a:ext cx="442719" cy="316274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 flipV="1">
            <a:off x="1165213" y="1699337"/>
            <a:ext cx="451288" cy="4203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8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67613"/>
              </p:ext>
            </p:extLst>
          </p:nvPr>
        </p:nvGraphicFramePr>
        <p:xfrm>
          <a:off x="1348504" y="1229710"/>
          <a:ext cx="809637" cy="12192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64831"/>
              </p:ext>
            </p:extLst>
          </p:nvPr>
        </p:nvGraphicFramePr>
        <p:xfrm>
          <a:off x="2341432" y="1229710"/>
          <a:ext cx="539758" cy="914400"/>
        </p:xfrm>
        <a:graphic>
          <a:graphicData uri="http://schemas.openxmlformats.org/drawingml/2006/table">
            <a:tbl>
              <a:tblPr/>
              <a:tblGrid>
                <a:gridCol w="269879"/>
                <a:gridCol w="269879"/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glow rad="63500">
                              <a:schemeClr val="bg1"/>
                            </a:glow>
                          </a:effectLst>
                          <a:latin typeface="+mn-lt"/>
                          <a:cs typeface="Calibri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59" name="Rectangle 17"/>
          <p:cNvSpPr>
            <a:spLocks noChangeArrowheads="1"/>
          </p:cNvSpPr>
          <p:nvPr/>
        </p:nvSpPr>
        <p:spPr bwMode="auto">
          <a:xfrm>
            <a:off x="281111" y="2520274"/>
            <a:ext cx="410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'</a:t>
            </a:r>
            <a:r>
              <a:rPr lang="en-US" sz="2400" dirty="0">
                <a:latin typeface="Calibri"/>
                <a:cs typeface="Calibri"/>
              </a:rPr>
              <a:t>] =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7</a:t>
            </a:r>
            <a:endParaRPr lang="en-US" sz="240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62" name="Rectangle 17"/>
          <p:cNvSpPr>
            <a:spLocks noChangeArrowheads="1"/>
          </p:cNvSpPr>
          <p:nvPr/>
        </p:nvSpPr>
        <p:spPr bwMode="auto">
          <a:xfrm>
            <a:off x="1070450" y="2868839"/>
            <a:ext cx="3224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dirty="0">
                <a:latin typeface="Calibri"/>
                <a:cs typeface="Calibri"/>
              </a:rPr>
              <a:t>)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7</a:t>
            </a:r>
            <a:r>
              <a:rPr lang="en-US" sz="2400" dirty="0">
                <a:latin typeface="Calibri"/>
                <a:cs typeface="Calibri"/>
              </a:rPr>
              <a:t> </a:t>
            </a:r>
          </a:p>
        </p:txBody>
      </p:sp>
      <p:cxnSp>
        <p:nvCxnSpPr>
          <p:cNvPr id="166" name="Straight Arrow Connector 165"/>
          <p:cNvCxnSpPr/>
          <p:nvPr/>
        </p:nvCxnSpPr>
        <p:spPr bwMode="auto">
          <a:xfrm>
            <a:off x="4191000" y="1938867"/>
            <a:ext cx="1341967" cy="4572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93310" y="687166"/>
            <a:ext cx="3291165" cy="415498"/>
            <a:chOff x="11214" y="687166"/>
            <a:chExt cx="3291165" cy="415498"/>
          </a:xfrm>
        </p:grpSpPr>
        <p:sp>
          <p:nvSpPr>
            <p:cNvPr id="160" name="Rectangle 17"/>
            <p:cNvSpPr>
              <a:spLocks noChangeArrowheads="1"/>
            </p:cNvSpPr>
            <p:nvPr/>
          </p:nvSpPr>
          <p:spPr bwMode="auto">
            <a:xfrm>
              <a:off x="11214" y="687166"/>
              <a:ext cx="3291165" cy="415498"/>
            </a:xfrm>
            <a:prstGeom prst="rect">
              <a:avLst/>
            </a:prstGeom>
            <a:solidFill>
              <a:srgbClr val="FFFFA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45720">
              <a:prstTxWarp prst="textNoShape">
                <a:avLst/>
              </a:prstTxWarp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400" dirty="0">
                  <a:solidFill>
                    <a:schemeClr val="dk1"/>
                  </a:solidFill>
                  <a:latin typeface="Arial"/>
                  <a:cs typeface="Arial"/>
                </a:rPr>
                <a:t> Q</a:t>
              </a:r>
              <a:r>
                <a:rPr lang="en-GB" sz="2400" baseline="30000">
                  <a:solidFill>
                    <a:schemeClr val="dk1"/>
                  </a:solidFill>
                  <a:latin typeface="Arial"/>
                  <a:cs typeface="Arial"/>
                  <a:sym typeface="Symbol"/>
                </a:rPr>
                <a:t></a:t>
              </a:r>
              <a:r>
                <a:rPr lang="en-GB" sz="2400">
                  <a:solidFill>
                    <a:schemeClr val="dk1"/>
                  </a:solidFill>
                  <a:latin typeface="Arial"/>
                  <a:cs typeface="Arial"/>
                  <a:sym typeface="Symbol"/>
                </a:rPr>
                <a:t>'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cs typeface="Arial"/>
                </a:rPr>
                <a:t>:- R(x,</a:t>
              </a:r>
              <a:r>
                <a:rPr lang="en-US" sz="2400" dirty="0">
                  <a:solidFill>
                    <a:srgbClr val="FF0000"/>
                  </a:solidFill>
                  <a:latin typeface="Arial"/>
                  <a:cs typeface="Arial"/>
                </a:rPr>
                <a:t>y</a:t>
              </a:r>
              <a:r>
                <a:rPr lang="en-US" sz="2400" dirty="0">
                  <a:solidFill>
                    <a:schemeClr val="dk1"/>
                  </a:solidFill>
                  <a:latin typeface="Arial"/>
                  <a:cs typeface="Arial"/>
                </a:rPr>
                <a:t>), S(x,y), T(y)</a:t>
              </a:r>
            </a:p>
          </p:txBody>
        </p:sp>
        <p:sp>
          <p:nvSpPr>
            <p:cNvPr id="171" name="Rectangle 17"/>
            <p:cNvSpPr>
              <a:spLocks noChangeArrowheads="1"/>
            </p:cNvSpPr>
            <p:nvPr/>
          </p:nvSpPr>
          <p:spPr bwMode="auto">
            <a:xfrm>
              <a:off x="343391" y="791941"/>
              <a:ext cx="114114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4572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US" sz="2400" baseline="-25000" dirty="0">
                  <a:latin typeface="Arial"/>
                  <a:cs typeface="Arial"/>
                </a:rPr>
                <a:t>2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cxnSp>
        <p:nvCxnSpPr>
          <p:cNvPr id="192" name="Straight Arrow Connector 191"/>
          <p:cNvCxnSpPr/>
          <p:nvPr/>
        </p:nvCxnSpPr>
        <p:spPr bwMode="auto">
          <a:xfrm>
            <a:off x="4305300" y="5359400"/>
            <a:ext cx="935567" cy="71966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95" name="AutoShape 33"/>
          <p:cNvSpPr>
            <a:spLocks noChangeArrowheads="1"/>
          </p:cNvSpPr>
          <p:nvPr/>
        </p:nvSpPr>
        <p:spPr bwMode="auto">
          <a:xfrm flipH="1">
            <a:off x="3083172" y="1307765"/>
            <a:ext cx="1511957" cy="69596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algn="ctr" defTabSz="822325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uery</a:t>
            </a:r>
          </a:p>
          <a:p>
            <a:pPr algn="ctr" defTabSz="822325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issociation</a:t>
            </a:r>
          </a:p>
        </p:txBody>
      </p:sp>
      <p:cxnSp>
        <p:nvCxnSpPr>
          <p:cNvPr id="196" name="Straight Arrow Connector 195"/>
          <p:cNvCxnSpPr/>
          <p:nvPr/>
        </p:nvCxnSpPr>
        <p:spPr bwMode="auto">
          <a:xfrm flipH="1" flipV="1">
            <a:off x="2840579" y="4178440"/>
            <a:ext cx="607472" cy="54596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 flipH="1" flipV="1">
            <a:off x="1507069" y="1058334"/>
            <a:ext cx="1838790" cy="60248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99" name="AutoShape 33"/>
          <p:cNvSpPr>
            <a:spLocks noChangeArrowheads="1"/>
          </p:cNvSpPr>
          <p:nvPr/>
        </p:nvSpPr>
        <p:spPr bwMode="auto">
          <a:xfrm flipH="1">
            <a:off x="3719582" y="3807363"/>
            <a:ext cx="213224" cy="476414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algn="ctr" defTabSz="822325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lang="en-US" sz="32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00" name="AutoShape 33"/>
          <p:cNvSpPr>
            <a:spLocks noChangeArrowheads="1"/>
          </p:cNvSpPr>
          <p:nvPr/>
        </p:nvSpPr>
        <p:spPr bwMode="auto">
          <a:xfrm flipH="1">
            <a:off x="3719582" y="655889"/>
            <a:ext cx="213224" cy="47641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algn="ctr" defTabSz="822325">
              <a:lnSpc>
                <a:spcPct val="90000"/>
              </a:lnSpc>
            </a:pPr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lang="en-US" sz="32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47" name="Rectangle 17"/>
          <p:cNvSpPr>
            <a:spLocks noChangeArrowheads="1"/>
          </p:cNvSpPr>
          <p:nvPr/>
        </p:nvSpPr>
        <p:spPr bwMode="auto">
          <a:xfrm>
            <a:off x="260791" y="5669874"/>
            <a:ext cx="4055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US" sz="2400" dirty="0">
                <a:latin typeface="Calibri"/>
                <a:cs typeface="Calibri"/>
              </a:rPr>
              <a:t>] 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'</a:t>
            </a:r>
          </a:p>
        </p:txBody>
      </p:sp>
      <p:sp>
        <p:nvSpPr>
          <p:cNvPr id="149" name="Rectangle 17"/>
          <p:cNvSpPr>
            <a:spLocks noChangeArrowheads="1"/>
          </p:cNvSpPr>
          <p:nvPr/>
        </p:nvSpPr>
        <p:spPr bwMode="auto">
          <a:xfrm>
            <a:off x="1006105" y="6038759"/>
            <a:ext cx="3224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Calibri"/>
                <a:cs typeface="Calibri"/>
              </a:rPr>
              <a:t>= </a:t>
            </a:r>
            <a:r>
              <a:rPr lang="en-US" sz="2400" i="1" dirty="0">
                <a:solidFill>
                  <a:srgbClr val="0000FF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latin typeface="Calibri"/>
                <a:cs typeface="Calibri"/>
              </a:rPr>
              <a:t>(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3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6</a:t>
            </a:r>
            <a:r>
              <a:rPr lang="en-GB" sz="2400">
                <a:latin typeface="Calibri"/>
                <a:cs typeface="Calibri"/>
                <a:sym typeface="Symbol"/>
              </a:rPr>
              <a:t>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4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GB" sz="2400">
                <a:latin typeface="Calibri"/>
                <a:cs typeface="Calibri"/>
                <a:sym typeface="Symbol"/>
              </a:rPr>
              <a:t>)  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2</a:t>
            </a:r>
            <a:r>
              <a:rPr lang="en-US" sz="2400" i="1" dirty="0">
                <a:latin typeface="Calibri"/>
                <a:cs typeface="Calibri"/>
              </a:rPr>
              <a:t>p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i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' </a:t>
            </a:r>
          </a:p>
        </p:txBody>
      </p:sp>
      <p:sp>
        <p:nvSpPr>
          <p:cNvPr id="157" name="AutoShape 33"/>
          <p:cNvSpPr>
            <a:spLocks noChangeArrowheads="1"/>
          </p:cNvSpPr>
          <p:nvPr/>
        </p:nvSpPr>
        <p:spPr bwMode="auto">
          <a:xfrm flipH="1">
            <a:off x="3083172" y="4676067"/>
            <a:ext cx="1511957" cy="695962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algn="ctr" defTabSz="822325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uery</a:t>
            </a:r>
          </a:p>
          <a:p>
            <a:pPr algn="ctr" defTabSz="822325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issociation</a:t>
            </a:r>
          </a:p>
        </p:txBody>
      </p:sp>
      <p:sp>
        <p:nvSpPr>
          <p:cNvPr id="158" name="AutoShape 33"/>
          <p:cNvSpPr>
            <a:spLocks noChangeArrowheads="1"/>
          </p:cNvSpPr>
          <p:nvPr/>
        </p:nvSpPr>
        <p:spPr bwMode="auto">
          <a:xfrm flipH="1">
            <a:off x="3159289" y="6457609"/>
            <a:ext cx="2650340" cy="394341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dissociation of tuples </a:t>
            </a:r>
          </a:p>
        </p:txBody>
      </p:sp>
      <p:sp>
        <p:nvSpPr>
          <p:cNvPr id="161" name="Text Placeholder 310"/>
          <p:cNvSpPr txBox="1">
            <a:spLocks/>
          </p:cNvSpPr>
          <p:nvPr/>
        </p:nvSpPr>
        <p:spPr>
          <a:xfrm>
            <a:off x="73248" y="6457609"/>
            <a:ext cx="2765455" cy="3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400">
                <a:solidFill>
                  <a:srgbClr val="0000FF"/>
                </a:solidFill>
                <a:latin typeface="Calibri"/>
                <a:cs typeface="Calibri"/>
              </a:rPr>
              <a:t>Read-Once formula </a:t>
            </a:r>
            <a:r>
              <a:rPr lang="en-US" sz="2400" b="1" kern="0">
                <a:solidFill>
                  <a:srgbClr val="0000FF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24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63" name="Text Placeholder 310"/>
          <p:cNvSpPr txBox="1">
            <a:spLocks/>
          </p:cNvSpPr>
          <p:nvPr/>
        </p:nvSpPr>
        <p:spPr>
          <a:xfrm>
            <a:off x="6813237" y="6211388"/>
            <a:ext cx="1808989" cy="64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algn="ctr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Can be evaluated </a:t>
            </a:r>
            <a:br>
              <a:rPr lang="en-US" sz="200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sz="2000">
                <a:solidFill>
                  <a:srgbClr val="0000FF"/>
                </a:solidFill>
                <a:latin typeface="Calibri"/>
                <a:cs typeface="Calibri"/>
              </a:rPr>
              <a:t>with a DMBS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347063" y="1036899"/>
            <a:ext cx="1889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0" rIns="91440" bIns="0">
            <a:spAutoFit/>
          </a:bodyPr>
          <a:lstStyle/>
          <a:p>
            <a:pPr algn="ctr"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"hierarchical"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4347063" y="4167550"/>
            <a:ext cx="1889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0" tIns="0" rIns="91440" bIns="0">
            <a:spAutoFit/>
          </a:bodyPr>
          <a:lstStyle/>
          <a:p>
            <a:pPr algn="ctr"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400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"hierarchical"</a:t>
            </a:r>
          </a:p>
        </p:txBody>
      </p:sp>
      <p:cxnSp>
        <p:nvCxnSpPr>
          <p:cNvPr id="150" name="Straight Connector 149"/>
          <p:cNvCxnSpPr/>
          <p:nvPr/>
        </p:nvCxnSpPr>
        <p:spPr bwMode="auto">
          <a:xfrm>
            <a:off x="2747433" y="6396567"/>
            <a:ext cx="411856" cy="258213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8" name="Straight Connector 167"/>
          <p:cNvCxnSpPr/>
          <p:nvPr/>
        </p:nvCxnSpPr>
        <p:spPr bwMode="auto">
          <a:xfrm flipH="1">
            <a:off x="3779520" y="6417733"/>
            <a:ext cx="144780" cy="135467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178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3" grpId="0"/>
      <p:bldP spid="159" grpId="0"/>
      <p:bldP spid="162" grpId="0"/>
      <p:bldP spid="195" grpId="0"/>
      <p:bldP spid="200" grpId="0"/>
      <p:bldP spid="1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ounded Rectangle 167"/>
          <p:cNvSpPr/>
          <p:nvPr/>
        </p:nvSpPr>
        <p:spPr bwMode="auto">
          <a:xfrm>
            <a:off x="87004" y="2350868"/>
            <a:ext cx="3761096" cy="913031"/>
          </a:xfrm>
          <a:prstGeom prst="roundRect">
            <a:avLst>
              <a:gd name="adj" fmla="val 13105"/>
            </a:avLst>
          </a:prstGeom>
          <a:solidFill>
            <a:srgbClr val="C0DFFF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7117419" y="2879271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20" name="Rounded Rectangle 119"/>
          <p:cNvSpPr/>
          <p:nvPr/>
        </p:nvSpPr>
        <p:spPr bwMode="auto">
          <a:xfrm>
            <a:off x="7117419" y="28785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Partial Dissociation Order and Propagation</a:t>
            </a:r>
          </a:p>
        </p:txBody>
      </p:sp>
      <p:sp>
        <p:nvSpPr>
          <p:cNvPr id="135" name="Rectangle 17"/>
          <p:cNvSpPr>
            <a:spLocks noChangeArrowheads="1"/>
          </p:cNvSpPr>
          <p:nvPr/>
        </p:nvSpPr>
        <p:spPr bwMode="auto">
          <a:xfrm>
            <a:off x="177801" y="927115"/>
            <a:ext cx="49879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u="sng" dirty="0">
                <a:latin typeface="Calibri"/>
                <a:cs typeface="Calibri"/>
              </a:rPr>
              <a:t>Def. “Partial dissociation order” </a:t>
            </a:r>
            <a:r>
              <a:rPr lang="en-GB" sz="2800" u="sng">
                <a:sym typeface="Symbol"/>
              </a:rPr>
              <a:t></a:t>
            </a:r>
            <a:r>
              <a:rPr lang="en-US" sz="2800" u="sng" dirty="0">
                <a:latin typeface="Calibri"/>
                <a:cs typeface="Calibri"/>
              </a:rPr>
              <a:t>:</a:t>
            </a:r>
          </a:p>
        </p:txBody>
      </p:sp>
      <p:sp>
        <p:nvSpPr>
          <p:cNvPr id="151" name="Rectangle 17"/>
          <p:cNvSpPr>
            <a:spLocks noChangeArrowheads="1"/>
          </p:cNvSpPr>
          <p:nvPr/>
        </p:nvSpPr>
        <p:spPr bwMode="auto">
          <a:xfrm>
            <a:off x="177801" y="2302939"/>
            <a:ext cx="16815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u="sng" dirty="0">
                <a:latin typeface="Calibri"/>
                <a:cs typeface="Calibri"/>
              </a:rPr>
              <a:t>Theorem 1:</a:t>
            </a:r>
          </a:p>
        </p:txBody>
      </p:sp>
      <p:sp>
        <p:nvSpPr>
          <p:cNvPr id="156" name="Rectangle 17"/>
          <p:cNvSpPr>
            <a:spLocks noChangeArrowheads="1"/>
          </p:cNvSpPr>
          <p:nvPr/>
        </p:nvSpPr>
        <p:spPr bwMode="auto">
          <a:xfrm>
            <a:off x="177801" y="5272558"/>
            <a:ext cx="37239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u="sng" dirty="0">
                <a:latin typeface="Calibri"/>
                <a:cs typeface="Calibri"/>
              </a:rPr>
              <a:t>Def. “Propagation score”:</a:t>
            </a:r>
          </a:p>
        </p:txBody>
      </p:sp>
      <p:sp>
        <p:nvSpPr>
          <p:cNvPr id="157" name="Rectangle 17"/>
          <p:cNvSpPr>
            <a:spLocks noChangeArrowheads="1"/>
          </p:cNvSpPr>
          <p:nvPr/>
        </p:nvSpPr>
        <p:spPr bwMode="auto">
          <a:xfrm>
            <a:off x="405623" y="5709712"/>
            <a:ext cx="5165176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Calibri"/>
                <a:cs typeface="Calibri"/>
              </a:rPr>
              <a:t>minimum prob. of all PTIME dissociations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Calibri"/>
                <a:cs typeface="Calibri"/>
                <a:sym typeface="Symbol"/>
              </a:rPr>
              <a:t></a:t>
            </a:r>
            <a:r>
              <a:rPr lang="en-US" sz="2400">
                <a:latin typeface="Calibri"/>
                <a:cs typeface="Calibri"/>
              </a:rPr>
              <a:t>[Q] := MIN</a:t>
            </a:r>
            <a:r>
              <a:rPr lang="en-GB" sz="2400" baseline="-25000">
                <a:latin typeface="Calibri"/>
                <a:cs typeface="Calibri"/>
                <a:sym typeface="Symbol"/>
              </a:rPr>
              <a:t> : </a:t>
            </a:r>
            <a:r>
              <a:rPr lang="en-US" sz="2400" baseline="-25000">
                <a:latin typeface="Calibri"/>
                <a:cs typeface="Calibri"/>
              </a:rPr>
              <a:t>safe</a:t>
            </a:r>
            <a:r>
              <a:rPr lang="en-US" sz="2400">
                <a:latin typeface="Calibri"/>
                <a:cs typeface="Calibri"/>
              </a:rPr>
              <a:t>  </a:t>
            </a:r>
            <a:r>
              <a:rPr lang="en-US" sz="2400" b="1">
                <a:latin typeface="Calibri"/>
                <a:cs typeface="Calibri"/>
              </a:rPr>
              <a:t>P</a:t>
            </a:r>
            <a:r>
              <a:rPr lang="en-US" sz="2400">
                <a:latin typeface="Calibri"/>
                <a:cs typeface="Calibri"/>
              </a:rPr>
              <a:t>[Q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US" sz="2400">
                <a:latin typeface="Calibri"/>
                <a:cs typeface="Calibri"/>
              </a:rPr>
              <a:t>]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61" name="Rectangle 17"/>
          <p:cNvSpPr>
            <a:spLocks noChangeArrowheads="1"/>
          </p:cNvSpPr>
          <p:nvPr/>
        </p:nvSpPr>
        <p:spPr bwMode="auto">
          <a:xfrm>
            <a:off x="177801" y="3849657"/>
            <a:ext cx="38176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u="sng" dirty="0">
                <a:latin typeface="Calibri"/>
                <a:cs typeface="Calibri"/>
              </a:rPr>
              <a:t>Def. “PTIME dissociation”:</a:t>
            </a:r>
          </a:p>
        </p:txBody>
      </p:sp>
      <p:sp>
        <p:nvSpPr>
          <p:cNvPr id="2" name="Rectangle 1"/>
          <p:cNvSpPr/>
          <p:nvPr/>
        </p:nvSpPr>
        <p:spPr>
          <a:xfrm>
            <a:off x="405623" y="1375916"/>
            <a:ext cx="548392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Calibri"/>
                <a:cs typeface="Calibri"/>
                <a:sym typeface="Symbol"/>
              </a:rPr>
              <a:t>  </a:t>
            </a:r>
            <a:r>
              <a:rPr lang="en-GB" sz="2400">
                <a:latin typeface="Calibri"/>
                <a:cs typeface="Calibri"/>
              </a:rPr>
              <a:t>'   </a:t>
            </a:r>
            <a:r>
              <a:rPr lang="en-GB" sz="2400">
                <a:latin typeface="Calibri"/>
                <a:cs typeface="Calibri"/>
                <a:sym typeface="Symbol"/>
              </a:rPr>
              <a:t></a:t>
            </a:r>
            <a:r>
              <a:rPr lang="en-GB" sz="2400">
                <a:latin typeface="Calibri"/>
                <a:cs typeface="Calibri"/>
              </a:rPr>
              <a:t>   </a:t>
            </a:r>
            <a:r>
              <a:rPr lang="en-GB" sz="2400">
                <a:latin typeface="Calibri"/>
                <a:cs typeface="Calibri"/>
                <a:sym typeface="Symbol"/>
              </a:rPr>
              <a:t></a:t>
            </a:r>
            <a:r>
              <a:rPr lang="en-GB" sz="2400">
                <a:latin typeface="Calibri"/>
                <a:cs typeface="Calibri"/>
              </a:rPr>
              <a:t>relations R : Var(R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GB" sz="2400">
                <a:latin typeface="Calibri"/>
                <a:cs typeface="Calibri"/>
              </a:rPr>
              <a:t>) </a:t>
            </a:r>
            <a:r>
              <a:rPr lang="en-GB" sz="2400">
                <a:latin typeface="Calibri"/>
                <a:cs typeface="Calibri"/>
                <a:sym typeface="Symbol"/>
              </a:rPr>
              <a:t></a:t>
            </a:r>
            <a:r>
              <a:rPr lang="en-GB" sz="2400">
                <a:latin typeface="Calibri"/>
                <a:ea typeface="Times New Roman"/>
                <a:cs typeface="Calibri"/>
                <a:sym typeface="Symbol"/>
              </a:rPr>
              <a:t> </a:t>
            </a:r>
            <a:r>
              <a:rPr lang="en-GB" sz="2400">
                <a:latin typeface="Calibri"/>
                <a:cs typeface="Calibri"/>
              </a:rPr>
              <a:t>Var(R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GB" sz="2400" baseline="30000">
                <a:latin typeface="Calibri"/>
                <a:cs typeface="Calibri"/>
              </a:rPr>
              <a:t>'</a:t>
            </a:r>
            <a:r>
              <a:rPr lang="en-GB" sz="2400">
                <a:latin typeface="Calibri"/>
                <a:cs typeface="Calibri"/>
              </a:rPr>
              <a:t>)</a:t>
            </a:r>
            <a:endParaRPr lang="en-US" sz="24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7117781" y="5336913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63" name="Rounded Rectangle 62"/>
          <p:cNvSpPr/>
          <p:nvPr/>
        </p:nvSpPr>
        <p:spPr bwMode="auto">
          <a:xfrm>
            <a:off x="7117781" y="410818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64" name="Rounded Rectangle 63"/>
          <p:cNvSpPr/>
          <p:nvPr/>
        </p:nvSpPr>
        <p:spPr bwMode="auto">
          <a:xfrm>
            <a:off x="7117419" y="4107393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FF0000">
              <a:alpha val="15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8" name="Rounded Rectangle 67"/>
          <p:cNvSpPr/>
          <p:nvPr/>
        </p:nvSpPr>
        <p:spPr bwMode="auto">
          <a:xfrm>
            <a:off x="8188814" y="410818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10" name="Rounded Rectangle 109"/>
          <p:cNvSpPr/>
          <p:nvPr/>
        </p:nvSpPr>
        <p:spPr bwMode="auto">
          <a:xfrm>
            <a:off x="6046748" y="410818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11" name="Rounded Rectangle 110"/>
          <p:cNvSpPr/>
          <p:nvPr/>
        </p:nvSpPr>
        <p:spPr bwMode="auto">
          <a:xfrm>
            <a:off x="8188100" y="4107393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3" name="Rounded Rectangle 112"/>
          <p:cNvSpPr/>
          <p:nvPr/>
        </p:nvSpPr>
        <p:spPr bwMode="auto">
          <a:xfrm>
            <a:off x="8188814" y="2879349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14" name="Rounded Rectangle 113"/>
          <p:cNvSpPr/>
          <p:nvPr/>
        </p:nvSpPr>
        <p:spPr bwMode="auto">
          <a:xfrm>
            <a:off x="7117419" y="5336230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FF0000">
              <a:alpha val="15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5" name="Rounded Rectangle 114"/>
          <p:cNvSpPr/>
          <p:nvPr/>
        </p:nvSpPr>
        <p:spPr bwMode="auto">
          <a:xfrm>
            <a:off x="6046735" y="4107393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FF0000">
              <a:alpha val="15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7" name="Rounded Rectangle 116"/>
          <p:cNvSpPr/>
          <p:nvPr/>
        </p:nvSpPr>
        <p:spPr bwMode="auto">
          <a:xfrm>
            <a:off x="7118134" y="164971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18" name="Rounded Rectangle 117"/>
          <p:cNvSpPr/>
          <p:nvPr/>
        </p:nvSpPr>
        <p:spPr bwMode="auto">
          <a:xfrm>
            <a:off x="6047530" y="2878553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19" name="Rounded Rectangle 118"/>
          <p:cNvSpPr/>
          <p:nvPr/>
        </p:nvSpPr>
        <p:spPr bwMode="auto">
          <a:xfrm>
            <a:off x="7117419" y="1649718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1" name="Rounded Rectangle 120"/>
          <p:cNvSpPr/>
          <p:nvPr/>
        </p:nvSpPr>
        <p:spPr bwMode="auto">
          <a:xfrm>
            <a:off x="6046735" y="28785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2" name="Rounded Rectangle 121"/>
          <p:cNvSpPr/>
          <p:nvPr/>
        </p:nvSpPr>
        <p:spPr bwMode="auto">
          <a:xfrm>
            <a:off x="8188100" y="28785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6933378" y="1614914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7 </a:t>
            </a:r>
          </a:p>
        </p:txBody>
      </p:sp>
      <p:cxnSp>
        <p:nvCxnSpPr>
          <p:cNvPr id="124" name="Straight Arrow Connector 123"/>
          <p:cNvCxnSpPr/>
          <p:nvPr/>
        </p:nvCxnSpPr>
        <p:spPr bwMode="auto">
          <a:xfrm flipV="1">
            <a:off x="7718372" y="5080306"/>
            <a:ext cx="511497" cy="25592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rot="10800000">
            <a:off x="6647693" y="5080306"/>
            <a:ext cx="511496" cy="24866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 flipV="1">
            <a:off x="7718374" y="3852182"/>
            <a:ext cx="511493" cy="25521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27" name="Straight Arrow Connector 126"/>
          <p:cNvCxnSpPr/>
          <p:nvPr/>
        </p:nvCxnSpPr>
        <p:spPr bwMode="auto">
          <a:xfrm flipV="1">
            <a:off x="6647692" y="2623344"/>
            <a:ext cx="511492" cy="2552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rot="10800000">
            <a:off x="6647693" y="3852182"/>
            <a:ext cx="511496" cy="24623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rot="10800000">
            <a:off x="7718378" y="2622630"/>
            <a:ext cx="511489" cy="2559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30" name="Straight Arrow Connector 129"/>
          <p:cNvCxnSpPr>
            <a:stCxn id="115" idx="0"/>
            <a:endCxn id="121" idx="2"/>
          </p:cNvCxnSpPr>
          <p:nvPr/>
        </p:nvCxnSpPr>
        <p:spPr bwMode="auto">
          <a:xfrm rot="5400000" flipH="1" flipV="1">
            <a:off x="6240134" y="3979430"/>
            <a:ext cx="255927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31" name="Straight Arrow Connector 130"/>
          <p:cNvCxnSpPr>
            <a:stCxn id="120" idx="0"/>
            <a:endCxn id="119" idx="2"/>
          </p:cNvCxnSpPr>
          <p:nvPr/>
        </p:nvCxnSpPr>
        <p:spPr bwMode="auto">
          <a:xfrm rot="5400000" flipH="1" flipV="1">
            <a:off x="7310818" y="2750592"/>
            <a:ext cx="255926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32" name="Straight Arrow Connector 131"/>
          <p:cNvCxnSpPr>
            <a:stCxn id="111" idx="0"/>
            <a:endCxn id="122" idx="2"/>
          </p:cNvCxnSpPr>
          <p:nvPr/>
        </p:nvCxnSpPr>
        <p:spPr bwMode="auto">
          <a:xfrm rot="5400000" flipH="1" flipV="1">
            <a:off x="8381499" y="3979430"/>
            <a:ext cx="255927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5400000" flipH="1" flipV="1">
            <a:off x="7310819" y="5207551"/>
            <a:ext cx="255925" cy="14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flipV="1">
            <a:off x="6647693" y="3851469"/>
            <a:ext cx="511493" cy="2559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36" name="Straight Arrow Connector 135"/>
          <p:cNvCxnSpPr/>
          <p:nvPr/>
        </p:nvCxnSpPr>
        <p:spPr bwMode="auto">
          <a:xfrm rot="10800000">
            <a:off x="7718378" y="3851467"/>
            <a:ext cx="511491" cy="25663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6933378" y="2844466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5 </a:t>
            </a: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6933378" y="4061892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2 </a:t>
            </a: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6933378" y="5301427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0 </a:t>
            </a: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5853002" y="2844466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4 </a:t>
            </a: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5853002" y="4073303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1 </a:t>
            </a: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7996343" y="2844466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6</a:t>
            </a: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7996343" y="4061892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3 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7214171" y="1685825"/>
            <a:ext cx="492612" cy="903581"/>
            <a:chOff x="7198296" y="1054000"/>
            <a:chExt cx="492612" cy="903581"/>
          </a:xfrm>
        </p:grpSpPr>
        <p:sp>
          <p:nvSpPr>
            <p:cNvPr id="146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147" name="Straight Connector 146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7551789" y="1473565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214171" y="2913494"/>
            <a:ext cx="492612" cy="903581"/>
            <a:chOff x="7198296" y="1054000"/>
            <a:chExt cx="492612" cy="903581"/>
          </a:xfrm>
        </p:grpSpPr>
        <p:sp>
          <p:nvSpPr>
            <p:cNvPr id="162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163" name="Straight Connector 162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8285205" y="2913494"/>
            <a:ext cx="492612" cy="903581"/>
            <a:chOff x="7198296" y="1054000"/>
            <a:chExt cx="492612" cy="903581"/>
          </a:xfrm>
        </p:grpSpPr>
        <p:sp>
          <p:nvSpPr>
            <p:cNvPr id="174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175" name="Straight Connector 174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7551789" y="1473565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6143139" y="2913494"/>
            <a:ext cx="492612" cy="903581"/>
            <a:chOff x="7198296" y="1054000"/>
            <a:chExt cx="492612" cy="903581"/>
          </a:xfrm>
        </p:grpSpPr>
        <p:sp>
          <p:nvSpPr>
            <p:cNvPr id="187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188" name="Straight Connector 187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7551789" y="1473565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7214171" y="4139044"/>
            <a:ext cx="492612" cy="903581"/>
            <a:chOff x="7198296" y="1054000"/>
            <a:chExt cx="492612" cy="903581"/>
          </a:xfrm>
        </p:grpSpPr>
        <p:sp>
          <p:nvSpPr>
            <p:cNvPr id="198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199" name="Straight Connector 198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7551793" y="1475336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8285205" y="4139044"/>
            <a:ext cx="492612" cy="903581"/>
            <a:chOff x="7198296" y="1054000"/>
            <a:chExt cx="492612" cy="903581"/>
          </a:xfrm>
        </p:grpSpPr>
        <p:sp>
          <p:nvSpPr>
            <p:cNvPr id="208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209" name="Straight Connector 208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0" name="Straight Connector 209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6143139" y="4139044"/>
            <a:ext cx="492612" cy="903581"/>
            <a:chOff x="7198296" y="1054000"/>
            <a:chExt cx="492612" cy="903581"/>
          </a:xfrm>
        </p:grpSpPr>
        <p:sp>
          <p:nvSpPr>
            <p:cNvPr id="218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219" name="Straight Connector 218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0" name="Straight Connector 219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7214171" y="5370944"/>
            <a:ext cx="492612" cy="903581"/>
            <a:chOff x="7198296" y="1054000"/>
            <a:chExt cx="492612" cy="903581"/>
          </a:xfrm>
        </p:grpSpPr>
        <p:sp>
          <p:nvSpPr>
            <p:cNvPr id="228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229" name="Straight Connector 228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6" name="Rectangle 235"/>
          <p:cNvSpPr/>
          <p:nvPr/>
        </p:nvSpPr>
        <p:spPr>
          <a:xfrm>
            <a:off x="405623" y="2762417"/>
            <a:ext cx="321452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Calibri"/>
                <a:cs typeface="Calibri"/>
                <a:sym typeface="Symbol"/>
              </a:rPr>
              <a:t>  </a:t>
            </a:r>
            <a:r>
              <a:rPr lang="en-GB" sz="2400">
                <a:latin typeface="Calibri"/>
                <a:cs typeface="Calibri"/>
              </a:rPr>
              <a:t>'   </a:t>
            </a:r>
            <a:r>
              <a:rPr lang="en-GB" sz="2400">
                <a:latin typeface="Calibri"/>
                <a:cs typeface="Calibri"/>
                <a:sym typeface="Symbol"/>
              </a:rPr>
              <a:t></a:t>
            </a:r>
            <a:r>
              <a:rPr lang="en-GB" sz="2400">
                <a:latin typeface="Calibri"/>
                <a:cs typeface="Calibri"/>
              </a:rPr>
              <a:t>   </a:t>
            </a:r>
            <a:r>
              <a:rPr lang="en-GB" sz="2400" b="1">
                <a:latin typeface="Calibri"/>
                <a:cs typeface="Calibri"/>
                <a:sym typeface="Symbol"/>
              </a:rPr>
              <a:t>P</a:t>
            </a:r>
            <a:r>
              <a:rPr lang="en-GB" sz="2400">
                <a:latin typeface="Calibri"/>
                <a:cs typeface="Calibri"/>
                <a:sym typeface="Symbol"/>
              </a:rPr>
              <a:t>[Q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GB" sz="2400">
                <a:latin typeface="Calibri"/>
                <a:cs typeface="Calibri"/>
              </a:rPr>
              <a:t>] </a:t>
            </a:r>
            <a:r>
              <a:rPr lang="en-GB" sz="2400">
                <a:latin typeface="Calibri"/>
                <a:cs typeface="Calibri"/>
                <a:sym typeface="Symbol"/>
              </a:rPr>
              <a:t></a:t>
            </a:r>
            <a:r>
              <a:rPr lang="en-GB" sz="2400">
                <a:latin typeface="Calibri"/>
                <a:ea typeface="Times New Roman"/>
                <a:cs typeface="Calibri"/>
                <a:sym typeface="Symbol"/>
              </a:rPr>
              <a:t> </a:t>
            </a:r>
            <a:r>
              <a:rPr lang="en-GB" sz="2400" b="1">
                <a:latin typeface="Calibri"/>
                <a:cs typeface="Calibri"/>
                <a:sym typeface="Symbol"/>
              </a:rPr>
              <a:t>P</a:t>
            </a:r>
            <a:r>
              <a:rPr lang="en-GB" sz="2400">
                <a:latin typeface="Calibri"/>
                <a:cs typeface="Calibri"/>
                <a:sym typeface="Symbol"/>
              </a:rPr>
              <a:t>[Q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GB" sz="2400" baseline="30000">
                <a:latin typeface="Calibri"/>
                <a:cs typeface="Calibri"/>
              </a:rPr>
              <a:t>'</a:t>
            </a:r>
            <a:r>
              <a:rPr lang="en-GB" sz="2400">
                <a:latin typeface="Calibri"/>
                <a:cs typeface="Calibri"/>
              </a:rPr>
              <a:t>]</a:t>
            </a:r>
            <a:endParaRPr lang="en-US" sz="24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7" name="Rounded Rectangle 236"/>
          <p:cNvSpPr/>
          <p:nvPr/>
        </p:nvSpPr>
        <p:spPr bwMode="auto">
          <a:xfrm>
            <a:off x="348593" y="2770593"/>
            <a:ext cx="3283607" cy="37369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8" name="Rectangle 237"/>
          <p:cNvSpPr/>
          <p:nvPr/>
        </p:nvSpPr>
        <p:spPr>
          <a:xfrm>
            <a:off x="405623" y="4290166"/>
            <a:ext cx="338018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Calibri"/>
                <a:cs typeface="Calibri"/>
                <a:sym typeface="Symbol"/>
              </a:rPr>
              <a:t> </a:t>
            </a:r>
            <a:r>
              <a:rPr lang="en-GB" sz="2400">
                <a:latin typeface="Calibri"/>
                <a:cs typeface="Calibri"/>
              </a:rPr>
              <a:t>is PTIME </a:t>
            </a:r>
            <a:r>
              <a:rPr lang="en-GB" sz="2400">
                <a:latin typeface="Calibri"/>
                <a:cs typeface="Calibri"/>
                <a:sym typeface="Symbol"/>
              </a:rPr>
              <a:t></a:t>
            </a:r>
            <a:r>
              <a:rPr lang="en-GB" sz="2400">
                <a:latin typeface="Calibri"/>
                <a:cs typeface="Calibri"/>
              </a:rPr>
              <a:t>   </a:t>
            </a:r>
            <a:r>
              <a:rPr lang="en-GB" sz="2400">
                <a:latin typeface="Calibri"/>
                <a:cs typeface="Calibri"/>
                <a:sym typeface="Symbol"/>
              </a:rPr>
              <a:t>Q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GB" sz="2400">
                <a:latin typeface="Calibri"/>
                <a:cs typeface="Calibri"/>
              </a:rPr>
              <a:t> </a:t>
            </a:r>
            <a:r>
              <a:rPr lang="en-GB" sz="2400">
                <a:latin typeface="Calibri"/>
                <a:cs typeface="Calibri"/>
                <a:sym typeface="Symbol"/>
              </a:rPr>
              <a:t>is PTIME</a:t>
            </a:r>
            <a:endParaRPr lang="en-US" sz="2400" baseline="-25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4" name="Rectangle 17"/>
          <p:cNvSpPr>
            <a:spLocks noChangeArrowheads="1"/>
          </p:cNvSpPr>
          <p:nvPr/>
        </p:nvSpPr>
        <p:spPr bwMode="auto">
          <a:xfrm>
            <a:off x="5309657" y="580030"/>
            <a:ext cx="3732743" cy="415498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 Q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cs typeface="Arial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:- R(x), S(x), T(x,y), U(y)</a:t>
            </a:r>
          </a:p>
        </p:txBody>
      </p:sp>
    </p:spTree>
    <p:extLst>
      <p:ext uri="{BB962C8B-B14F-4D97-AF65-F5344CB8AC3E}">
        <p14:creationId xmlns:p14="http://schemas.microsoft.com/office/powerpoint/2010/main" val="36108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20" grpId="0" animBg="1"/>
      <p:bldP spid="135" grpId="0"/>
      <p:bldP spid="151" grpId="0"/>
      <p:bldP spid="156" grpId="0"/>
      <p:bldP spid="157" grpId="0"/>
      <p:bldP spid="161" grpId="0"/>
      <p:bldP spid="2" grpId="0"/>
      <p:bldP spid="64" grpId="0" animBg="1"/>
      <p:bldP spid="111" grpId="0" animBg="1"/>
      <p:bldP spid="114" grpId="0" animBg="1"/>
      <p:bldP spid="115" grpId="0" animBg="1"/>
      <p:bldP spid="119" grpId="0" animBg="1"/>
      <p:bldP spid="121" grpId="0" animBg="1"/>
      <p:bldP spid="122" grpId="0" animBg="1"/>
      <p:bldP spid="236" grpId="0"/>
      <p:bldP spid="237" grpId="0" animBg="1"/>
      <p:bldP spid="2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ounded Rectangle 312"/>
          <p:cNvSpPr/>
          <p:nvPr/>
        </p:nvSpPr>
        <p:spPr bwMode="auto">
          <a:xfrm>
            <a:off x="87004" y="661768"/>
            <a:ext cx="7393296" cy="913031"/>
          </a:xfrm>
          <a:prstGeom prst="roundRect">
            <a:avLst>
              <a:gd name="adj" fmla="val 13105"/>
            </a:avLst>
          </a:prstGeom>
          <a:solidFill>
            <a:srgbClr val="C0DFFF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86" name="Rounded Rectangle 385"/>
          <p:cNvSpPr/>
          <p:nvPr/>
        </p:nvSpPr>
        <p:spPr bwMode="auto">
          <a:xfrm>
            <a:off x="87004" y="5792568"/>
            <a:ext cx="5831196" cy="913031"/>
          </a:xfrm>
          <a:prstGeom prst="roundRect">
            <a:avLst>
              <a:gd name="adj" fmla="val 13105"/>
            </a:avLst>
          </a:prstGeom>
          <a:solidFill>
            <a:srgbClr val="C0DFFF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81" name="Rounded Rectangle 380"/>
          <p:cNvSpPr/>
          <p:nvPr/>
        </p:nvSpPr>
        <p:spPr bwMode="auto">
          <a:xfrm>
            <a:off x="7117781" y="5336913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79" name="Rounded Rectangle 378"/>
          <p:cNvSpPr/>
          <p:nvPr/>
        </p:nvSpPr>
        <p:spPr bwMode="auto">
          <a:xfrm>
            <a:off x="7117781" y="410818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70" name="Rounded Rectangle 169"/>
          <p:cNvSpPr/>
          <p:nvPr/>
        </p:nvSpPr>
        <p:spPr bwMode="auto">
          <a:xfrm>
            <a:off x="7117419" y="4107393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FF0000">
              <a:alpha val="15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4" name="Rounded Rectangle 203"/>
          <p:cNvSpPr/>
          <p:nvPr/>
        </p:nvSpPr>
        <p:spPr bwMode="auto">
          <a:xfrm>
            <a:off x="8188814" y="410818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80" name="Rounded Rectangle 379"/>
          <p:cNvSpPr/>
          <p:nvPr/>
        </p:nvSpPr>
        <p:spPr bwMode="auto">
          <a:xfrm>
            <a:off x="6046748" y="410818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43" name="Rounded Rectangle 142"/>
          <p:cNvSpPr/>
          <p:nvPr/>
        </p:nvSpPr>
        <p:spPr bwMode="auto">
          <a:xfrm>
            <a:off x="8188100" y="4107393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3" name="Rounded Rectangle 202"/>
          <p:cNvSpPr/>
          <p:nvPr/>
        </p:nvSpPr>
        <p:spPr bwMode="auto">
          <a:xfrm>
            <a:off x="8188814" y="2879349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93" name="Rounded Rectangle 192"/>
          <p:cNvSpPr/>
          <p:nvPr/>
        </p:nvSpPr>
        <p:spPr bwMode="auto">
          <a:xfrm>
            <a:off x="7117419" y="5336230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FF0000">
              <a:alpha val="15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1" name="Rounded Rectangle 170"/>
          <p:cNvSpPr/>
          <p:nvPr/>
        </p:nvSpPr>
        <p:spPr bwMode="auto">
          <a:xfrm>
            <a:off x="6046735" y="4107393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FF0000">
              <a:alpha val="15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5" name="Rectangle 17"/>
          <p:cNvSpPr>
            <a:spLocks noChangeArrowheads="1"/>
          </p:cNvSpPr>
          <p:nvPr/>
        </p:nvSpPr>
        <p:spPr bwMode="auto">
          <a:xfrm>
            <a:off x="177802" y="5817304"/>
            <a:ext cx="576372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ts val="0"/>
              </a:spcAft>
            </a:pPr>
            <a:r>
              <a:rPr lang="en-US" sz="2800" u="sng" dirty="0">
                <a:latin typeface="Calibri"/>
                <a:cs typeface="Calibri"/>
              </a:rPr>
              <a:t>Corollary:</a:t>
            </a: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400" dirty="0">
                <a:latin typeface="Calibri"/>
                <a:cs typeface="Calibri"/>
              </a:rPr>
              <a:t>Propagation is minimum over all </a:t>
            </a:r>
          </a:p>
          <a:p>
            <a:pPr defTabSz="822325" eaLnBrk="0" hangingPunct="0">
              <a:spcAft>
                <a:spcPts val="0"/>
              </a:spcAft>
              <a:tabLst>
                <a:tab pos="1371600" algn="l"/>
              </a:tabLst>
            </a:pPr>
            <a:r>
              <a:rPr lang="en-US" sz="2400" dirty="0">
                <a:latin typeface="Calibri"/>
                <a:cs typeface="Calibri"/>
              </a:rPr>
              <a:t>minimal plans:   </a:t>
            </a:r>
            <a:r>
              <a:rPr lang="en-GB" sz="2400">
                <a:latin typeface="Calibri"/>
                <a:cs typeface="Calibri"/>
                <a:sym typeface="Symbol"/>
              </a:rPr>
              <a:t></a:t>
            </a:r>
            <a:r>
              <a:rPr lang="en-US" sz="2400">
                <a:latin typeface="Calibri"/>
                <a:cs typeface="Calibri"/>
              </a:rPr>
              <a:t>[Q] = MIN</a:t>
            </a:r>
            <a:r>
              <a:rPr lang="en-GB" sz="2400" baseline="-25000">
                <a:latin typeface="Calibri"/>
                <a:cs typeface="Calibri"/>
                <a:sym typeface="Symbol"/>
              </a:rPr>
              <a:t> : </a:t>
            </a:r>
            <a:r>
              <a:rPr lang="en-US" sz="2400" baseline="-25000">
                <a:latin typeface="Calibri"/>
                <a:cs typeface="Calibri"/>
              </a:rPr>
              <a:t>minimal in </a:t>
            </a:r>
            <a:r>
              <a:rPr lang="en-GB" sz="2400" baseline="-25000">
                <a:latin typeface="Calibri"/>
                <a:cs typeface="Calibri"/>
                <a:sym typeface="Symbol"/>
              </a:rPr>
              <a:t></a:t>
            </a:r>
            <a:r>
              <a:rPr lang="en-US" sz="2400">
                <a:latin typeface="Calibri"/>
                <a:cs typeface="Calibri"/>
              </a:rPr>
              <a:t>  </a:t>
            </a:r>
            <a:r>
              <a:rPr lang="en-US" sz="2400" b="1">
                <a:latin typeface="Calibri"/>
                <a:cs typeface="Calibri"/>
              </a:rPr>
              <a:t>P</a:t>
            </a:r>
            <a:r>
              <a:rPr lang="en-US" sz="2400">
                <a:latin typeface="Calibri"/>
                <a:cs typeface="Calibri"/>
              </a:rPr>
              <a:t>[P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US" sz="2400">
                <a:latin typeface="Calibri"/>
                <a:cs typeface="Calibri"/>
              </a:rPr>
              <a:t>]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189" name="AutoShape 33"/>
          <p:cNvSpPr>
            <a:spLocks noChangeArrowheads="1"/>
          </p:cNvSpPr>
          <p:nvPr/>
        </p:nvSpPr>
        <p:spPr bwMode="auto">
          <a:xfrm flipH="1">
            <a:off x="68793" y="2921571"/>
            <a:ext cx="1558394" cy="394341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GB" sz="2400" dirty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minimal in </a:t>
            </a:r>
            <a:r>
              <a:rPr lang="en-GB" sz="24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 </a:t>
            </a:r>
          </a:p>
        </p:txBody>
      </p:sp>
      <p:sp>
        <p:nvSpPr>
          <p:cNvPr id="186" name="Rounded Rectangle 185"/>
          <p:cNvSpPr/>
          <p:nvPr/>
        </p:nvSpPr>
        <p:spPr bwMode="auto">
          <a:xfrm>
            <a:off x="7117419" y="2879271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94" name="Rounded Rectangle 193"/>
          <p:cNvSpPr/>
          <p:nvPr/>
        </p:nvSpPr>
        <p:spPr bwMode="auto">
          <a:xfrm>
            <a:off x="7118134" y="164971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05" name="Rounded Rectangle 204"/>
          <p:cNvSpPr/>
          <p:nvPr/>
        </p:nvSpPr>
        <p:spPr bwMode="auto">
          <a:xfrm>
            <a:off x="6047530" y="2878553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Partial Dissociation Order and Propagation</a:t>
            </a: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7117419" y="1649718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0" name="Rounded Rectangle 139"/>
          <p:cNvSpPr/>
          <p:nvPr/>
        </p:nvSpPr>
        <p:spPr bwMode="auto">
          <a:xfrm>
            <a:off x="7117419" y="28785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1" name="Rounded Rectangle 140"/>
          <p:cNvSpPr/>
          <p:nvPr/>
        </p:nvSpPr>
        <p:spPr bwMode="auto">
          <a:xfrm>
            <a:off x="6046735" y="28785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2" name="Rounded Rectangle 141"/>
          <p:cNvSpPr/>
          <p:nvPr/>
        </p:nvSpPr>
        <p:spPr bwMode="auto">
          <a:xfrm>
            <a:off x="8188100" y="28785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6933378" y="1614914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7 </a:t>
            </a:r>
          </a:p>
        </p:txBody>
      </p:sp>
      <p:cxnSp>
        <p:nvCxnSpPr>
          <p:cNvPr id="172" name="Straight Arrow Connector 171"/>
          <p:cNvCxnSpPr/>
          <p:nvPr/>
        </p:nvCxnSpPr>
        <p:spPr bwMode="auto">
          <a:xfrm flipV="1">
            <a:off x="7718372" y="5080306"/>
            <a:ext cx="511497" cy="25592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3" name="Straight Arrow Connector 172"/>
          <p:cNvCxnSpPr/>
          <p:nvPr/>
        </p:nvCxnSpPr>
        <p:spPr bwMode="auto">
          <a:xfrm rot="10800000">
            <a:off x="6647693" y="5080306"/>
            <a:ext cx="511496" cy="24866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4" name="Straight Arrow Connector 173"/>
          <p:cNvCxnSpPr/>
          <p:nvPr/>
        </p:nvCxnSpPr>
        <p:spPr bwMode="auto">
          <a:xfrm flipV="1">
            <a:off x="7718374" y="3852182"/>
            <a:ext cx="511493" cy="25521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6647692" y="2623344"/>
            <a:ext cx="511492" cy="2552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7" name="Straight Arrow Connector 176"/>
          <p:cNvCxnSpPr/>
          <p:nvPr/>
        </p:nvCxnSpPr>
        <p:spPr bwMode="auto">
          <a:xfrm rot="10800000">
            <a:off x="6647693" y="3852182"/>
            <a:ext cx="511496" cy="24623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rot="10800000">
            <a:off x="7718378" y="2622630"/>
            <a:ext cx="511489" cy="2559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2" name="Straight Arrow Connector 181"/>
          <p:cNvCxnSpPr>
            <a:stCxn id="171" idx="0"/>
            <a:endCxn id="141" idx="2"/>
          </p:cNvCxnSpPr>
          <p:nvPr/>
        </p:nvCxnSpPr>
        <p:spPr bwMode="auto">
          <a:xfrm rot="5400000" flipH="1" flipV="1">
            <a:off x="6240134" y="3979430"/>
            <a:ext cx="255927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3" name="Straight Arrow Connector 182"/>
          <p:cNvCxnSpPr>
            <a:stCxn id="140" idx="0"/>
            <a:endCxn id="139" idx="2"/>
          </p:cNvCxnSpPr>
          <p:nvPr/>
        </p:nvCxnSpPr>
        <p:spPr bwMode="auto">
          <a:xfrm rot="5400000" flipH="1" flipV="1">
            <a:off x="7310818" y="2750592"/>
            <a:ext cx="255926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4" name="Straight Arrow Connector 183"/>
          <p:cNvCxnSpPr>
            <a:stCxn id="143" idx="0"/>
            <a:endCxn id="142" idx="2"/>
          </p:cNvCxnSpPr>
          <p:nvPr/>
        </p:nvCxnSpPr>
        <p:spPr bwMode="auto">
          <a:xfrm rot="5400000" flipH="1" flipV="1">
            <a:off x="8381499" y="3979430"/>
            <a:ext cx="255927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rot="5400000" flipH="1" flipV="1">
            <a:off x="7310819" y="5207551"/>
            <a:ext cx="255925" cy="14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 flipV="1">
            <a:off x="6647693" y="3851469"/>
            <a:ext cx="511493" cy="2559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10800000">
            <a:off x="7718378" y="3851467"/>
            <a:ext cx="511491" cy="25663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6933378" y="2844466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5 </a:t>
            </a: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6933378" y="4061892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2 </a:t>
            </a: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6933378" y="5301427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0 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5853002" y="2844466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4 </a:t>
            </a: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5853002" y="4073303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1 </a:t>
            </a: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7996343" y="2844466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6</a:t>
            </a: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7996343" y="4061892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3 </a:t>
            </a:r>
          </a:p>
        </p:txBody>
      </p:sp>
      <p:cxnSp>
        <p:nvCxnSpPr>
          <p:cNvPr id="71" name="Straight Arrow Connector 70"/>
          <p:cNvCxnSpPr>
            <a:stCxn id="57" idx="0"/>
          </p:cNvCxnSpPr>
          <p:nvPr/>
        </p:nvCxnSpPr>
        <p:spPr bwMode="auto">
          <a:xfrm flipV="1">
            <a:off x="4229393" y="3398194"/>
            <a:ext cx="46" cy="31078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72" name="Straight Arrow Connector 71"/>
          <p:cNvCxnSpPr>
            <a:stCxn id="59" idx="0"/>
            <a:endCxn id="65" idx="1"/>
          </p:cNvCxnSpPr>
          <p:nvPr/>
        </p:nvCxnSpPr>
        <p:spPr bwMode="auto">
          <a:xfrm flipV="1">
            <a:off x="976506" y="2546326"/>
            <a:ext cx="664919" cy="116265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73" name="Straight Arrow Connector 72"/>
          <p:cNvCxnSpPr>
            <a:stCxn id="62" idx="1"/>
            <a:endCxn id="65" idx="3"/>
          </p:cNvCxnSpPr>
          <p:nvPr/>
        </p:nvCxnSpPr>
        <p:spPr bwMode="auto">
          <a:xfrm rot="10800000">
            <a:off x="3275591" y="2546326"/>
            <a:ext cx="304380" cy="69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74" name="Straight Arrow Connector 73"/>
          <p:cNvCxnSpPr>
            <a:endCxn id="63" idx="3"/>
          </p:cNvCxnSpPr>
          <p:nvPr/>
        </p:nvCxnSpPr>
        <p:spPr bwMode="auto">
          <a:xfrm flipH="1">
            <a:off x="3248074" y="4564532"/>
            <a:ext cx="299476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2494792" y="3397500"/>
            <a:ext cx="0" cy="3109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207" name="Rectangle 17"/>
          <p:cNvSpPr>
            <a:spLocks noChangeArrowheads="1"/>
          </p:cNvSpPr>
          <p:nvPr/>
        </p:nvSpPr>
        <p:spPr bwMode="auto">
          <a:xfrm>
            <a:off x="177802" y="686504"/>
            <a:ext cx="71754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u="sng" dirty="0">
                <a:latin typeface="Calibri"/>
                <a:cs typeface="Calibri"/>
              </a:rPr>
              <a:t>Theorem 2:</a:t>
            </a: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400" dirty="0">
                <a:latin typeface="Calibri"/>
                <a:cs typeface="Calibri"/>
              </a:rPr>
              <a:t>Isomorphism b/w PTIME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dissociations and probabilistic query plans:   </a:t>
            </a: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US" sz="2400" dirty="0">
                <a:latin typeface="Calibri"/>
                <a:cs typeface="Calibri"/>
              </a:rPr>
              <a:t>] = </a:t>
            </a:r>
            <a:r>
              <a:rPr lang="en-US" sz="2400" b="1">
                <a:latin typeface="Calibri"/>
                <a:cs typeface="Calibri"/>
              </a:rPr>
              <a:t>P</a:t>
            </a:r>
            <a:r>
              <a:rPr lang="en-US" sz="2400">
                <a:latin typeface="Calibri"/>
                <a:cs typeface="Calibri"/>
              </a:rPr>
              <a:t>[P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US" sz="2400">
                <a:latin typeface="Calibri"/>
                <a:cs typeface="Calibri"/>
              </a:rPr>
              <a:t>]</a:t>
            </a:r>
            <a:endParaRPr lang="en-US" sz="2400" u="sng" dirty="0">
              <a:latin typeface="Calibri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2166" y="3676515"/>
            <a:ext cx="1499260" cy="1734811"/>
            <a:chOff x="142166" y="3676515"/>
            <a:chExt cx="1499260" cy="1734811"/>
          </a:xfrm>
        </p:grpSpPr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42166" y="3676515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4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11586" y="3708978"/>
              <a:ext cx="1329840" cy="1702348"/>
              <a:chOff x="375215" y="3874078"/>
              <a:chExt cx="1329840" cy="1702348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375215" y="3874078"/>
                <a:ext cx="1329840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 bwMode="auto">
              <a:xfrm rot="16200000" flipV="1">
                <a:off x="1092975" y="4181550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Arrow Connector 154"/>
              <p:cNvCxnSpPr/>
              <p:nvPr/>
            </p:nvCxnSpPr>
            <p:spPr bwMode="auto">
              <a:xfrm rot="16200000" flipV="1">
                <a:off x="1248853" y="4441683"/>
                <a:ext cx="246861" cy="20599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Arrow Connector 157"/>
              <p:cNvCxnSpPr/>
              <p:nvPr/>
            </p:nvCxnSpPr>
            <p:spPr bwMode="auto">
              <a:xfrm rot="5400000" flipH="1" flipV="1">
                <a:off x="943448" y="4437489"/>
                <a:ext cx="249237" cy="19710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Arrow Connector 158"/>
              <p:cNvCxnSpPr/>
              <p:nvPr/>
            </p:nvCxnSpPr>
            <p:spPr bwMode="auto">
              <a:xfrm rot="16200000" flipV="1">
                <a:off x="839277" y="4928928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Arrow Connector 163"/>
              <p:cNvCxnSpPr/>
              <p:nvPr/>
            </p:nvCxnSpPr>
            <p:spPr bwMode="auto">
              <a:xfrm rot="5400000" flipH="1" flipV="1">
                <a:off x="617903" y="5112578"/>
                <a:ext cx="265152" cy="30326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Arrow Connector 164"/>
              <p:cNvCxnSpPr/>
              <p:nvPr/>
            </p:nvCxnSpPr>
            <p:spPr bwMode="auto">
              <a:xfrm rot="16200000" flipV="1">
                <a:off x="1069343" y="5098532"/>
                <a:ext cx="265152" cy="33135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Arrow Connector 165"/>
              <p:cNvCxnSpPr/>
              <p:nvPr/>
            </p:nvCxnSpPr>
            <p:spPr bwMode="auto">
              <a:xfrm rot="16200000" flipV="1">
                <a:off x="839278" y="5259710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3" name="Group 232"/>
              <p:cNvGrpSpPr/>
              <p:nvPr/>
            </p:nvGrpSpPr>
            <p:grpSpPr>
              <a:xfrm>
                <a:off x="1181084" y="3876099"/>
                <a:ext cx="187844" cy="188680"/>
                <a:chOff x="7832692" y="2229626"/>
                <a:chExt cx="235128" cy="236175"/>
              </a:xfrm>
            </p:grpSpPr>
            <p:sp>
              <p:nvSpPr>
                <p:cNvPr id="239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40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6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-y</a:t>
                  </a:r>
                </a:p>
              </p:txBody>
            </p:sp>
          </p:grpSp>
          <p:sp>
            <p:nvSpPr>
              <p:cNvPr id="236" name="Rectangle 17"/>
              <p:cNvSpPr>
                <a:spLocks noChangeArrowheads="1"/>
              </p:cNvSpPr>
              <p:nvPr/>
            </p:nvSpPr>
            <p:spPr bwMode="auto">
              <a:xfrm>
                <a:off x="919901" y="49909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42" name="Rectangle 17"/>
              <p:cNvSpPr>
                <a:spLocks noChangeArrowheads="1"/>
              </p:cNvSpPr>
              <p:nvPr/>
            </p:nvSpPr>
            <p:spPr bwMode="auto">
              <a:xfrm>
                <a:off x="490354" y="5361998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sp>
            <p:nvSpPr>
              <p:cNvPr id="243" name="Rectangle 17"/>
              <p:cNvSpPr>
                <a:spLocks noChangeArrowheads="1"/>
              </p:cNvSpPr>
              <p:nvPr/>
            </p:nvSpPr>
            <p:spPr bwMode="auto">
              <a:xfrm>
                <a:off x="854421" y="5361998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sp>
            <p:nvSpPr>
              <p:cNvPr id="244" name="Rectangle 17"/>
              <p:cNvSpPr>
                <a:spLocks noChangeArrowheads="1"/>
              </p:cNvSpPr>
              <p:nvPr/>
            </p:nvSpPr>
            <p:spPr bwMode="auto">
              <a:xfrm>
                <a:off x="1218487" y="5361998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45" name="Rectangle 17"/>
              <p:cNvSpPr>
                <a:spLocks noChangeArrowheads="1"/>
              </p:cNvSpPr>
              <p:nvPr/>
            </p:nvSpPr>
            <p:spPr bwMode="auto">
              <a:xfrm>
                <a:off x="1173901" y="42543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46" name="Rectangle 17"/>
              <p:cNvSpPr>
                <a:spLocks noChangeArrowheads="1"/>
              </p:cNvSpPr>
              <p:nvPr/>
            </p:nvSpPr>
            <p:spPr bwMode="auto">
              <a:xfrm>
                <a:off x="1366654" y="4642331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grpSp>
            <p:nvGrpSpPr>
              <p:cNvPr id="247" name="Group 246"/>
              <p:cNvGrpSpPr/>
              <p:nvPr/>
            </p:nvGrpSpPr>
            <p:grpSpPr>
              <a:xfrm>
                <a:off x="930907" y="4625690"/>
                <a:ext cx="169792" cy="163922"/>
                <a:chOff x="7832692" y="2229626"/>
                <a:chExt cx="212532" cy="205185"/>
              </a:xfrm>
            </p:grpSpPr>
            <p:sp>
              <p:nvSpPr>
                <p:cNvPr id="24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5388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49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6" y="2311700"/>
                  <a:ext cx="89768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</a:t>
                  </a: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1809113" y="3676515"/>
            <a:ext cx="1438961" cy="1739191"/>
            <a:chOff x="1809113" y="3676515"/>
            <a:chExt cx="1438961" cy="1739191"/>
          </a:xfrm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809113" y="3676515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5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54307" y="3710999"/>
              <a:ext cx="1293767" cy="1704707"/>
              <a:chOff x="2017936" y="3876099"/>
              <a:chExt cx="1293767" cy="1704707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2017936" y="3878458"/>
                <a:ext cx="1293767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51" name="Straight Arrow Connector 250"/>
              <p:cNvCxnSpPr/>
              <p:nvPr/>
            </p:nvCxnSpPr>
            <p:spPr bwMode="auto">
              <a:xfrm rot="16200000" flipV="1">
                <a:off x="2724925" y="4181550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Arrow Connector 251"/>
              <p:cNvCxnSpPr/>
              <p:nvPr/>
            </p:nvCxnSpPr>
            <p:spPr bwMode="auto">
              <a:xfrm rot="16200000" flipV="1">
                <a:off x="2880803" y="4441683"/>
                <a:ext cx="246861" cy="20599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Arrow Connector 252"/>
              <p:cNvCxnSpPr/>
              <p:nvPr/>
            </p:nvCxnSpPr>
            <p:spPr bwMode="auto">
              <a:xfrm rot="5400000" flipH="1" flipV="1">
                <a:off x="2575398" y="4437489"/>
                <a:ext cx="249237" cy="19710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Arrow Connector 253"/>
              <p:cNvCxnSpPr/>
              <p:nvPr/>
            </p:nvCxnSpPr>
            <p:spPr bwMode="auto">
              <a:xfrm rot="16200000" flipV="1">
                <a:off x="2471227" y="4928928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Arrow Connector 254"/>
              <p:cNvCxnSpPr/>
              <p:nvPr/>
            </p:nvCxnSpPr>
            <p:spPr bwMode="auto">
              <a:xfrm rot="5400000" flipH="1" flipV="1">
                <a:off x="2249853" y="5112578"/>
                <a:ext cx="265152" cy="30326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Arrow Connector 255"/>
              <p:cNvCxnSpPr/>
              <p:nvPr/>
            </p:nvCxnSpPr>
            <p:spPr bwMode="auto">
              <a:xfrm rot="16200000" flipV="1">
                <a:off x="2701293" y="5098532"/>
                <a:ext cx="265152" cy="33135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Straight Arrow Connector 256"/>
              <p:cNvCxnSpPr/>
              <p:nvPr/>
            </p:nvCxnSpPr>
            <p:spPr bwMode="auto">
              <a:xfrm rot="16200000" flipV="1">
                <a:off x="2471228" y="5259710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58" name="Group 257"/>
              <p:cNvGrpSpPr/>
              <p:nvPr/>
            </p:nvGrpSpPr>
            <p:grpSpPr>
              <a:xfrm>
                <a:off x="2813028" y="3876099"/>
                <a:ext cx="187843" cy="188680"/>
                <a:chOff x="7832692" y="2229626"/>
                <a:chExt cx="235127" cy="236175"/>
              </a:xfrm>
            </p:grpSpPr>
            <p:sp>
              <p:nvSpPr>
                <p:cNvPr id="26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69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</a:t>
                  </a:r>
                </a:p>
              </p:txBody>
            </p:sp>
          </p:grpSp>
          <p:sp>
            <p:nvSpPr>
              <p:cNvPr id="259" name="Rectangle 17"/>
              <p:cNvSpPr>
                <a:spLocks noChangeArrowheads="1"/>
              </p:cNvSpPr>
              <p:nvPr/>
            </p:nvSpPr>
            <p:spPr bwMode="auto">
              <a:xfrm>
                <a:off x="2551851" y="49909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60" name="Rectangle 17"/>
              <p:cNvSpPr>
                <a:spLocks noChangeArrowheads="1"/>
              </p:cNvSpPr>
              <p:nvPr/>
            </p:nvSpPr>
            <p:spPr bwMode="auto">
              <a:xfrm>
                <a:off x="2122304" y="5361998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sp>
            <p:nvSpPr>
              <p:cNvPr id="261" name="Rectangle 17"/>
              <p:cNvSpPr>
                <a:spLocks noChangeArrowheads="1"/>
              </p:cNvSpPr>
              <p:nvPr/>
            </p:nvSpPr>
            <p:spPr bwMode="auto">
              <a:xfrm>
                <a:off x="2467321" y="5361998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62" name="Rectangle 17"/>
              <p:cNvSpPr>
                <a:spLocks noChangeArrowheads="1"/>
              </p:cNvSpPr>
              <p:nvPr/>
            </p:nvSpPr>
            <p:spPr bwMode="auto">
              <a:xfrm>
                <a:off x="2888537" y="5361998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sp>
            <p:nvSpPr>
              <p:cNvPr id="263" name="Rectangle 17"/>
              <p:cNvSpPr>
                <a:spLocks noChangeArrowheads="1"/>
              </p:cNvSpPr>
              <p:nvPr/>
            </p:nvSpPr>
            <p:spPr bwMode="auto">
              <a:xfrm>
                <a:off x="2805851" y="42543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64" name="Rectangle 17"/>
              <p:cNvSpPr>
                <a:spLocks noChangeArrowheads="1"/>
              </p:cNvSpPr>
              <p:nvPr/>
            </p:nvSpPr>
            <p:spPr bwMode="auto">
              <a:xfrm>
                <a:off x="2998604" y="4642331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grpSp>
            <p:nvGrpSpPr>
              <p:cNvPr id="265" name="Group 264"/>
              <p:cNvGrpSpPr/>
              <p:nvPr/>
            </p:nvGrpSpPr>
            <p:grpSpPr>
              <a:xfrm>
                <a:off x="2562852" y="4625691"/>
                <a:ext cx="187843" cy="188680"/>
                <a:chOff x="7832692" y="2229626"/>
                <a:chExt cx="235127" cy="236175"/>
              </a:xfrm>
            </p:grpSpPr>
            <p:sp>
              <p:nvSpPr>
                <p:cNvPr id="266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5388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67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-y</a:t>
                  </a: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3380522" y="3676515"/>
            <a:ext cx="1529207" cy="1734811"/>
            <a:chOff x="3380522" y="3676515"/>
            <a:chExt cx="1529207" cy="1734811"/>
          </a:xfrm>
        </p:grpSpPr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380522" y="3676515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3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549057" y="3708978"/>
              <a:ext cx="1360672" cy="1702348"/>
              <a:chOff x="3549057" y="3708978"/>
              <a:chExt cx="1360672" cy="1702348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549057" y="3708978"/>
                <a:ext cx="1360672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22" name="Straight Arrow Connector 121"/>
              <p:cNvCxnSpPr/>
              <p:nvPr/>
            </p:nvCxnSpPr>
            <p:spPr bwMode="auto">
              <a:xfrm rot="16200000" flipV="1">
                <a:off x="3981445" y="4014294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Arrow Connector 124"/>
              <p:cNvCxnSpPr/>
              <p:nvPr/>
            </p:nvCxnSpPr>
            <p:spPr bwMode="auto">
              <a:xfrm rot="5400000" flipH="1" flipV="1">
                <a:off x="3767965" y="4222432"/>
                <a:ext cx="265148" cy="30326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Arrow Connector 125"/>
              <p:cNvCxnSpPr/>
              <p:nvPr/>
            </p:nvCxnSpPr>
            <p:spPr bwMode="auto">
              <a:xfrm rot="16200000" flipV="1">
                <a:off x="3978211" y="4369561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Arrow Connector 126"/>
              <p:cNvCxnSpPr/>
              <p:nvPr/>
            </p:nvCxnSpPr>
            <p:spPr bwMode="auto">
              <a:xfrm rot="16200000" flipV="1">
                <a:off x="4186560" y="4222429"/>
                <a:ext cx="265152" cy="30326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Arrow Connector 127"/>
              <p:cNvCxnSpPr/>
              <p:nvPr/>
            </p:nvCxnSpPr>
            <p:spPr bwMode="auto">
              <a:xfrm rot="16200000" flipV="1">
                <a:off x="4346778" y="4763827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Arrow Connector 130"/>
              <p:cNvCxnSpPr/>
              <p:nvPr/>
            </p:nvCxnSpPr>
            <p:spPr bwMode="auto">
              <a:xfrm rot="16200000" flipV="1">
                <a:off x="4503977" y="5003666"/>
                <a:ext cx="246861" cy="20599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Arrow Connector 131"/>
              <p:cNvCxnSpPr/>
              <p:nvPr/>
            </p:nvCxnSpPr>
            <p:spPr bwMode="auto">
              <a:xfrm rot="5400000" flipH="1" flipV="1">
                <a:off x="4207981" y="5004722"/>
                <a:ext cx="240093" cy="19710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0" name="Rectangle 17"/>
              <p:cNvSpPr>
                <a:spLocks noChangeArrowheads="1"/>
              </p:cNvSpPr>
              <p:nvPr/>
            </p:nvSpPr>
            <p:spPr bwMode="auto">
              <a:xfrm>
                <a:off x="4073742" y="5196898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71" name="Rectangle 17"/>
              <p:cNvSpPr>
                <a:spLocks noChangeArrowheads="1"/>
              </p:cNvSpPr>
              <p:nvPr/>
            </p:nvSpPr>
            <p:spPr bwMode="auto">
              <a:xfrm>
                <a:off x="4552108" y="5196898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sp>
            <p:nvSpPr>
              <p:cNvPr id="272" name="Rectangle 17"/>
              <p:cNvSpPr>
                <a:spLocks noChangeArrowheads="1"/>
              </p:cNvSpPr>
              <p:nvPr/>
            </p:nvSpPr>
            <p:spPr bwMode="auto">
              <a:xfrm>
                <a:off x="4424972" y="48258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73" name="Rectangle 17"/>
              <p:cNvSpPr>
                <a:spLocks noChangeArrowheads="1"/>
              </p:cNvSpPr>
              <p:nvPr/>
            </p:nvSpPr>
            <p:spPr bwMode="auto">
              <a:xfrm>
                <a:off x="3995425" y="4477231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sp>
            <p:nvSpPr>
              <p:cNvPr id="274" name="Rectangle 17"/>
              <p:cNvSpPr>
                <a:spLocks noChangeArrowheads="1"/>
              </p:cNvSpPr>
              <p:nvPr/>
            </p:nvSpPr>
            <p:spPr bwMode="auto">
              <a:xfrm>
                <a:off x="3633475" y="4477231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grpSp>
            <p:nvGrpSpPr>
              <p:cNvPr id="275" name="Group 274"/>
              <p:cNvGrpSpPr/>
              <p:nvPr/>
            </p:nvGrpSpPr>
            <p:grpSpPr>
              <a:xfrm>
                <a:off x="4435973" y="4460591"/>
                <a:ext cx="187843" cy="188680"/>
                <a:chOff x="7832692" y="2229626"/>
                <a:chExt cx="235127" cy="236175"/>
              </a:xfrm>
            </p:grpSpPr>
            <p:sp>
              <p:nvSpPr>
                <p:cNvPr id="276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5388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77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-y</a:t>
                  </a:r>
                </a:p>
              </p:txBody>
            </p:sp>
          </p:grpSp>
          <p:grpSp>
            <p:nvGrpSpPr>
              <p:cNvPr id="278" name="Group 277"/>
              <p:cNvGrpSpPr/>
              <p:nvPr/>
            </p:nvGrpSpPr>
            <p:grpSpPr>
              <a:xfrm>
                <a:off x="4070199" y="3710999"/>
                <a:ext cx="187843" cy="188680"/>
                <a:chOff x="7832692" y="2229626"/>
                <a:chExt cx="235127" cy="236175"/>
              </a:xfrm>
            </p:grpSpPr>
            <p:sp>
              <p:nvSpPr>
                <p:cNvPr id="279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80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</a:t>
                  </a:r>
                </a:p>
              </p:txBody>
            </p:sp>
          </p:grpSp>
          <p:sp>
            <p:nvSpPr>
              <p:cNvPr id="281" name="Rectangle 17"/>
              <p:cNvSpPr>
                <a:spLocks noChangeArrowheads="1"/>
              </p:cNvSpPr>
              <p:nvPr/>
            </p:nvSpPr>
            <p:spPr bwMode="auto">
              <a:xfrm>
                <a:off x="4058788" y="40892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</p:grpSp>
      </p:grpSp>
      <p:sp>
        <p:nvSpPr>
          <p:cNvPr id="377" name="Rounded Rectangle 376"/>
          <p:cNvSpPr/>
          <p:nvPr/>
        </p:nvSpPr>
        <p:spPr bwMode="auto">
          <a:xfrm>
            <a:off x="3540591" y="3708978"/>
            <a:ext cx="1360672" cy="1702348"/>
          </a:xfrm>
          <a:prstGeom prst="roundRect">
            <a:avLst>
              <a:gd name="adj" fmla="val 8639"/>
            </a:avLst>
          </a:prstGeom>
          <a:solidFill>
            <a:srgbClr val="008000">
              <a:alpha val="2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0" name="Group 19"/>
          <p:cNvGrpSpPr/>
          <p:nvPr/>
        </p:nvGrpSpPr>
        <p:grpSpPr>
          <a:xfrm>
            <a:off x="1487008" y="1667648"/>
            <a:ext cx="1788583" cy="1729852"/>
            <a:chOff x="1487008" y="1667648"/>
            <a:chExt cx="1788583" cy="1729852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487008" y="1667648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7 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41425" y="1695152"/>
              <a:ext cx="1634166" cy="1702348"/>
              <a:chOff x="1705054" y="1733252"/>
              <a:chExt cx="1634166" cy="1702348"/>
            </a:xfrm>
          </p:grpSpPr>
          <p:sp>
            <p:nvSpPr>
              <p:cNvPr id="65" name="Rounded Rectangle 64"/>
              <p:cNvSpPr/>
              <p:nvPr/>
            </p:nvSpPr>
            <p:spPr bwMode="auto">
              <a:xfrm>
                <a:off x="1705054" y="1733252"/>
                <a:ext cx="1634166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 rot="16200000" flipV="1">
                <a:off x="2377928" y="2034189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Arrow Connector 81"/>
              <p:cNvCxnSpPr/>
              <p:nvPr/>
            </p:nvCxnSpPr>
            <p:spPr bwMode="auto">
              <a:xfrm rot="5400000" flipH="1" flipV="1">
                <a:off x="1989807" y="2177872"/>
                <a:ext cx="378840" cy="56814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Arrow Connector 82"/>
              <p:cNvCxnSpPr/>
              <p:nvPr/>
            </p:nvCxnSpPr>
            <p:spPr bwMode="auto">
              <a:xfrm rot="5400000" flipH="1" flipV="1">
                <a:off x="2186371" y="2358094"/>
                <a:ext cx="387984" cy="21684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 rot="16200000" flipV="1">
                <a:off x="2422556" y="2370622"/>
                <a:ext cx="387984" cy="191794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Arrow Connector 84"/>
              <p:cNvCxnSpPr/>
              <p:nvPr/>
            </p:nvCxnSpPr>
            <p:spPr bwMode="auto">
              <a:xfrm rot="16200000" flipV="1">
                <a:off x="2663310" y="2155354"/>
                <a:ext cx="378840" cy="613186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2" name="Rectangle 17"/>
              <p:cNvSpPr>
                <a:spLocks noChangeArrowheads="1"/>
              </p:cNvSpPr>
              <p:nvPr/>
            </p:nvSpPr>
            <p:spPr bwMode="auto">
              <a:xfrm>
                <a:off x="1755273" y="2629807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sp>
            <p:nvSpPr>
              <p:cNvPr id="283" name="Rectangle 17"/>
              <p:cNvSpPr>
                <a:spLocks noChangeArrowheads="1"/>
              </p:cNvSpPr>
              <p:nvPr/>
            </p:nvSpPr>
            <p:spPr bwMode="auto">
              <a:xfrm>
                <a:off x="2132041" y="2629807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sp>
            <p:nvSpPr>
              <p:cNvPr id="284" name="Rectangle 17"/>
              <p:cNvSpPr>
                <a:spLocks noChangeArrowheads="1"/>
              </p:cNvSpPr>
              <p:nvPr/>
            </p:nvSpPr>
            <p:spPr bwMode="auto">
              <a:xfrm>
                <a:off x="2525739" y="2629807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85" name="Rectangle 17"/>
              <p:cNvSpPr>
                <a:spLocks noChangeArrowheads="1"/>
              </p:cNvSpPr>
              <p:nvPr/>
            </p:nvSpPr>
            <p:spPr bwMode="auto">
              <a:xfrm>
                <a:off x="2997755" y="2629807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sp>
            <p:nvSpPr>
              <p:cNvPr id="286" name="Rectangle 17"/>
              <p:cNvSpPr>
                <a:spLocks noChangeArrowheads="1"/>
              </p:cNvSpPr>
              <p:nvPr/>
            </p:nvSpPr>
            <p:spPr bwMode="auto">
              <a:xfrm>
                <a:off x="2457869" y="2105531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grpSp>
            <p:nvGrpSpPr>
              <p:cNvPr id="287" name="Group 286"/>
              <p:cNvGrpSpPr/>
              <p:nvPr/>
            </p:nvGrpSpPr>
            <p:grpSpPr>
              <a:xfrm>
                <a:off x="2469298" y="1736572"/>
                <a:ext cx="264789" cy="188680"/>
                <a:chOff x="7832692" y="2229626"/>
                <a:chExt cx="331441" cy="236175"/>
              </a:xfrm>
            </p:grpSpPr>
            <p:sp>
              <p:nvSpPr>
                <p:cNvPr id="28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89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6" y="2311700"/>
                  <a:ext cx="208677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-x,y</a:t>
                  </a: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3424059" y="1667648"/>
            <a:ext cx="1483873" cy="1730546"/>
            <a:chOff x="3424059" y="1667648"/>
            <a:chExt cx="1483873" cy="1730546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424059" y="1667648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6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79971" y="1695846"/>
              <a:ext cx="1327961" cy="1702348"/>
              <a:chOff x="3643600" y="1733946"/>
              <a:chExt cx="1327961" cy="1702348"/>
            </a:xfrm>
          </p:grpSpPr>
          <p:sp>
            <p:nvSpPr>
              <p:cNvPr id="62" name="Rounded Rectangle 61"/>
              <p:cNvSpPr/>
              <p:nvPr/>
            </p:nvSpPr>
            <p:spPr bwMode="auto">
              <a:xfrm>
                <a:off x="3643600" y="1733946"/>
                <a:ext cx="1327961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 bwMode="auto">
              <a:xfrm rot="5400000" flipH="1" flipV="1">
                <a:off x="3968481" y="2036345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Arrow Connector 108"/>
              <p:cNvCxnSpPr/>
              <p:nvPr/>
            </p:nvCxnSpPr>
            <p:spPr bwMode="auto">
              <a:xfrm rot="5400000" flipH="1" flipV="1">
                <a:off x="3809202" y="2295800"/>
                <a:ext cx="265149" cy="205992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Arrow Connector 109"/>
              <p:cNvCxnSpPr/>
              <p:nvPr/>
            </p:nvCxnSpPr>
            <p:spPr bwMode="auto">
              <a:xfrm rot="16200000" flipV="1">
                <a:off x="4113951" y="2300410"/>
                <a:ext cx="280582" cy="207558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Arrow Connector 110"/>
              <p:cNvCxnSpPr/>
              <p:nvPr/>
            </p:nvCxnSpPr>
            <p:spPr bwMode="auto">
              <a:xfrm rot="5400000" flipH="1" flipV="1">
                <a:off x="4227404" y="2778499"/>
                <a:ext cx="250015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Arrow Connector 111"/>
              <p:cNvCxnSpPr/>
              <p:nvPr/>
            </p:nvCxnSpPr>
            <p:spPr bwMode="auto">
              <a:xfrm rot="16200000" flipV="1">
                <a:off x="4447072" y="2946882"/>
                <a:ext cx="265148" cy="34424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Arrow Connector 112"/>
              <p:cNvCxnSpPr/>
              <p:nvPr/>
            </p:nvCxnSpPr>
            <p:spPr bwMode="auto">
              <a:xfrm rot="5400000" flipH="1" flipV="1">
                <a:off x="3997540" y="2949008"/>
                <a:ext cx="265148" cy="34000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Arrow Connector 113"/>
              <p:cNvCxnSpPr/>
              <p:nvPr/>
            </p:nvCxnSpPr>
            <p:spPr bwMode="auto">
              <a:xfrm rot="5400000" flipH="1" flipV="1">
                <a:off x="4224640" y="3114505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0" name="Rectangle 17"/>
              <p:cNvSpPr>
                <a:spLocks noChangeArrowheads="1"/>
              </p:cNvSpPr>
              <p:nvPr/>
            </p:nvSpPr>
            <p:spPr bwMode="auto">
              <a:xfrm>
                <a:off x="3867708" y="3222473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sp>
            <p:nvSpPr>
              <p:cNvPr id="291" name="Rectangle 17"/>
              <p:cNvSpPr>
                <a:spLocks noChangeArrowheads="1"/>
              </p:cNvSpPr>
              <p:nvPr/>
            </p:nvSpPr>
            <p:spPr bwMode="auto">
              <a:xfrm>
                <a:off x="4210605" y="3222473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92" name="Rectangle 17"/>
              <p:cNvSpPr>
                <a:spLocks noChangeArrowheads="1"/>
              </p:cNvSpPr>
              <p:nvPr/>
            </p:nvSpPr>
            <p:spPr bwMode="auto">
              <a:xfrm>
                <a:off x="4648762" y="3222473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sp>
            <p:nvSpPr>
              <p:cNvPr id="293" name="Rectangle 17"/>
              <p:cNvSpPr>
                <a:spLocks noChangeArrowheads="1"/>
              </p:cNvSpPr>
              <p:nvPr/>
            </p:nvSpPr>
            <p:spPr bwMode="auto">
              <a:xfrm>
                <a:off x="4049602" y="2101299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94" name="Rectangle 17"/>
              <p:cNvSpPr>
                <a:spLocks noChangeArrowheads="1"/>
              </p:cNvSpPr>
              <p:nvPr/>
            </p:nvSpPr>
            <p:spPr bwMode="auto">
              <a:xfrm>
                <a:off x="4303602" y="2833664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95" name="Rectangle 17"/>
              <p:cNvSpPr>
                <a:spLocks noChangeArrowheads="1"/>
              </p:cNvSpPr>
              <p:nvPr/>
            </p:nvSpPr>
            <p:spPr bwMode="auto">
              <a:xfrm>
                <a:off x="3740707" y="2498575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grpSp>
            <p:nvGrpSpPr>
              <p:cNvPr id="296" name="Group 295"/>
              <p:cNvGrpSpPr/>
              <p:nvPr/>
            </p:nvGrpSpPr>
            <p:grpSpPr>
              <a:xfrm>
                <a:off x="4317571" y="2483625"/>
                <a:ext cx="187843" cy="188680"/>
                <a:chOff x="7832692" y="2229626"/>
                <a:chExt cx="235127" cy="236175"/>
              </a:xfrm>
            </p:grpSpPr>
            <p:sp>
              <p:nvSpPr>
                <p:cNvPr id="297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5388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98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-y</a:t>
                  </a: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4066096" y="1734032"/>
                <a:ext cx="187843" cy="188680"/>
                <a:chOff x="7832692" y="2229626"/>
                <a:chExt cx="235127" cy="236175"/>
              </a:xfrm>
            </p:grpSpPr>
            <p:sp>
              <p:nvSpPr>
                <p:cNvPr id="300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301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</a:t>
                  </a:r>
                </a:p>
              </p:txBody>
            </p:sp>
          </p:grpSp>
        </p:grpSp>
      </p:grpSp>
      <p:cxnSp>
        <p:nvCxnSpPr>
          <p:cNvPr id="19" name="Straight Connector 18"/>
          <p:cNvCxnSpPr/>
          <p:nvPr/>
        </p:nvCxnSpPr>
        <p:spPr bwMode="auto">
          <a:xfrm>
            <a:off x="596771" y="3314700"/>
            <a:ext cx="139700" cy="558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7214171" y="1685825"/>
            <a:ext cx="492612" cy="903581"/>
            <a:chOff x="7198296" y="1054000"/>
            <a:chExt cx="492612" cy="903581"/>
          </a:xfrm>
        </p:grpSpPr>
        <p:sp>
          <p:nvSpPr>
            <p:cNvPr id="163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167" name="Straight Connector 166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7551789" y="1473565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7214171" y="2913494"/>
            <a:ext cx="492612" cy="903581"/>
            <a:chOff x="7198296" y="1054000"/>
            <a:chExt cx="492612" cy="903581"/>
          </a:xfrm>
        </p:grpSpPr>
        <p:sp>
          <p:nvSpPr>
            <p:cNvPr id="212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213" name="Straight Connector 212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285205" y="2913494"/>
            <a:ext cx="492612" cy="903581"/>
            <a:chOff x="7198296" y="1054000"/>
            <a:chExt cx="492612" cy="903581"/>
          </a:xfrm>
        </p:grpSpPr>
        <p:sp>
          <p:nvSpPr>
            <p:cNvPr id="224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225" name="Straight Connector 224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Oval 226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/>
          </p:nvSpPr>
          <p:spPr>
            <a:xfrm>
              <a:off x="7551789" y="1473565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6143139" y="2913494"/>
            <a:ext cx="492612" cy="903581"/>
            <a:chOff x="7198296" y="1054000"/>
            <a:chExt cx="492612" cy="903581"/>
          </a:xfrm>
        </p:grpSpPr>
        <p:sp>
          <p:nvSpPr>
            <p:cNvPr id="238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241" name="Straight Connector 240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>
              <a:spLocks noChangeAspect="1"/>
            </p:cNvSpPr>
            <p:nvPr/>
          </p:nvSpPr>
          <p:spPr>
            <a:xfrm>
              <a:off x="7551789" y="1473565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8285205" y="4139044"/>
            <a:ext cx="492612" cy="903581"/>
            <a:chOff x="7198296" y="1054000"/>
            <a:chExt cx="492612" cy="903581"/>
          </a:xfrm>
        </p:grpSpPr>
        <p:sp>
          <p:nvSpPr>
            <p:cNvPr id="325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6143139" y="4139044"/>
            <a:ext cx="492612" cy="903581"/>
            <a:chOff x="7198296" y="1054000"/>
            <a:chExt cx="492612" cy="903581"/>
          </a:xfrm>
        </p:grpSpPr>
        <p:sp>
          <p:nvSpPr>
            <p:cNvPr id="336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337" name="Straight Connector 336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9" name="Oval 338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7214171" y="5370944"/>
            <a:ext cx="492612" cy="903581"/>
            <a:chOff x="7198296" y="1054000"/>
            <a:chExt cx="492612" cy="903581"/>
          </a:xfrm>
        </p:grpSpPr>
        <p:sp>
          <p:nvSpPr>
            <p:cNvPr id="347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348" name="Straight Connector 347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0" name="Oval 349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8" name="Rounded Rectangle 377"/>
          <p:cNvSpPr/>
          <p:nvPr/>
        </p:nvSpPr>
        <p:spPr bwMode="auto">
          <a:xfrm>
            <a:off x="311742" y="3708978"/>
            <a:ext cx="1335024" cy="1702348"/>
          </a:xfrm>
          <a:prstGeom prst="roundRect">
            <a:avLst>
              <a:gd name="adj" fmla="val 8639"/>
            </a:avLst>
          </a:prstGeom>
          <a:solidFill>
            <a:srgbClr val="008000">
              <a:alpha val="2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2" name="Rounded Rectangle 381"/>
          <p:cNvSpPr/>
          <p:nvPr/>
        </p:nvSpPr>
        <p:spPr bwMode="auto">
          <a:xfrm>
            <a:off x="5602195" y="1115541"/>
            <a:ext cx="1763805" cy="40845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83" name="Rounded Rectangle 382"/>
          <p:cNvSpPr/>
          <p:nvPr/>
        </p:nvSpPr>
        <p:spPr bwMode="auto">
          <a:xfrm>
            <a:off x="6050969" y="2874321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2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4" name="Rounded Rectangle 383"/>
          <p:cNvSpPr/>
          <p:nvPr/>
        </p:nvSpPr>
        <p:spPr bwMode="auto">
          <a:xfrm>
            <a:off x="8188804" y="41104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2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5" name="Rounded Rectangle 384"/>
          <p:cNvSpPr/>
          <p:nvPr/>
        </p:nvSpPr>
        <p:spPr bwMode="auto">
          <a:xfrm>
            <a:off x="2156774" y="6267953"/>
            <a:ext cx="3545526" cy="37369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302" name="Group 301"/>
          <p:cNvGrpSpPr/>
          <p:nvPr/>
        </p:nvGrpSpPr>
        <p:grpSpPr>
          <a:xfrm>
            <a:off x="7214171" y="4139044"/>
            <a:ext cx="492612" cy="903581"/>
            <a:chOff x="7198296" y="1054000"/>
            <a:chExt cx="492612" cy="903581"/>
          </a:xfrm>
        </p:grpSpPr>
        <p:sp>
          <p:nvSpPr>
            <p:cNvPr id="304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310" name="Straight Connector 309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Straight Connector 322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>
              <a:spLocks noChangeAspect="1"/>
            </p:cNvSpPr>
            <p:nvPr/>
          </p:nvSpPr>
          <p:spPr>
            <a:xfrm>
              <a:off x="7551793" y="1475336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4" name="Rectangle 17"/>
          <p:cNvSpPr>
            <a:spLocks noChangeArrowheads="1"/>
          </p:cNvSpPr>
          <p:nvPr/>
        </p:nvSpPr>
        <p:spPr bwMode="auto">
          <a:xfrm>
            <a:off x="5309657" y="580030"/>
            <a:ext cx="3732743" cy="415498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 Q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cs typeface="Arial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:- R(x), S(x), T(x,y), U(y)</a:t>
            </a:r>
          </a:p>
        </p:txBody>
      </p:sp>
    </p:spTree>
    <p:extLst>
      <p:ext uri="{BB962C8B-B14F-4D97-AF65-F5344CB8AC3E}">
        <p14:creationId xmlns:p14="http://schemas.microsoft.com/office/powerpoint/2010/main" val="346709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305" grpId="0"/>
      <p:bldP spid="189" grpId="0" animBg="1"/>
      <p:bldP spid="377" grpId="0" animBg="1"/>
      <p:bldP spid="378" grpId="0" animBg="1"/>
      <p:bldP spid="383" grpId="0" animBg="1"/>
      <p:bldP spid="384" grpId="0" animBg="1"/>
      <p:bldP spid="3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ounded Rectangle 385"/>
          <p:cNvSpPr/>
          <p:nvPr/>
        </p:nvSpPr>
        <p:spPr bwMode="auto">
          <a:xfrm>
            <a:off x="163204" y="5792568"/>
            <a:ext cx="5831196" cy="913031"/>
          </a:xfrm>
          <a:prstGeom prst="roundRect">
            <a:avLst>
              <a:gd name="adj" fmla="val 13105"/>
            </a:avLst>
          </a:prstGeom>
          <a:solidFill>
            <a:srgbClr val="C0DFFF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381" name="Rounded Rectangle 380"/>
          <p:cNvSpPr/>
          <p:nvPr/>
        </p:nvSpPr>
        <p:spPr bwMode="auto">
          <a:xfrm>
            <a:off x="7117781" y="5336913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79" name="Rounded Rectangle 378"/>
          <p:cNvSpPr/>
          <p:nvPr/>
        </p:nvSpPr>
        <p:spPr bwMode="auto">
          <a:xfrm>
            <a:off x="7117781" y="410818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70" name="Rounded Rectangle 169"/>
          <p:cNvSpPr/>
          <p:nvPr/>
        </p:nvSpPr>
        <p:spPr bwMode="auto">
          <a:xfrm>
            <a:off x="7117419" y="4107393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FF0000">
              <a:alpha val="15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4" name="Rounded Rectangle 203"/>
          <p:cNvSpPr/>
          <p:nvPr/>
        </p:nvSpPr>
        <p:spPr bwMode="auto">
          <a:xfrm>
            <a:off x="8188814" y="410818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80" name="Rounded Rectangle 379"/>
          <p:cNvSpPr/>
          <p:nvPr/>
        </p:nvSpPr>
        <p:spPr bwMode="auto">
          <a:xfrm>
            <a:off x="6046748" y="410818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43" name="Rounded Rectangle 142"/>
          <p:cNvSpPr/>
          <p:nvPr/>
        </p:nvSpPr>
        <p:spPr bwMode="auto">
          <a:xfrm>
            <a:off x="8188100" y="4107393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03" name="Rounded Rectangle 202"/>
          <p:cNvSpPr/>
          <p:nvPr/>
        </p:nvSpPr>
        <p:spPr bwMode="auto">
          <a:xfrm>
            <a:off x="8188814" y="2879349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93" name="Rounded Rectangle 192"/>
          <p:cNvSpPr/>
          <p:nvPr/>
        </p:nvSpPr>
        <p:spPr bwMode="auto">
          <a:xfrm>
            <a:off x="7117419" y="5336230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FF0000">
              <a:alpha val="15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1" name="Rounded Rectangle 170"/>
          <p:cNvSpPr/>
          <p:nvPr/>
        </p:nvSpPr>
        <p:spPr bwMode="auto">
          <a:xfrm>
            <a:off x="6046735" y="4107393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FF0000">
              <a:alpha val="15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05" name="Rectangle 17"/>
          <p:cNvSpPr>
            <a:spLocks noChangeArrowheads="1"/>
          </p:cNvSpPr>
          <p:nvPr/>
        </p:nvSpPr>
        <p:spPr bwMode="auto">
          <a:xfrm>
            <a:off x="281474" y="5817304"/>
            <a:ext cx="576372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spcAft>
                <a:spcPts val="0"/>
              </a:spcAft>
            </a:pPr>
            <a:r>
              <a:rPr lang="en-US" sz="2800" u="sng" dirty="0">
                <a:latin typeface="Calibri"/>
                <a:cs typeface="Calibri"/>
              </a:rPr>
              <a:t>Corollary:</a:t>
            </a: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400" dirty="0">
                <a:latin typeface="Calibri"/>
                <a:cs typeface="Calibri"/>
              </a:rPr>
              <a:t>Propagation is minimum over all </a:t>
            </a:r>
          </a:p>
          <a:p>
            <a:pPr defTabSz="822325" eaLnBrk="0" hangingPunct="0">
              <a:spcAft>
                <a:spcPts val="0"/>
              </a:spcAft>
              <a:tabLst>
                <a:tab pos="1371600" algn="l"/>
              </a:tabLst>
            </a:pPr>
            <a:r>
              <a:rPr lang="en-US" sz="2400" dirty="0">
                <a:latin typeface="Calibri"/>
                <a:cs typeface="Calibri"/>
              </a:rPr>
              <a:t>minimal plans:   </a:t>
            </a:r>
            <a:r>
              <a:rPr lang="en-GB" sz="2400">
                <a:latin typeface="Calibri"/>
                <a:cs typeface="Calibri"/>
                <a:sym typeface="Symbol"/>
              </a:rPr>
              <a:t></a:t>
            </a:r>
            <a:r>
              <a:rPr lang="en-US" sz="2400">
                <a:latin typeface="Calibri"/>
                <a:cs typeface="Calibri"/>
              </a:rPr>
              <a:t>[Q] = MIN</a:t>
            </a:r>
            <a:r>
              <a:rPr lang="en-GB" sz="2400" baseline="-25000">
                <a:latin typeface="Calibri"/>
                <a:cs typeface="Calibri"/>
                <a:sym typeface="Symbol"/>
              </a:rPr>
              <a:t> : </a:t>
            </a:r>
            <a:r>
              <a:rPr lang="en-US" sz="2400" baseline="-25000">
                <a:latin typeface="Calibri"/>
                <a:cs typeface="Calibri"/>
              </a:rPr>
              <a:t>minimal in </a:t>
            </a:r>
            <a:r>
              <a:rPr lang="en-GB" sz="2400" baseline="-25000">
                <a:latin typeface="Calibri"/>
                <a:cs typeface="Calibri"/>
                <a:sym typeface="Symbol"/>
              </a:rPr>
              <a:t></a:t>
            </a:r>
            <a:r>
              <a:rPr lang="en-US" sz="2400">
                <a:latin typeface="Calibri"/>
                <a:cs typeface="Calibri"/>
              </a:rPr>
              <a:t>  </a:t>
            </a:r>
            <a:r>
              <a:rPr lang="en-US" sz="2400" b="1">
                <a:latin typeface="Calibri"/>
                <a:cs typeface="Calibri"/>
              </a:rPr>
              <a:t>P</a:t>
            </a:r>
            <a:r>
              <a:rPr lang="en-US" sz="2400">
                <a:latin typeface="Calibri"/>
                <a:cs typeface="Calibri"/>
              </a:rPr>
              <a:t>[P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US" sz="2400">
                <a:latin typeface="Calibri"/>
                <a:cs typeface="Calibri"/>
              </a:rPr>
              <a:t>]</a:t>
            </a:r>
            <a:endParaRPr lang="en-US" sz="2400" baseline="-25000" dirty="0">
              <a:latin typeface="Calibri"/>
              <a:cs typeface="Calibri"/>
            </a:endParaRPr>
          </a:p>
        </p:txBody>
      </p:sp>
      <p:sp>
        <p:nvSpPr>
          <p:cNvPr id="189" name="AutoShape 33"/>
          <p:cNvSpPr>
            <a:spLocks noChangeArrowheads="1"/>
          </p:cNvSpPr>
          <p:nvPr/>
        </p:nvSpPr>
        <p:spPr bwMode="auto">
          <a:xfrm flipH="1">
            <a:off x="68793" y="2921571"/>
            <a:ext cx="1558394" cy="394341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GB" sz="2400" dirty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minimal in </a:t>
            </a:r>
            <a:r>
              <a:rPr lang="en-GB" sz="24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 </a:t>
            </a:r>
          </a:p>
        </p:txBody>
      </p:sp>
      <p:sp>
        <p:nvSpPr>
          <p:cNvPr id="186" name="Rounded Rectangle 185"/>
          <p:cNvSpPr/>
          <p:nvPr/>
        </p:nvSpPr>
        <p:spPr bwMode="auto">
          <a:xfrm>
            <a:off x="7117419" y="2879271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194" name="Rounded Rectangle 193"/>
          <p:cNvSpPr/>
          <p:nvPr/>
        </p:nvSpPr>
        <p:spPr bwMode="auto">
          <a:xfrm>
            <a:off x="7118134" y="1649718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05" name="Rounded Rectangle 204"/>
          <p:cNvSpPr/>
          <p:nvPr/>
        </p:nvSpPr>
        <p:spPr bwMode="auto">
          <a:xfrm>
            <a:off x="6047530" y="2878553"/>
            <a:ext cx="642724" cy="972911"/>
          </a:xfrm>
          <a:prstGeom prst="roundRect">
            <a:avLst>
              <a:gd name="adj" fmla="val 124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Partial Dissociation Order and Propagation</a:t>
            </a: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7117419" y="1649718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0" name="Rounded Rectangle 139"/>
          <p:cNvSpPr/>
          <p:nvPr/>
        </p:nvSpPr>
        <p:spPr bwMode="auto">
          <a:xfrm>
            <a:off x="7117419" y="28785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1" name="Rounded Rectangle 140"/>
          <p:cNvSpPr/>
          <p:nvPr/>
        </p:nvSpPr>
        <p:spPr bwMode="auto">
          <a:xfrm>
            <a:off x="6046735" y="28785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2" name="Rounded Rectangle 141"/>
          <p:cNvSpPr/>
          <p:nvPr/>
        </p:nvSpPr>
        <p:spPr bwMode="auto">
          <a:xfrm>
            <a:off x="8188100" y="28785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15000"/>
            </a:srgbClr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6933378" y="1614914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7 </a:t>
            </a:r>
          </a:p>
        </p:txBody>
      </p:sp>
      <p:cxnSp>
        <p:nvCxnSpPr>
          <p:cNvPr id="172" name="Straight Arrow Connector 171"/>
          <p:cNvCxnSpPr/>
          <p:nvPr/>
        </p:nvCxnSpPr>
        <p:spPr bwMode="auto">
          <a:xfrm flipV="1">
            <a:off x="7718372" y="5080306"/>
            <a:ext cx="511497" cy="25592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3" name="Straight Arrow Connector 172"/>
          <p:cNvCxnSpPr/>
          <p:nvPr/>
        </p:nvCxnSpPr>
        <p:spPr bwMode="auto">
          <a:xfrm rot="10800000">
            <a:off x="6647693" y="5080306"/>
            <a:ext cx="511496" cy="248661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4" name="Straight Arrow Connector 173"/>
          <p:cNvCxnSpPr/>
          <p:nvPr/>
        </p:nvCxnSpPr>
        <p:spPr bwMode="auto">
          <a:xfrm flipV="1">
            <a:off x="7718374" y="3852182"/>
            <a:ext cx="511493" cy="25521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5" name="Straight Arrow Connector 174"/>
          <p:cNvCxnSpPr/>
          <p:nvPr/>
        </p:nvCxnSpPr>
        <p:spPr bwMode="auto">
          <a:xfrm flipV="1">
            <a:off x="6647692" y="2623344"/>
            <a:ext cx="511492" cy="25520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77" name="Straight Arrow Connector 176"/>
          <p:cNvCxnSpPr/>
          <p:nvPr/>
        </p:nvCxnSpPr>
        <p:spPr bwMode="auto">
          <a:xfrm rot="10800000">
            <a:off x="6647693" y="3852182"/>
            <a:ext cx="511496" cy="24623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rot="10800000">
            <a:off x="7718378" y="2622630"/>
            <a:ext cx="511489" cy="2559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2" name="Straight Arrow Connector 181"/>
          <p:cNvCxnSpPr>
            <a:stCxn id="171" idx="0"/>
            <a:endCxn id="141" idx="2"/>
          </p:cNvCxnSpPr>
          <p:nvPr/>
        </p:nvCxnSpPr>
        <p:spPr bwMode="auto">
          <a:xfrm rot="5400000" flipH="1" flipV="1">
            <a:off x="6240134" y="3979430"/>
            <a:ext cx="255927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3" name="Straight Arrow Connector 182"/>
          <p:cNvCxnSpPr>
            <a:stCxn id="140" idx="0"/>
            <a:endCxn id="139" idx="2"/>
          </p:cNvCxnSpPr>
          <p:nvPr/>
        </p:nvCxnSpPr>
        <p:spPr bwMode="auto">
          <a:xfrm rot="5400000" flipH="1" flipV="1">
            <a:off x="7310818" y="2750592"/>
            <a:ext cx="255926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4" name="Straight Arrow Connector 183"/>
          <p:cNvCxnSpPr>
            <a:stCxn id="143" idx="0"/>
            <a:endCxn id="142" idx="2"/>
          </p:cNvCxnSpPr>
          <p:nvPr/>
        </p:nvCxnSpPr>
        <p:spPr bwMode="auto">
          <a:xfrm rot="5400000" flipH="1" flipV="1">
            <a:off x="8381499" y="3979430"/>
            <a:ext cx="255927" cy="15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7" name="Straight Arrow Connector 186"/>
          <p:cNvCxnSpPr/>
          <p:nvPr/>
        </p:nvCxnSpPr>
        <p:spPr bwMode="auto">
          <a:xfrm rot="5400000" flipH="1" flipV="1">
            <a:off x="7310819" y="5207551"/>
            <a:ext cx="255925" cy="142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88" name="Straight Arrow Connector 187"/>
          <p:cNvCxnSpPr/>
          <p:nvPr/>
        </p:nvCxnSpPr>
        <p:spPr bwMode="auto">
          <a:xfrm flipV="1">
            <a:off x="6647693" y="3851469"/>
            <a:ext cx="511493" cy="25592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191" name="Straight Arrow Connector 190"/>
          <p:cNvCxnSpPr/>
          <p:nvPr/>
        </p:nvCxnSpPr>
        <p:spPr bwMode="auto">
          <a:xfrm rot="10800000">
            <a:off x="7718378" y="3851467"/>
            <a:ext cx="511491" cy="25663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6933378" y="2844466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5 </a:t>
            </a: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6933378" y="4061892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2 </a:t>
            </a: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6933378" y="5301427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0 </a:t>
            </a: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5853002" y="2844466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4 </a:t>
            </a: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5853002" y="4073303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1 </a:t>
            </a: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7996343" y="2844466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6</a:t>
            </a: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7996343" y="4061892"/>
            <a:ext cx="14284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1600">
                <a:latin typeface="Courier"/>
                <a:cs typeface="Courier"/>
              </a:rPr>
              <a:t>3 </a:t>
            </a:r>
          </a:p>
        </p:txBody>
      </p:sp>
      <p:cxnSp>
        <p:nvCxnSpPr>
          <p:cNvPr id="71" name="Straight Arrow Connector 70"/>
          <p:cNvCxnSpPr>
            <a:stCxn id="57" idx="0"/>
          </p:cNvCxnSpPr>
          <p:nvPr/>
        </p:nvCxnSpPr>
        <p:spPr bwMode="auto">
          <a:xfrm flipV="1">
            <a:off x="4229393" y="3398194"/>
            <a:ext cx="46" cy="31078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72" name="Straight Arrow Connector 71"/>
          <p:cNvCxnSpPr>
            <a:stCxn id="59" idx="0"/>
            <a:endCxn id="65" idx="1"/>
          </p:cNvCxnSpPr>
          <p:nvPr/>
        </p:nvCxnSpPr>
        <p:spPr bwMode="auto">
          <a:xfrm flipV="1">
            <a:off x="976506" y="2546326"/>
            <a:ext cx="664919" cy="116265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73" name="Straight Arrow Connector 72"/>
          <p:cNvCxnSpPr>
            <a:stCxn id="62" idx="1"/>
            <a:endCxn id="65" idx="3"/>
          </p:cNvCxnSpPr>
          <p:nvPr/>
        </p:nvCxnSpPr>
        <p:spPr bwMode="auto">
          <a:xfrm rot="10800000">
            <a:off x="3275591" y="2546326"/>
            <a:ext cx="304380" cy="69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74" name="Straight Arrow Connector 73"/>
          <p:cNvCxnSpPr>
            <a:endCxn id="63" idx="3"/>
          </p:cNvCxnSpPr>
          <p:nvPr/>
        </p:nvCxnSpPr>
        <p:spPr bwMode="auto">
          <a:xfrm flipH="1">
            <a:off x="3248074" y="4564532"/>
            <a:ext cx="299476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flipV="1">
            <a:off x="2494792" y="3397500"/>
            <a:ext cx="0" cy="31090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207" name="Rectangle 17"/>
          <p:cNvSpPr>
            <a:spLocks noChangeArrowheads="1"/>
          </p:cNvSpPr>
          <p:nvPr/>
        </p:nvSpPr>
        <p:spPr bwMode="auto">
          <a:xfrm>
            <a:off x="177802" y="686504"/>
            <a:ext cx="717544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u="sng" dirty="0">
                <a:latin typeface="Calibri"/>
                <a:cs typeface="Calibri"/>
              </a:rPr>
              <a:t>Theorem 2:</a:t>
            </a: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400" dirty="0">
                <a:latin typeface="Calibri"/>
                <a:cs typeface="Calibri"/>
              </a:rPr>
              <a:t>Isomorphism b/w safe 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dissociations and probabilistic query plans:   </a:t>
            </a:r>
            <a:r>
              <a:rPr lang="en-US" sz="2400" b="1" dirty="0">
                <a:latin typeface="Calibri"/>
                <a:cs typeface="Calibri"/>
              </a:rPr>
              <a:t>P</a:t>
            </a:r>
            <a:r>
              <a:rPr lang="en-US" sz="2400" dirty="0">
                <a:latin typeface="Calibri"/>
                <a:cs typeface="Calibri"/>
              </a:rPr>
              <a:t>[Q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US" sz="2400" dirty="0">
                <a:latin typeface="Calibri"/>
                <a:cs typeface="Calibri"/>
              </a:rPr>
              <a:t>] = </a:t>
            </a:r>
            <a:r>
              <a:rPr lang="en-US" sz="2400" b="1">
                <a:latin typeface="Calibri"/>
                <a:cs typeface="Calibri"/>
              </a:rPr>
              <a:t>P</a:t>
            </a:r>
            <a:r>
              <a:rPr lang="en-US" sz="2400">
                <a:latin typeface="Calibri"/>
                <a:cs typeface="Calibri"/>
              </a:rPr>
              <a:t>[P</a:t>
            </a:r>
            <a:r>
              <a:rPr lang="en-GB" sz="2400" baseline="30000">
                <a:latin typeface="Calibri"/>
                <a:cs typeface="Calibri"/>
                <a:sym typeface="Symbol"/>
              </a:rPr>
              <a:t></a:t>
            </a:r>
            <a:r>
              <a:rPr lang="en-US" sz="2400">
                <a:latin typeface="Calibri"/>
                <a:cs typeface="Calibri"/>
              </a:rPr>
              <a:t>]</a:t>
            </a:r>
            <a:endParaRPr lang="en-US" sz="2400" u="sng" dirty="0">
              <a:latin typeface="Calibri"/>
              <a:cs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2166" y="3676515"/>
            <a:ext cx="1499260" cy="1734811"/>
            <a:chOff x="142166" y="3676515"/>
            <a:chExt cx="1499260" cy="1734811"/>
          </a:xfrm>
        </p:grpSpPr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142166" y="3676515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4 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11586" y="3708978"/>
              <a:ext cx="1329840" cy="1702348"/>
              <a:chOff x="375215" y="3874078"/>
              <a:chExt cx="1329840" cy="1702348"/>
            </a:xfrm>
          </p:grpSpPr>
          <p:sp>
            <p:nvSpPr>
              <p:cNvPr id="59" name="Rounded Rectangle 58"/>
              <p:cNvSpPr/>
              <p:nvPr/>
            </p:nvSpPr>
            <p:spPr bwMode="auto">
              <a:xfrm>
                <a:off x="375215" y="3874078"/>
                <a:ext cx="1329840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54" name="Straight Arrow Connector 153"/>
              <p:cNvCxnSpPr/>
              <p:nvPr/>
            </p:nvCxnSpPr>
            <p:spPr bwMode="auto">
              <a:xfrm rot="16200000" flipV="1">
                <a:off x="1092975" y="4181550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Arrow Connector 154"/>
              <p:cNvCxnSpPr/>
              <p:nvPr/>
            </p:nvCxnSpPr>
            <p:spPr bwMode="auto">
              <a:xfrm rot="16200000" flipV="1">
                <a:off x="1248853" y="4441683"/>
                <a:ext cx="246861" cy="20599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8" name="Straight Arrow Connector 157"/>
              <p:cNvCxnSpPr/>
              <p:nvPr/>
            </p:nvCxnSpPr>
            <p:spPr bwMode="auto">
              <a:xfrm rot="5400000" flipH="1" flipV="1">
                <a:off x="943448" y="4437489"/>
                <a:ext cx="249237" cy="19710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9" name="Straight Arrow Connector 158"/>
              <p:cNvCxnSpPr/>
              <p:nvPr/>
            </p:nvCxnSpPr>
            <p:spPr bwMode="auto">
              <a:xfrm rot="16200000" flipV="1">
                <a:off x="839277" y="4928928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Arrow Connector 163"/>
              <p:cNvCxnSpPr/>
              <p:nvPr/>
            </p:nvCxnSpPr>
            <p:spPr bwMode="auto">
              <a:xfrm rot="5400000" flipH="1" flipV="1">
                <a:off x="617903" y="5112578"/>
                <a:ext cx="265152" cy="30326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Arrow Connector 164"/>
              <p:cNvCxnSpPr/>
              <p:nvPr/>
            </p:nvCxnSpPr>
            <p:spPr bwMode="auto">
              <a:xfrm rot="16200000" flipV="1">
                <a:off x="1069343" y="5098532"/>
                <a:ext cx="265152" cy="33135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Arrow Connector 165"/>
              <p:cNvCxnSpPr/>
              <p:nvPr/>
            </p:nvCxnSpPr>
            <p:spPr bwMode="auto">
              <a:xfrm rot="16200000" flipV="1">
                <a:off x="839278" y="5259710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33" name="Group 232"/>
              <p:cNvGrpSpPr/>
              <p:nvPr/>
            </p:nvGrpSpPr>
            <p:grpSpPr>
              <a:xfrm>
                <a:off x="1181084" y="3876099"/>
                <a:ext cx="187844" cy="188680"/>
                <a:chOff x="7832692" y="2229626"/>
                <a:chExt cx="235128" cy="236175"/>
              </a:xfrm>
            </p:grpSpPr>
            <p:sp>
              <p:nvSpPr>
                <p:cNvPr id="239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40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6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-y</a:t>
                  </a:r>
                </a:p>
              </p:txBody>
            </p:sp>
          </p:grpSp>
          <p:sp>
            <p:nvSpPr>
              <p:cNvPr id="236" name="Rectangle 17"/>
              <p:cNvSpPr>
                <a:spLocks noChangeArrowheads="1"/>
              </p:cNvSpPr>
              <p:nvPr/>
            </p:nvSpPr>
            <p:spPr bwMode="auto">
              <a:xfrm>
                <a:off x="919901" y="49909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42" name="Rectangle 17"/>
              <p:cNvSpPr>
                <a:spLocks noChangeArrowheads="1"/>
              </p:cNvSpPr>
              <p:nvPr/>
            </p:nvSpPr>
            <p:spPr bwMode="auto">
              <a:xfrm>
                <a:off x="490354" y="5361998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sp>
            <p:nvSpPr>
              <p:cNvPr id="243" name="Rectangle 17"/>
              <p:cNvSpPr>
                <a:spLocks noChangeArrowheads="1"/>
              </p:cNvSpPr>
              <p:nvPr/>
            </p:nvSpPr>
            <p:spPr bwMode="auto">
              <a:xfrm>
                <a:off x="854421" y="5361998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sp>
            <p:nvSpPr>
              <p:cNvPr id="244" name="Rectangle 17"/>
              <p:cNvSpPr>
                <a:spLocks noChangeArrowheads="1"/>
              </p:cNvSpPr>
              <p:nvPr/>
            </p:nvSpPr>
            <p:spPr bwMode="auto">
              <a:xfrm>
                <a:off x="1218487" y="5361998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45" name="Rectangle 17"/>
              <p:cNvSpPr>
                <a:spLocks noChangeArrowheads="1"/>
              </p:cNvSpPr>
              <p:nvPr/>
            </p:nvSpPr>
            <p:spPr bwMode="auto">
              <a:xfrm>
                <a:off x="1173901" y="42543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46" name="Rectangle 17"/>
              <p:cNvSpPr>
                <a:spLocks noChangeArrowheads="1"/>
              </p:cNvSpPr>
              <p:nvPr/>
            </p:nvSpPr>
            <p:spPr bwMode="auto">
              <a:xfrm>
                <a:off x="1366654" y="4642331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grpSp>
            <p:nvGrpSpPr>
              <p:cNvPr id="247" name="Group 246"/>
              <p:cNvGrpSpPr/>
              <p:nvPr/>
            </p:nvGrpSpPr>
            <p:grpSpPr>
              <a:xfrm>
                <a:off x="930907" y="4625690"/>
                <a:ext cx="169792" cy="163922"/>
                <a:chOff x="7832692" y="2229626"/>
                <a:chExt cx="212532" cy="205185"/>
              </a:xfrm>
            </p:grpSpPr>
            <p:sp>
              <p:nvSpPr>
                <p:cNvPr id="24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5388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49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6" y="2311700"/>
                  <a:ext cx="89768" cy="1231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</a:t>
                  </a:r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1809113" y="3676515"/>
            <a:ext cx="1438961" cy="1739191"/>
            <a:chOff x="1809113" y="3676515"/>
            <a:chExt cx="1438961" cy="1739191"/>
          </a:xfrm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1809113" y="3676515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5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54307" y="3710999"/>
              <a:ext cx="1293767" cy="1704707"/>
              <a:chOff x="2017936" y="3876099"/>
              <a:chExt cx="1293767" cy="1704707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2017936" y="3878458"/>
                <a:ext cx="1293767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251" name="Straight Arrow Connector 250"/>
              <p:cNvCxnSpPr/>
              <p:nvPr/>
            </p:nvCxnSpPr>
            <p:spPr bwMode="auto">
              <a:xfrm rot="16200000" flipV="1">
                <a:off x="2724925" y="4181550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Arrow Connector 251"/>
              <p:cNvCxnSpPr/>
              <p:nvPr/>
            </p:nvCxnSpPr>
            <p:spPr bwMode="auto">
              <a:xfrm rot="16200000" flipV="1">
                <a:off x="2880803" y="4441683"/>
                <a:ext cx="246861" cy="20599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Arrow Connector 252"/>
              <p:cNvCxnSpPr/>
              <p:nvPr/>
            </p:nvCxnSpPr>
            <p:spPr bwMode="auto">
              <a:xfrm rot="5400000" flipH="1" flipV="1">
                <a:off x="2575398" y="4437489"/>
                <a:ext cx="249237" cy="19710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Arrow Connector 253"/>
              <p:cNvCxnSpPr/>
              <p:nvPr/>
            </p:nvCxnSpPr>
            <p:spPr bwMode="auto">
              <a:xfrm rot="16200000" flipV="1">
                <a:off x="2471227" y="4928928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Arrow Connector 254"/>
              <p:cNvCxnSpPr/>
              <p:nvPr/>
            </p:nvCxnSpPr>
            <p:spPr bwMode="auto">
              <a:xfrm rot="5400000" flipH="1" flipV="1">
                <a:off x="2249853" y="5112578"/>
                <a:ext cx="265152" cy="30326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Arrow Connector 255"/>
              <p:cNvCxnSpPr/>
              <p:nvPr/>
            </p:nvCxnSpPr>
            <p:spPr bwMode="auto">
              <a:xfrm rot="16200000" flipV="1">
                <a:off x="2701293" y="5098532"/>
                <a:ext cx="265152" cy="33135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7" name="Straight Arrow Connector 256"/>
              <p:cNvCxnSpPr/>
              <p:nvPr/>
            </p:nvCxnSpPr>
            <p:spPr bwMode="auto">
              <a:xfrm rot="16200000" flipV="1">
                <a:off x="2471228" y="5259710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58" name="Group 257"/>
              <p:cNvGrpSpPr/>
              <p:nvPr/>
            </p:nvGrpSpPr>
            <p:grpSpPr>
              <a:xfrm>
                <a:off x="2813028" y="3876099"/>
                <a:ext cx="187843" cy="188680"/>
                <a:chOff x="7832692" y="2229626"/>
                <a:chExt cx="235127" cy="236175"/>
              </a:xfrm>
            </p:grpSpPr>
            <p:sp>
              <p:nvSpPr>
                <p:cNvPr id="26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69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</a:t>
                  </a:r>
                </a:p>
              </p:txBody>
            </p:sp>
          </p:grpSp>
          <p:sp>
            <p:nvSpPr>
              <p:cNvPr id="259" name="Rectangle 17"/>
              <p:cNvSpPr>
                <a:spLocks noChangeArrowheads="1"/>
              </p:cNvSpPr>
              <p:nvPr/>
            </p:nvSpPr>
            <p:spPr bwMode="auto">
              <a:xfrm>
                <a:off x="2551851" y="49909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60" name="Rectangle 17"/>
              <p:cNvSpPr>
                <a:spLocks noChangeArrowheads="1"/>
              </p:cNvSpPr>
              <p:nvPr/>
            </p:nvSpPr>
            <p:spPr bwMode="auto">
              <a:xfrm>
                <a:off x="2122304" y="5361998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sp>
            <p:nvSpPr>
              <p:cNvPr id="261" name="Rectangle 17"/>
              <p:cNvSpPr>
                <a:spLocks noChangeArrowheads="1"/>
              </p:cNvSpPr>
              <p:nvPr/>
            </p:nvSpPr>
            <p:spPr bwMode="auto">
              <a:xfrm>
                <a:off x="2467321" y="5361998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62" name="Rectangle 17"/>
              <p:cNvSpPr>
                <a:spLocks noChangeArrowheads="1"/>
              </p:cNvSpPr>
              <p:nvPr/>
            </p:nvSpPr>
            <p:spPr bwMode="auto">
              <a:xfrm>
                <a:off x="2888537" y="5361998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sp>
            <p:nvSpPr>
              <p:cNvPr id="263" name="Rectangle 17"/>
              <p:cNvSpPr>
                <a:spLocks noChangeArrowheads="1"/>
              </p:cNvSpPr>
              <p:nvPr/>
            </p:nvSpPr>
            <p:spPr bwMode="auto">
              <a:xfrm>
                <a:off x="2805851" y="42543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64" name="Rectangle 17"/>
              <p:cNvSpPr>
                <a:spLocks noChangeArrowheads="1"/>
              </p:cNvSpPr>
              <p:nvPr/>
            </p:nvSpPr>
            <p:spPr bwMode="auto">
              <a:xfrm>
                <a:off x="2998604" y="4642331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grpSp>
            <p:nvGrpSpPr>
              <p:cNvPr id="265" name="Group 264"/>
              <p:cNvGrpSpPr/>
              <p:nvPr/>
            </p:nvGrpSpPr>
            <p:grpSpPr>
              <a:xfrm>
                <a:off x="2562852" y="4625691"/>
                <a:ext cx="187843" cy="188680"/>
                <a:chOff x="7832692" y="2229626"/>
                <a:chExt cx="235127" cy="236175"/>
              </a:xfrm>
            </p:grpSpPr>
            <p:sp>
              <p:nvSpPr>
                <p:cNvPr id="266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5388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67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-y</a:t>
                  </a: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3380522" y="3676515"/>
            <a:ext cx="1529207" cy="1734811"/>
            <a:chOff x="3380522" y="3676515"/>
            <a:chExt cx="1529207" cy="1734811"/>
          </a:xfrm>
        </p:grpSpPr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380522" y="3676515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3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549057" y="3708978"/>
              <a:ext cx="1360672" cy="1702348"/>
              <a:chOff x="3549057" y="3708978"/>
              <a:chExt cx="1360672" cy="1702348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549057" y="3708978"/>
                <a:ext cx="1360672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22" name="Straight Arrow Connector 121"/>
              <p:cNvCxnSpPr/>
              <p:nvPr/>
            </p:nvCxnSpPr>
            <p:spPr bwMode="auto">
              <a:xfrm rot="16200000" flipV="1">
                <a:off x="3981445" y="4014294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Arrow Connector 124"/>
              <p:cNvCxnSpPr/>
              <p:nvPr/>
            </p:nvCxnSpPr>
            <p:spPr bwMode="auto">
              <a:xfrm rot="5400000" flipH="1" flipV="1">
                <a:off x="3767965" y="4222432"/>
                <a:ext cx="265148" cy="30326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Arrow Connector 125"/>
              <p:cNvCxnSpPr/>
              <p:nvPr/>
            </p:nvCxnSpPr>
            <p:spPr bwMode="auto">
              <a:xfrm rot="16200000" flipV="1">
                <a:off x="3978211" y="4369561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Arrow Connector 126"/>
              <p:cNvCxnSpPr/>
              <p:nvPr/>
            </p:nvCxnSpPr>
            <p:spPr bwMode="auto">
              <a:xfrm rot="16200000" flipV="1">
                <a:off x="4186560" y="4222429"/>
                <a:ext cx="265152" cy="303265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Arrow Connector 127"/>
              <p:cNvCxnSpPr/>
              <p:nvPr/>
            </p:nvCxnSpPr>
            <p:spPr bwMode="auto">
              <a:xfrm rot="16200000" flipV="1">
                <a:off x="4346778" y="4763827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Arrow Connector 130"/>
              <p:cNvCxnSpPr/>
              <p:nvPr/>
            </p:nvCxnSpPr>
            <p:spPr bwMode="auto">
              <a:xfrm rot="16200000" flipV="1">
                <a:off x="4503977" y="5003666"/>
                <a:ext cx="246861" cy="20599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Arrow Connector 131"/>
              <p:cNvCxnSpPr/>
              <p:nvPr/>
            </p:nvCxnSpPr>
            <p:spPr bwMode="auto">
              <a:xfrm rot="5400000" flipH="1" flipV="1">
                <a:off x="4207981" y="5004722"/>
                <a:ext cx="240093" cy="19710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0" name="Rectangle 17"/>
              <p:cNvSpPr>
                <a:spLocks noChangeArrowheads="1"/>
              </p:cNvSpPr>
              <p:nvPr/>
            </p:nvSpPr>
            <p:spPr bwMode="auto">
              <a:xfrm>
                <a:off x="4073742" y="5196898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71" name="Rectangle 17"/>
              <p:cNvSpPr>
                <a:spLocks noChangeArrowheads="1"/>
              </p:cNvSpPr>
              <p:nvPr/>
            </p:nvSpPr>
            <p:spPr bwMode="auto">
              <a:xfrm>
                <a:off x="4552108" y="5196898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sp>
            <p:nvSpPr>
              <p:cNvPr id="272" name="Rectangle 17"/>
              <p:cNvSpPr>
                <a:spLocks noChangeArrowheads="1"/>
              </p:cNvSpPr>
              <p:nvPr/>
            </p:nvSpPr>
            <p:spPr bwMode="auto">
              <a:xfrm>
                <a:off x="4424972" y="48258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73" name="Rectangle 17"/>
              <p:cNvSpPr>
                <a:spLocks noChangeArrowheads="1"/>
              </p:cNvSpPr>
              <p:nvPr/>
            </p:nvSpPr>
            <p:spPr bwMode="auto">
              <a:xfrm>
                <a:off x="3995425" y="4477231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sp>
            <p:nvSpPr>
              <p:cNvPr id="274" name="Rectangle 17"/>
              <p:cNvSpPr>
                <a:spLocks noChangeArrowheads="1"/>
              </p:cNvSpPr>
              <p:nvPr/>
            </p:nvSpPr>
            <p:spPr bwMode="auto">
              <a:xfrm>
                <a:off x="3633475" y="4477231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grpSp>
            <p:nvGrpSpPr>
              <p:cNvPr id="275" name="Group 274"/>
              <p:cNvGrpSpPr/>
              <p:nvPr/>
            </p:nvGrpSpPr>
            <p:grpSpPr>
              <a:xfrm>
                <a:off x="4435973" y="4460591"/>
                <a:ext cx="187843" cy="188680"/>
                <a:chOff x="7832692" y="2229626"/>
                <a:chExt cx="235127" cy="236175"/>
              </a:xfrm>
            </p:grpSpPr>
            <p:sp>
              <p:nvSpPr>
                <p:cNvPr id="276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5388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77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-y</a:t>
                  </a:r>
                </a:p>
              </p:txBody>
            </p:sp>
          </p:grpSp>
          <p:grpSp>
            <p:nvGrpSpPr>
              <p:cNvPr id="278" name="Group 277"/>
              <p:cNvGrpSpPr/>
              <p:nvPr/>
            </p:nvGrpSpPr>
            <p:grpSpPr>
              <a:xfrm>
                <a:off x="4070199" y="3710999"/>
                <a:ext cx="187843" cy="188680"/>
                <a:chOff x="7832692" y="2229626"/>
                <a:chExt cx="235127" cy="236175"/>
              </a:xfrm>
            </p:grpSpPr>
            <p:sp>
              <p:nvSpPr>
                <p:cNvPr id="279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80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</a:t>
                  </a:r>
                </a:p>
              </p:txBody>
            </p:sp>
          </p:grpSp>
          <p:sp>
            <p:nvSpPr>
              <p:cNvPr id="281" name="Rectangle 17"/>
              <p:cNvSpPr>
                <a:spLocks noChangeArrowheads="1"/>
              </p:cNvSpPr>
              <p:nvPr/>
            </p:nvSpPr>
            <p:spPr bwMode="auto">
              <a:xfrm>
                <a:off x="4058788" y="4089268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</p:grpSp>
      </p:grpSp>
      <p:sp>
        <p:nvSpPr>
          <p:cNvPr id="377" name="Rounded Rectangle 376"/>
          <p:cNvSpPr/>
          <p:nvPr/>
        </p:nvSpPr>
        <p:spPr bwMode="auto">
          <a:xfrm>
            <a:off x="3540591" y="3708978"/>
            <a:ext cx="1360672" cy="1702348"/>
          </a:xfrm>
          <a:prstGeom prst="roundRect">
            <a:avLst>
              <a:gd name="adj" fmla="val 8639"/>
            </a:avLst>
          </a:prstGeom>
          <a:solidFill>
            <a:srgbClr val="008000">
              <a:alpha val="2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0" name="Group 19"/>
          <p:cNvGrpSpPr/>
          <p:nvPr/>
        </p:nvGrpSpPr>
        <p:grpSpPr>
          <a:xfrm>
            <a:off x="1487008" y="1667648"/>
            <a:ext cx="1788583" cy="1729852"/>
            <a:chOff x="1487008" y="1667648"/>
            <a:chExt cx="1788583" cy="1729852"/>
          </a:xfrm>
        </p:grpSpPr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1487008" y="1667648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7 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41425" y="1695152"/>
              <a:ext cx="1634166" cy="1702348"/>
              <a:chOff x="1705054" y="1733252"/>
              <a:chExt cx="1634166" cy="1702348"/>
            </a:xfrm>
          </p:grpSpPr>
          <p:sp>
            <p:nvSpPr>
              <p:cNvPr id="65" name="Rounded Rectangle 64"/>
              <p:cNvSpPr/>
              <p:nvPr/>
            </p:nvSpPr>
            <p:spPr bwMode="auto">
              <a:xfrm>
                <a:off x="1705054" y="1733252"/>
                <a:ext cx="1634166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 rot="16200000" flipV="1">
                <a:off x="2377928" y="2034189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Arrow Connector 81"/>
              <p:cNvCxnSpPr/>
              <p:nvPr/>
            </p:nvCxnSpPr>
            <p:spPr bwMode="auto">
              <a:xfrm rot="5400000" flipH="1" flipV="1">
                <a:off x="1989807" y="2177872"/>
                <a:ext cx="378840" cy="56814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Arrow Connector 82"/>
              <p:cNvCxnSpPr/>
              <p:nvPr/>
            </p:nvCxnSpPr>
            <p:spPr bwMode="auto">
              <a:xfrm rot="5400000" flipH="1" flipV="1">
                <a:off x="2186371" y="2358094"/>
                <a:ext cx="387984" cy="21684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 rot="16200000" flipV="1">
                <a:off x="2422556" y="2370622"/>
                <a:ext cx="387984" cy="191794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Arrow Connector 84"/>
              <p:cNvCxnSpPr/>
              <p:nvPr/>
            </p:nvCxnSpPr>
            <p:spPr bwMode="auto">
              <a:xfrm rot="16200000" flipV="1">
                <a:off x="2663310" y="2155354"/>
                <a:ext cx="378840" cy="613186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2" name="Rectangle 17"/>
              <p:cNvSpPr>
                <a:spLocks noChangeArrowheads="1"/>
              </p:cNvSpPr>
              <p:nvPr/>
            </p:nvSpPr>
            <p:spPr bwMode="auto">
              <a:xfrm>
                <a:off x="1755273" y="2629807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sp>
            <p:nvSpPr>
              <p:cNvPr id="283" name="Rectangle 17"/>
              <p:cNvSpPr>
                <a:spLocks noChangeArrowheads="1"/>
              </p:cNvSpPr>
              <p:nvPr/>
            </p:nvSpPr>
            <p:spPr bwMode="auto">
              <a:xfrm>
                <a:off x="2132041" y="2629807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sp>
            <p:nvSpPr>
              <p:cNvPr id="284" name="Rectangle 17"/>
              <p:cNvSpPr>
                <a:spLocks noChangeArrowheads="1"/>
              </p:cNvSpPr>
              <p:nvPr/>
            </p:nvSpPr>
            <p:spPr bwMode="auto">
              <a:xfrm>
                <a:off x="2525739" y="2629807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85" name="Rectangle 17"/>
              <p:cNvSpPr>
                <a:spLocks noChangeArrowheads="1"/>
              </p:cNvSpPr>
              <p:nvPr/>
            </p:nvSpPr>
            <p:spPr bwMode="auto">
              <a:xfrm>
                <a:off x="2997755" y="2629807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sp>
            <p:nvSpPr>
              <p:cNvPr id="286" name="Rectangle 17"/>
              <p:cNvSpPr>
                <a:spLocks noChangeArrowheads="1"/>
              </p:cNvSpPr>
              <p:nvPr/>
            </p:nvSpPr>
            <p:spPr bwMode="auto">
              <a:xfrm>
                <a:off x="2457869" y="2105531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grpSp>
            <p:nvGrpSpPr>
              <p:cNvPr id="287" name="Group 286"/>
              <p:cNvGrpSpPr/>
              <p:nvPr/>
            </p:nvGrpSpPr>
            <p:grpSpPr>
              <a:xfrm>
                <a:off x="2469298" y="1736572"/>
                <a:ext cx="264789" cy="188680"/>
                <a:chOff x="7832692" y="2229626"/>
                <a:chExt cx="331441" cy="236175"/>
              </a:xfrm>
            </p:grpSpPr>
            <p:sp>
              <p:nvSpPr>
                <p:cNvPr id="288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89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6" y="2311700"/>
                  <a:ext cx="208677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-x,y</a:t>
                  </a:r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3424059" y="1667648"/>
            <a:ext cx="1483873" cy="1730546"/>
            <a:chOff x="3424059" y="1667648"/>
            <a:chExt cx="1483873" cy="1730546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424059" y="1667648"/>
              <a:ext cx="14070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430338" algn="l"/>
                </a:tabLst>
              </a:pPr>
              <a:r>
                <a:rPr lang="en-US" sz="1600">
                  <a:latin typeface="Courier"/>
                  <a:cs typeface="Courier"/>
                </a:rPr>
                <a:t>6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579971" y="1695846"/>
              <a:ext cx="1327961" cy="1702348"/>
              <a:chOff x="3643600" y="1733946"/>
              <a:chExt cx="1327961" cy="1702348"/>
            </a:xfrm>
          </p:grpSpPr>
          <p:sp>
            <p:nvSpPr>
              <p:cNvPr id="62" name="Rounded Rectangle 61"/>
              <p:cNvSpPr/>
              <p:nvPr/>
            </p:nvSpPr>
            <p:spPr bwMode="auto">
              <a:xfrm>
                <a:off x="3643600" y="1733946"/>
                <a:ext cx="1327961" cy="1702348"/>
              </a:xfrm>
              <a:prstGeom prst="roundRect">
                <a:avLst>
                  <a:gd name="adj" fmla="val 8639"/>
                </a:avLst>
              </a:prstGeom>
              <a:solidFill>
                <a:srgbClr val="008000">
                  <a:alpha val="15000"/>
                </a:srgbClr>
              </a:solidFill>
              <a:ln w="127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 bwMode="auto">
              <a:xfrm rot="5400000" flipH="1" flipV="1">
                <a:off x="3968481" y="2036345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Arrow Connector 108"/>
              <p:cNvCxnSpPr/>
              <p:nvPr/>
            </p:nvCxnSpPr>
            <p:spPr bwMode="auto">
              <a:xfrm rot="5400000" flipH="1" flipV="1">
                <a:off x="3809202" y="2295800"/>
                <a:ext cx="265149" cy="205992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Arrow Connector 109"/>
              <p:cNvCxnSpPr/>
              <p:nvPr/>
            </p:nvCxnSpPr>
            <p:spPr bwMode="auto">
              <a:xfrm rot="16200000" flipV="1">
                <a:off x="4113951" y="2300410"/>
                <a:ext cx="280582" cy="207558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Arrow Connector 110"/>
              <p:cNvCxnSpPr/>
              <p:nvPr/>
            </p:nvCxnSpPr>
            <p:spPr bwMode="auto">
              <a:xfrm rot="5400000" flipH="1" flipV="1">
                <a:off x="4227404" y="2778499"/>
                <a:ext cx="250015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Arrow Connector 111"/>
              <p:cNvCxnSpPr/>
              <p:nvPr/>
            </p:nvCxnSpPr>
            <p:spPr bwMode="auto">
              <a:xfrm rot="16200000" flipV="1">
                <a:off x="4447072" y="2946882"/>
                <a:ext cx="265148" cy="344249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Arrow Connector 112"/>
              <p:cNvCxnSpPr/>
              <p:nvPr/>
            </p:nvCxnSpPr>
            <p:spPr bwMode="auto">
              <a:xfrm rot="5400000" flipH="1" flipV="1">
                <a:off x="3997540" y="2949008"/>
                <a:ext cx="265148" cy="34000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Arrow Connector 113"/>
              <p:cNvCxnSpPr/>
              <p:nvPr/>
            </p:nvCxnSpPr>
            <p:spPr bwMode="auto">
              <a:xfrm rot="5400000" flipH="1" flipV="1">
                <a:off x="4224640" y="3114505"/>
                <a:ext cx="260464" cy="1"/>
              </a:xfrm>
              <a:prstGeom prst="straightConnector1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0" name="Rectangle 17"/>
              <p:cNvSpPr>
                <a:spLocks noChangeArrowheads="1"/>
              </p:cNvSpPr>
              <p:nvPr/>
            </p:nvSpPr>
            <p:spPr bwMode="auto">
              <a:xfrm>
                <a:off x="3867708" y="3222473"/>
                <a:ext cx="23068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S(x)</a:t>
                </a:r>
              </a:p>
            </p:txBody>
          </p:sp>
          <p:sp>
            <p:nvSpPr>
              <p:cNvPr id="291" name="Rectangle 17"/>
              <p:cNvSpPr>
                <a:spLocks noChangeArrowheads="1"/>
              </p:cNvSpPr>
              <p:nvPr/>
            </p:nvSpPr>
            <p:spPr bwMode="auto">
              <a:xfrm>
                <a:off x="4210605" y="3222473"/>
                <a:ext cx="343018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T(x,y)</a:t>
                </a:r>
              </a:p>
            </p:txBody>
          </p:sp>
          <p:sp>
            <p:nvSpPr>
              <p:cNvPr id="292" name="Rectangle 17"/>
              <p:cNvSpPr>
                <a:spLocks noChangeArrowheads="1"/>
              </p:cNvSpPr>
              <p:nvPr/>
            </p:nvSpPr>
            <p:spPr bwMode="auto">
              <a:xfrm>
                <a:off x="4648762" y="3222473"/>
                <a:ext cx="261715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U(y)</a:t>
                </a:r>
              </a:p>
            </p:txBody>
          </p:sp>
          <p:sp>
            <p:nvSpPr>
              <p:cNvPr id="293" name="Rectangle 17"/>
              <p:cNvSpPr>
                <a:spLocks noChangeArrowheads="1"/>
              </p:cNvSpPr>
              <p:nvPr/>
            </p:nvSpPr>
            <p:spPr bwMode="auto">
              <a:xfrm>
                <a:off x="4049602" y="2101299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94" name="Rectangle 17"/>
              <p:cNvSpPr>
                <a:spLocks noChangeArrowheads="1"/>
              </p:cNvSpPr>
              <p:nvPr/>
            </p:nvSpPr>
            <p:spPr bwMode="auto">
              <a:xfrm>
                <a:off x="4303602" y="2833664"/>
                <a:ext cx="1667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/>
                  <a:t>⨝</a:t>
                </a:r>
                <a:r>
                  <a:rPr lang="en-US" sz="1200" baseline="30000"/>
                  <a:t>p</a:t>
                </a:r>
              </a:p>
            </p:txBody>
          </p:sp>
          <p:sp>
            <p:nvSpPr>
              <p:cNvPr id="295" name="Rectangle 17"/>
              <p:cNvSpPr>
                <a:spLocks noChangeArrowheads="1"/>
              </p:cNvSpPr>
              <p:nvPr/>
            </p:nvSpPr>
            <p:spPr bwMode="auto">
              <a:xfrm>
                <a:off x="3740707" y="2498575"/>
                <a:ext cx="24353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822325" eaLnBrk="0" hangingPunct="0">
                  <a:spcAft>
                    <a:spcPts val="0"/>
                  </a:spcAft>
                </a:pPr>
                <a:r>
                  <a:rPr lang="en-US" sz="1200" dirty="0">
                    <a:latin typeface="Calibri"/>
                    <a:cs typeface="Calibri"/>
                  </a:rPr>
                  <a:t>R(x)</a:t>
                </a:r>
              </a:p>
            </p:txBody>
          </p:sp>
          <p:grpSp>
            <p:nvGrpSpPr>
              <p:cNvPr id="296" name="Group 295"/>
              <p:cNvGrpSpPr/>
              <p:nvPr/>
            </p:nvGrpSpPr>
            <p:grpSpPr>
              <a:xfrm>
                <a:off x="4317571" y="2483625"/>
                <a:ext cx="187843" cy="188680"/>
                <a:chOff x="7832692" y="2229626"/>
                <a:chExt cx="235127" cy="236175"/>
              </a:xfrm>
            </p:grpSpPr>
            <p:sp>
              <p:nvSpPr>
                <p:cNvPr id="297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53888" cy="184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298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-y</a:t>
                  </a:r>
                </a:p>
              </p:txBody>
            </p:sp>
          </p:grpSp>
          <p:grpSp>
            <p:nvGrpSpPr>
              <p:cNvPr id="299" name="Group 298"/>
              <p:cNvGrpSpPr/>
              <p:nvPr/>
            </p:nvGrpSpPr>
            <p:grpSpPr>
              <a:xfrm>
                <a:off x="4066096" y="1734032"/>
                <a:ext cx="187843" cy="188680"/>
                <a:chOff x="7832692" y="2229626"/>
                <a:chExt cx="235127" cy="236175"/>
              </a:xfrm>
            </p:grpSpPr>
            <p:sp>
              <p:nvSpPr>
                <p:cNvPr id="300" name="Rectangle 17"/>
                <p:cNvSpPr>
                  <a:spLocks noChangeArrowheads="1"/>
                </p:cNvSpPr>
                <p:nvPr/>
              </p:nvSpPr>
              <p:spPr bwMode="auto">
                <a:xfrm>
                  <a:off x="7832692" y="2229626"/>
                  <a:ext cx="192625" cy="2311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>
                      <a:latin typeface="Arial" charset="0"/>
                      <a:cs typeface="Arial" charset="0"/>
                      <a:sym typeface="Symbol" charset="0"/>
                    </a:rPr>
                    <a:t></a:t>
                  </a:r>
                  <a:r>
                    <a:rPr lang="en-US" sz="1200" baseline="30000"/>
                    <a:t>p</a:t>
                  </a:r>
                  <a:endParaRPr lang="en-US" sz="1200" baseline="-25000"/>
                </a:p>
              </p:txBody>
            </p:sp>
            <p:sp>
              <p:nvSpPr>
                <p:cNvPr id="301" name="Rectangle 17"/>
                <p:cNvSpPr>
                  <a:spLocks noChangeArrowheads="1"/>
                </p:cNvSpPr>
                <p:nvPr/>
              </p:nvSpPr>
              <p:spPr bwMode="auto">
                <a:xfrm>
                  <a:off x="7955455" y="2311700"/>
                  <a:ext cx="112364" cy="1541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200" baseline="-25000"/>
                    <a:t>-x</a:t>
                  </a:r>
                </a:p>
              </p:txBody>
            </p:sp>
          </p:grpSp>
        </p:grpSp>
      </p:grpSp>
      <p:cxnSp>
        <p:nvCxnSpPr>
          <p:cNvPr id="19" name="Straight Connector 18"/>
          <p:cNvCxnSpPr/>
          <p:nvPr/>
        </p:nvCxnSpPr>
        <p:spPr bwMode="auto">
          <a:xfrm>
            <a:off x="596771" y="3314700"/>
            <a:ext cx="139700" cy="55880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7214171" y="1685825"/>
            <a:ext cx="492612" cy="903581"/>
            <a:chOff x="7198296" y="1054000"/>
            <a:chExt cx="492612" cy="903581"/>
          </a:xfrm>
        </p:grpSpPr>
        <p:sp>
          <p:nvSpPr>
            <p:cNvPr id="163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167" name="Straight Connector 166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7551789" y="1473565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7214171" y="2913494"/>
            <a:ext cx="492612" cy="903581"/>
            <a:chOff x="7198296" y="1054000"/>
            <a:chExt cx="492612" cy="903581"/>
          </a:xfrm>
        </p:grpSpPr>
        <p:sp>
          <p:nvSpPr>
            <p:cNvPr id="212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213" name="Straight Connector 212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285205" y="2913494"/>
            <a:ext cx="492612" cy="903581"/>
            <a:chOff x="7198296" y="1054000"/>
            <a:chExt cx="492612" cy="903581"/>
          </a:xfrm>
        </p:grpSpPr>
        <p:sp>
          <p:nvSpPr>
            <p:cNvPr id="224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225" name="Straight Connector 224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7" name="Oval 226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/>
          </p:nvSpPr>
          <p:spPr>
            <a:xfrm>
              <a:off x="7551789" y="1473565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6143139" y="2913494"/>
            <a:ext cx="492612" cy="903581"/>
            <a:chOff x="7198296" y="1054000"/>
            <a:chExt cx="492612" cy="903581"/>
          </a:xfrm>
        </p:grpSpPr>
        <p:sp>
          <p:nvSpPr>
            <p:cNvPr id="238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241" name="Straight Connector 240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0" name="Straight Connector 249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>
              <a:spLocks noChangeAspect="1"/>
            </p:cNvSpPr>
            <p:nvPr/>
          </p:nvSpPr>
          <p:spPr>
            <a:xfrm>
              <a:off x="7551789" y="1473565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8285205" y="4139044"/>
            <a:ext cx="492612" cy="903581"/>
            <a:chOff x="7198296" y="1054000"/>
            <a:chExt cx="492612" cy="903581"/>
          </a:xfrm>
        </p:grpSpPr>
        <p:sp>
          <p:nvSpPr>
            <p:cNvPr id="325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326" name="Straight Connector 325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7" name="Straight Connector 326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Oval 331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/>
            <p:cNvSpPr>
              <a:spLocks noChangeAspect="1"/>
            </p:cNvSpPr>
            <p:nvPr/>
          </p:nvSpPr>
          <p:spPr>
            <a:xfrm>
              <a:off x="7389868" y="1827761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Oval 333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Group 334"/>
          <p:cNvGrpSpPr/>
          <p:nvPr/>
        </p:nvGrpSpPr>
        <p:grpSpPr>
          <a:xfrm>
            <a:off x="6143139" y="4139044"/>
            <a:ext cx="492612" cy="903581"/>
            <a:chOff x="7198296" y="1054000"/>
            <a:chExt cx="492612" cy="903581"/>
          </a:xfrm>
        </p:grpSpPr>
        <p:sp>
          <p:nvSpPr>
            <p:cNvPr id="336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337" name="Straight Connector 336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8" name="Straight Connector 337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9" name="Oval 338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/>
            <p:cNvSpPr>
              <a:spLocks noChangeAspect="1"/>
            </p:cNvSpPr>
            <p:nvPr/>
          </p:nvSpPr>
          <p:spPr>
            <a:xfrm>
              <a:off x="7551789" y="1296467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7214171" y="5370944"/>
            <a:ext cx="492612" cy="903581"/>
            <a:chOff x="7198296" y="1054000"/>
            <a:chExt cx="492612" cy="903581"/>
          </a:xfrm>
        </p:grpSpPr>
        <p:sp>
          <p:nvSpPr>
            <p:cNvPr id="347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348" name="Straight Connector 347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9" name="Straight Connector 348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50" name="Oval 349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Oval 350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Oval 351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Oval 352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8" name="Rounded Rectangle 377"/>
          <p:cNvSpPr/>
          <p:nvPr/>
        </p:nvSpPr>
        <p:spPr bwMode="auto">
          <a:xfrm>
            <a:off x="311742" y="3708978"/>
            <a:ext cx="1335024" cy="1702348"/>
          </a:xfrm>
          <a:prstGeom prst="roundRect">
            <a:avLst>
              <a:gd name="adj" fmla="val 8639"/>
            </a:avLst>
          </a:prstGeom>
          <a:solidFill>
            <a:srgbClr val="008000">
              <a:alpha val="2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2" name="Rounded Rectangle 381"/>
          <p:cNvSpPr/>
          <p:nvPr/>
        </p:nvSpPr>
        <p:spPr bwMode="auto">
          <a:xfrm>
            <a:off x="5602195" y="1115541"/>
            <a:ext cx="1763805" cy="40845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83" name="Rounded Rectangle 382"/>
          <p:cNvSpPr/>
          <p:nvPr/>
        </p:nvSpPr>
        <p:spPr bwMode="auto">
          <a:xfrm>
            <a:off x="6050969" y="2874321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2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4" name="Rounded Rectangle 383"/>
          <p:cNvSpPr/>
          <p:nvPr/>
        </p:nvSpPr>
        <p:spPr bwMode="auto">
          <a:xfrm>
            <a:off x="8188804" y="4110455"/>
            <a:ext cx="642724" cy="972911"/>
          </a:xfrm>
          <a:prstGeom prst="roundRect">
            <a:avLst>
              <a:gd name="adj" fmla="val 12489"/>
            </a:avLst>
          </a:prstGeom>
          <a:solidFill>
            <a:srgbClr val="008000">
              <a:alpha val="2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85" name="Rounded Rectangle 384"/>
          <p:cNvSpPr/>
          <p:nvPr/>
        </p:nvSpPr>
        <p:spPr bwMode="auto">
          <a:xfrm>
            <a:off x="2220274" y="6267953"/>
            <a:ext cx="3545526" cy="373699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sz="2000" dirty="0"/>
          </a:p>
        </p:txBody>
      </p:sp>
      <p:grpSp>
        <p:nvGrpSpPr>
          <p:cNvPr id="302" name="Group 301"/>
          <p:cNvGrpSpPr/>
          <p:nvPr/>
        </p:nvGrpSpPr>
        <p:grpSpPr>
          <a:xfrm>
            <a:off x="7214171" y="4139044"/>
            <a:ext cx="492612" cy="903581"/>
            <a:chOff x="7198296" y="1054000"/>
            <a:chExt cx="492612" cy="903581"/>
          </a:xfrm>
        </p:grpSpPr>
        <p:sp>
          <p:nvSpPr>
            <p:cNvPr id="304" name="Rectangle 17"/>
            <p:cNvSpPr>
              <a:spLocks noChangeArrowheads="1"/>
            </p:cNvSpPr>
            <p:nvPr/>
          </p:nvSpPr>
          <p:spPr bwMode="auto">
            <a:xfrm>
              <a:off x="7205694" y="1054000"/>
              <a:ext cx="485214" cy="903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     x 	y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R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S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T</a:t>
              </a:r>
            </a:p>
            <a:p>
              <a:pPr defTabSz="822325" eaLnBrk="0" hangingPunct="0">
                <a:lnSpc>
                  <a:spcPct val="90000"/>
                </a:lnSpc>
                <a:spcAft>
                  <a:spcPts val="0"/>
                </a:spcAft>
                <a:tabLst>
                  <a:tab pos="171450" algn="l"/>
                  <a:tab pos="342900" algn="l"/>
                  <a:tab pos="627063" algn="l"/>
                </a:tabLst>
              </a:pPr>
              <a:r>
                <a:rPr lang="en-US" dirty="0">
                  <a:latin typeface="Calibri"/>
                  <a:cs typeface="Calibri"/>
                </a:rPr>
                <a:t>U</a:t>
              </a:r>
            </a:p>
          </p:txBody>
        </p:sp>
        <p:cxnSp>
          <p:nvCxnSpPr>
            <p:cNvPr id="310" name="Straight Connector 309"/>
            <p:cNvCxnSpPr/>
            <p:nvPr/>
          </p:nvCxnSpPr>
          <p:spPr bwMode="auto">
            <a:xfrm>
              <a:off x="7336719" y="1095293"/>
              <a:ext cx="0" cy="838282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3" name="Straight Connector 322"/>
            <p:cNvCxnSpPr/>
            <p:nvPr/>
          </p:nvCxnSpPr>
          <p:spPr bwMode="auto">
            <a:xfrm>
              <a:off x="7198296" y="1242471"/>
              <a:ext cx="443007" cy="0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1" name="Oval 330"/>
            <p:cNvSpPr>
              <a:spLocks noChangeAspect="1"/>
            </p:cNvSpPr>
            <p:nvPr/>
          </p:nvSpPr>
          <p:spPr>
            <a:xfrm>
              <a:off x="7389868" y="1296467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>
            <a:xfrm>
              <a:off x="7389868" y="1473565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Oval 353"/>
            <p:cNvSpPr>
              <a:spLocks noChangeAspect="1"/>
            </p:cNvSpPr>
            <p:nvPr/>
          </p:nvSpPr>
          <p:spPr>
            <a:xfrm>
              <a:off x="7389868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Oval 355"/>
            <p:cNvSpPr>
              <a:spLocks noChangeAspect="1"/>
            </p:cNvSpPr>
            <p:nvPr/>
          </p:nvSpPr>
          <p:spPr>
            <a:xfrm>
              <a:off x="7551789" y="1650663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/>
            <p:cNvSpPr>
              <a:spLocks noChangeAspect="1"/>
            </p:cNvSpPr>
            <p:nvPr/>
          </p:nvSpPr>
          <p:spPr>
            <a:xfrm>
              <a:off x="7551793" y="1475336"/>
              <a:ext cx="63126" cy="63126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Oval 357"/>
            <p:cNvSpPr>
              <a:spLocks noChangeAspect="1"/>
            </p:cNvSpPr>
            <p:nvPr/>
          </p:nvSpPr>
          <p:spPr>
            <a:xfrm>
              <a:off x="7551789" y="1827761"/>
              <a:ext cx="63126" cy="63126"/>
            </a:xfrm>
            <a:prstGeom prst="ellipse">
              <a:avLst/>
            </a:prstGeom>
            <a:noFill/>
            <a:ln w="952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4" name="Rectangle 17"/>
          <p:cNvSpPr>
            <a:spLocks noChangeArrowheads="1"/>
          </p:cNvSpPr>
          <p:nvPr/>
        </p:nvSpPr>
        <p:spPr bwMode="auto">
          <a:xfrm>
            <a:off x="5309657" y="580030"/>
            <a:ext cx="3732743" cy="415498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 Q</a:t>
            </a:r>
            <a:r>
              <a:rPr lang="en-US" sz="2400" baseline="-25000" dirty="0">
                <a:solidFill>
                  <a:schemeClr val="dk1"/>
                </a:solidFill>
                <a:latin typeface="Arial"/>
                <a:cs typeface="Arial"/>
              </a:rPr>
              <a:t>3</a:t>
            </a:r>
            <a:r>
              <a:rPr lang="en-US" sz="2400" dirty="0">
                <a:solidFill>
                  <a:schemeClr val="dk1"/>
                </a:solidFill>
                <a:latin typeface="Arial"/>
                <a:cs typeface="Arial"/>
              </a:rPr>
              <a:t>:- R(x), S(x), T(x,y), U(y)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3" name="Rounded Rectangle 312"/>
          <p:cNvSpPr/>
          <p:nvPr/>
        </p:nvSpPr>
        <p:spPr bwMode="auto">
          <a:xfrm>
            <a:off x="1000501" y="2282664"/>
            <a:ext cx="6868823" cy="2528279"/>
          </a:xfrm>
          <a:prstGeom prst="roundRect">
            <a:avLst>
              <a:gd name="adj" fmla="val 2896"/>
            </a:avLst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>
            <a:noAutofit/>
          </a:bodyPr>
          <a:lstStyle/>
          <a:p>
            <a:pPr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</a:pPr>
            <a:r>
              <a:rPr lang="en-US" sz="4000" b="1" kern="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Method that allows to upper bound any hard self-join-free conjunctive query with any standard relational database </a:t>
            </a:r>
            <a:r>
              <a:rPr lang="en-US" sz="4000" b="1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4000" b="1" kern="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12229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else you will find in the papers and TR</a:t>
            </a: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185692" y="1572559"/>
            <a:ext cx="88397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2" lvl="0" indent="-342900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3200" ker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All proofs</a:t>
            </a:r>
          </a:p>
          <a:p>
            <a:pPr marL="461962" lvl="0" indent="-342900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3200" kern="0">
                <a:solidFill>
                  <a:srgbClr val="000000"/>
                </a:solidFill>
                <a:latin typeface="Calibri"/>
                <a:cs typeface="Calibri"/>
                <a:sym typeface="Wingdings"/>
              </a:rPr>
              <a:t>Multi-query Optimizations</a:t>
            </a:r>
          </a:p>
          <a:p>
            <a:pPr marL="461962" lvl="0" indent="-342900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3200" kern="0">
                <a:solidFill>
                  <a:srgbClr val="000000"/>
                </a:solidFill>
                <a:latin typeface="Calibri"/>
                <a:cs typeface="Calibri"/>
              </a:rPr>
              <a:t>Deterministic tables and FDs</a:t>
            </a:r>
          </a:p>
          <a:p>
            <a:pPr marL="803275" lvl="1" indent="-34925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3200" kern="0">
                <a:solidFill>
                  <a:srgbClr val="000000"/>
                </a:solidFill>
                <a:latin typeface="Calibri"/>
                <a:cs typeface="Calibri"/>
              </a:rPr>
              <a:t>Conservative extension of all PTIME queries</a:t>
            </a:r>
          </a:p>
          <a:p>
            <a:pPr marL="803275" lvl="1" indent="-349250" defTabSz="862013" eaLnBrk="0" hangingPunct="0">
              <a:spcAft>
                <a:spcPts val="0"/>
              </a:spcAft>
              <a:buSzPct val="80000"/>
              <a:buFont typeface="Lucida Grande"/>
              <a:buChar char="-"/>
              <a:defRPr/>
            </a:pPr>
            <a:r>
              <a:rPr lang="en-US" sz="3200" kern="0">
                <a:solidFill>
                  <a:srgbClr val="000000"/>
                </a:solidFill>
                <a:latin typeface="Calibri"/>
                <a:cs typeface="Calibri"/>
              </a:rPr>
              <a:t>Conservative extension of standard SQL</a:t>
            </a:r>
          </a:p>
          <a:p>
            <a:pPr marL="457200" indent="-338138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3200" kern="0">
                <a:solidFill>
                  <a:srgbClr val="000000"/>
                </a:solidFill>
                <a:latin typeface="Calibri"/>
                <a:cs typeface="Calibri"/>
              </a:rPr>
              <a:t>Detailed Evaluations on synthetic TPC-H data</a:t>
            </a:r>
          </a:p>
          <a:p>
            <a:pPr marL="457200" indent="-338138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3200" kern="0">
                <a:solidFill>
                  <a:srgbClr val="000000"/>
                </a:solidFill>
                <a:latin typeface="Calibri"/>
                <a:cs typeface="Calibri"/>
              </a:rPr>
              <a:t>Generalizes network propagation to hypergraphs</a:t>
            </a:r>
          </a:p>
        </p:txBody>
      </p:sp>
    </p:spTree>
    <p:extLst>
      <p:ext uri="{BB962C8B-B14F-4D97-AF65-F5344CB8AC3E}">
        <p14:creationId xmlns:p14="http://schemas.microsoft.com/office/powerpoint/2010/main" val="18015266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probabilistic relational data?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>
          <a:xfrm>
            <a:off x="177800" y="921173"/>
            <a:ext cx="8752840" cy="4862870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Relational data is increasingly probabilistic</a:t>
            </a:r>
          </a:p>
          <a:p>
            <a:pPr lvl="1">
              <a:buFont typeface="Lucida Grande"/>
              <a:buChar char="-"/>
            </a:pPr>
            <a:r>
              <a:rPr lang="en-US" sz="2600"/>
              <a:t>DeepDive (&gt;7M tuples)</a:t>
            </a:r>
          </a:p>
          <a:p>
            <a:pPr lvl="1">
              <a:buFont typeface="Lucida Grande"/>
              <a:buChar char="-"/>
            </a:pPr>
            <a:r>
              <a:rPr lang="en-US" sz="2600"/>
              <a:t>NELL machine reading (&gt;50M tuples)</a:t>
            </a:r>
          </a:p>
          <a:p>
            <a:pPr lvl="1">
              <a:buFont typeface="Lucida Grande"/>
              <a:buChar char="-"/>
            </a:pPr>
            <a:r>
              <a:rPr lang="en-US" sz="2600"/>
              <a:t>Google Knowledge Vault (&gt;2BN tuples)</a:t>
            </a:r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cs typeface="Calibri"/>
              </a:rPr>
              <a:t>Data is inferred from unstructured information using statistical models</a:t>
            </a:r>
          </a:p>
          <a:p>
            <a:pPr lvl="1">
              <a:buFont typeface="Lucida Grande"/>
              <a:buChar char="-"/>
            </a:pPr>
            <a:r>
              <a:rPr lang="en-US" sz="2600"/>
              <a:t>Learned from the web, large text corpora, ontologies, etc.</a:t>
            </a:r>
          </a:p>
          <a:p>
            <a:pPr lvl="1">
              <a:buFont typeface="Lucida Grande"/>
              <a:buChar char="-"/>
            </a:pPr>
            <a:r>
              <a:rPr lang="en-US" sz="2600"/>
              <a:t>The learned/extracted data is relational</a:t>
            </a:r>
          </a:p>
          <a:p>
            <a:r>
              <a:rPr lang="en-US" sz="3000"/>
              <a:t>Extraction rules usually specified in first-order form</a:t>
            </a:r>
          </a:p>
          <a:p>
            <a:pPr lvl="1">
              <a:buFont typeface="Lucida Grande"/>
              <a:buChar char="-"/>
            </a:pPr>
            <a:endParaRPr lang="en-US" sz="2600"/>
          </a:p>
        </p:txBody>
      </p:sp>
      <p:sp>
        <p:nvSpPr>
          <p:cNvPr id="6" name="TextBox 5"/>
          <p:cNvSpPr txBox="1"/>
          <p:nvPr/>
        </p:nvSpPr>
        <p:spPr>
          <a:xfrm>
            <a:off x="6178221" y="2463156"/>
            <a:ext cx="2784980" cy="276999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8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Dong et al. [KDD'14, VLDB'15]</a:t>
            </a:r>
            <a:endParaRPr lang="en-US" sz="18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9836" y="1532541"/>
            <a:ext cx="3844915" cy="276999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8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Niu et al. [ICDM'12], Shin et al. [VLDB'15]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8221" y="2011218"/>
            <a:ext cx="2156277" cy="276999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8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Carlson et al. [AAAI'10]</a:t>
            </a:r>
            <a:endParaRPr lang="en-US" sz="18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0752" y="5610717"/>
            <a:ext cx="8541595" cy="537244"/>
            <a:chOff x="390752" y="5649201"/>
            <a:chExt cx="8541595" cy="537244"/>
          </a:xfrm>
        </p:grpSpPr>
        <p:sp>
          <p:nvSpPr>
            <p:cNvPr id="10" name="Rectangle 9"/>
            <p:cNvSpPr/>
            <p:nvPr/>
          </p:nvSpPr>
          <p:spPr>
            <a:xfrm>
              <a:off x="560531" y="5690831"/>
              <a:ext cx="837181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2800"/>
                <a:t>Smokes(x) ∧ Friends(x,y) ⇒ Smokes(y), weight =3</a:t>
              </a:r>
              <a:endParaRPr lang="en-US" sz="2800">
                <a:effectLst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90752" y="5649201"/>
              <a:ext cx="8450008" cy="53724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238136" y="1049941"/>
            <a:ext cx="1703742" cy="276999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8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Russell [CACM'15]</a:t>
            </a:r>
          </a:p>
        </p:txBody>
      </p:sp>
    </p:spTree>
    <p:extLst>
      <p:ext uri="{BB962C8B-B14F-4D97-AF65-F5344CB8AC3E}">
        <p14:creationId xmlns:p14="http://schemas.microsoft.com/office/powerpoint/2010/main" val="419642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Take-aways</a:t>
            </a: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524524" y="714459"/>
            <a:ext cx="8652742" cy="54784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39725" marR="0" lvl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Problems </a:t>
            </a:r>
          </a:p>
          <a:p>
            <a:pPr marL="457200" lvl="0" indent="-457200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600" ker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  Ranking over uncertain databases </a:t>
            </a:r>
            <a:r>
              <a:rPr lang="en-US" sz="2600" kern="0">
                <a:solidFill>
                  <a:srgbClr val="FF0000"/>
                </a:solidFill>
                <a:latin typeface="Calibri"/>
                <a:cs typeface="Calibri"/>
              </a:rPr>
              <a:t>is #P-hard</a:t>
            </a:r>
          </a:p>
          <a:p>
            <a:pPr marL="457200" indent="-457200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600" ker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  No native support of uncertainty in databases today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39725" marR="0" lvl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39725" marR="0" lvl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Proposition: Approximate lifted inference w/ DBs</a:t>
            </a:r>
            <a:r>
              <a:rPr kumimoji="0" lang="en-US" sz="2800" b="0" i="0" u="none" strike="noStrike" kern="0" cap="none" spc="0" normalizeH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US" sz="2600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 PTIME  </a:t>
            </a:r>
          </a:p>
          <a:p>
            <a:pPr marL="422275" indent="-303213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600" kern="0">
                <a:latin typeface="Calibri"/>
                <a:cs typeface="Calibri"/>
              </a:rPr>
              <a:t>works fast &amp; accurate (recall experiments at the beginning)</a:t>
            </a:r>
          </a:p>
          <a:p>
            <a:pPr marL="422275" indent="-303213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600" kern="0">
                <a:latin typeface="Calibri"/>
                <a:cs typeface="Calibri"/>
              </a:rPr>
              <a:t>upper bound: efficient ranking &amp; "filtering"</a:t>
            </a:r>
          </a:p>
          <a:p>
            <a:pPr marL="422275" indent="-303213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600" kern="0">
                <a:latin typeface="Calibri"/>
                <a:cs typeface="Calibri"/>
              </a:rPr>
              <a:t>can be implemented in any existing DBMS</a:t>
            </a:r>
          </a:p>
          <a:p>
            <a:pPr marL="422275" indent="-303213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600" kern="0">
                <a:latin typeface="Calibri"/>
                <a:cs typeface="Calibri"/>
              </a:rPr>
              <a:t>strict generalization of all "safe queries" for sf-CQs</a:t>
            </a:r>
          </a:p>
          <a:p>
            <a:pPr marL="422275" indent="-303213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600" kern="0">
                <a:latin typeface="Calibri"/>
                <a:cs typeface="Calibri"/>
              </a:rPr>
              <a:t>deterministic approximation: reproducible</a:t>
            </a:r>
          </a:p>
          <a:p>
            <a:pPr defTabSz="862013" eaLnBrk="0" hangingPunct="0">
              <a:spcAft>
                <a:spcPts val="0"/>
              </a:spcAft>
              <a:buSzPct val="80000"/>
              <a:defRPr/>
            </a:pPr>
            <a:endParaRPr lang="en-US" sz="2800" kern="0">
              <a:latin typeface="Calibri"/>
              <a:cs typeface="Calibri"/>
            </a:endParaRPr>
          </a:p>
          <a:p>
            <a:pPr defTabSz="862013" eaLnBrk="0" hangingPunct="0">
              <a:spcAft>
                <a:spcPts val="0"/>
              </a:spcAft>
              <a:buSzPct val="80000"/>
              <a:defRPr/>
            </a:pPr>
            <a:r>
              <a:rPr lang="en-US" sz="2800" kern="0">
                <a:latin typeface="Calibri"/>
                <a:cs typeface="Calibri"/>
              </a:rPr>
              <a:t>Current work: </a:t>
            </a:r>
          </a:p>
          <a:p>
            <a:pPr marL="457200" indent="-457200" defTabSz="862013" eaLnBrk="0" hangingPunct="0">
              <a:spcAft>
                <a:spcPts val="0"/>
              </a:spcAft>
              <a:buSzPct val="80000"/>
              <a:buFont typeface="Arial"/>
              <a:buChar char="•"/>
              <a:defRPr/>
            </a:pPr>
            <a:r>
              <a:rPr lang="en-US" sz="2600" kern="0">
                <a:latin typeface="Calibri"/>
                <a:cs typeface="Calibri"/>
              </a:rPr>
              <a:t>extending this to CQs with self-joins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1724" y="6205321"/>
            <a:ext cx="6280966" cy="4308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defTabSz="2656912" eaLnBrk="0" hangingPunct="0">
              <a:spcAft>
                <a:spcPts val="0"/>
              </a:spcAft>
              <a:tabLst>
                <a:tab pos="1790700" algn="l"/>
              </a:tabLst>
              <a:defRPr sz="1400" kern="0">
                <a:solidFill>
                  <a:srgbClr val="0000FF"/>
                </a:solidFill>
                <a:latin typeface="Calibri"/>
                <a:cs typeface="Calibri"/>
              </a:defRPr>
            </a:lvl1pPr>
          </a:lstStyle>
          <a:p>
            <a:r>
              <a:rPr lang="en-US" sz="2800" dirty="0">
                <a:sym typeface="Symbol"/>
              </a:rPr>
              <a:t>Please come to our poster tonight. Thanks!</a:t>
            </a:r>
          </a:p>
        </p:txBody>
      </p:sp>
    </p:spTree>
    <p:extLst>
      <p:ext uri="{BB962C8B-B14F-4D97-AF65-F5344CB8AC3E}">
        <p14:creationId xmlns:p14="http://schemas.microsoft.com/office/powerpoint/2010/main" val="2588856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 txBox="1">
            <a:spLocks/>
          </p:cNvSpPr>
          <p:nvPr/>
        </p:nvSpPr>
        <p:spPr>
          <a:xfrm>
            <a:off x="2589501" y="2875002"/>
            <a:ext cx="3964998" cy="1107996"/>
          </a:xfrm>
          <a:prstGeom prst="rect">
            <a:avLst/>
          </a:prstGeom>
        </p:spPr>
        <p:txBody>
          <a:bodyPr wrap="none">
            <a:spAutoFit/>
          </a:bodyPr>
          <a:lstStyle>
            <a:lvl1pPr marL="339725" marR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30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746125" marR="0" indent="-2873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marR="0" indent="-2794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Palatino Linotype"/>
                <a:cs typeface="Palatino Linotype"/>
              </a:defRPr>
            </a:lvl3pPr>
            <a:lvl4pPr marL="108743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solidFill>
                  <a:schemeClr val="tx1"/>
                </a:solidFill>
                <a:latin typeface="Palatino Linotype"/>
                <a:cs typeface="Palatino Linotype"/>
              </a:defRPr>
            </a:lvl4pPr>
            <a:lvl5pPr marL="148748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Palatino Linotype"/>
                <a:cs typeface="Palatino Linotype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776413" indent="-174625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solidFill>
                  <a:schemeClr val="tx1"/>
                </a:solidFill>
                <a:latin typeface="Palatino Linotype"/>
                <a:cs typeface="Palatino Linotype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3000"/>
              </a:spcAft>
              <a:buSzPct val="100000"/>
              <a:buNone/>
            </a:pPr>
            <a:r>
              <a:rPr lang="en-US" sz="7200" dirty="0">
                <a:solidFill>
                  <a:schemeClr val="bg1"/>
                </a:solidFill>
                <a:latin typeface="Arial"/>
                <a:cs typeface="Arial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494592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 215"/>
          <p:cNvSpPr/>
          <p:nvPr/>
        </p:nvSpPr>
        <p:spPr bwMode="auto">
          <a:xfrm>
            <a:off x="3001979" y="2663616"/>
            <a:ext cx="2899288" cy="3676849"/>
          </a:xfrm>
          <a:prstGeom prst="roundRect">
            <a:avLst>
              <a:gd name="adj" fmla="val 7103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210" name="AutoShape 33"/>
          <p:cNvSpPr>
            <a:spLocks noChangeArrowheads="1"/>
          </p:cNvSpPr>
          <p:nvPr/>
        </p:nvSpPr>
        <p:spPr bwMode="auto">
          <a:xfrm flipH="1">
            <a:off x="3626185" y="3936972"/>
            <a:ext cx="244909" cy="302008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lang="en-US" sz="1800" i="1" baseline="-25000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211" name="AutoShape 33"/>
          <p:cNvSpPr>
            <a:spLocks noChangeArrowheads="1"/>
          </p:cNvSpPr>
          <p:nvPr/>
        </p:nvSpPr>
        <p:spPr bwMode="auto">
          <a:xfrm flipH="1">
            <a:off x="4720244" y="3936972"/>
            <a:ext cx="244909" cy="302008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C</a:t>
            </a:r>
            <a:r>
              <a:rPr lang="en-US" sz="1800" i="1" baseline="-25000" dirty="0" smtClean="0">
                <a:solidFill>
                  <a:srgbClr val="0000FF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95" name="Rounded Rectangle 194"/>
          <p:cNvSpPr/>
          <p:nvPr/>
        </p:nvSpPr>
        <p:spPr bwMode="auto">
          <a:xfrm>
            <a:off x="6451602" y="2663616"/>
            <a:ext cx="2488530" cy="3676849"/>
          </a:xfrm>
          <a:prstGeom prst="roundRect">
            <a:avLst>
              <a:gd name="adj" fmla="val 863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410" name="Straight Arrow Connector 409"/>
          <p:cNvCxnSpPr/>
          <p:nvPr/>
        </p:nvCxnSpPr>
        <p:spPr bwMode="auto">
          <a:xfrm rot="16200000" flipV="1">
            <a:off x="7531337" y="3177037"/>
            <a:ext cx="420654" cy="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1" name="Straight Arrow Connector 410"/>
          <p:cNvCxnSpPr/>
          <p:nvPr/>
        </p:nvCxnSpPr>
        <p:spPr bwMode="auto">
          <a:xfrm rot="16200000" flipV="1">
            <a:off x="7768314" y="3596061"/>
            <a:ext cx="428220" cy="33268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2" name="Straight Arrow Connector 411"/>
          <p:cNvCxnSpPr/>
          <p:nvPr/>
        </p:nvCxnSpPr>
        <p:spPr bwMode="auto">
          <a:xfrm rot="5400000" flipH="1" flipV="1">
            <a:off x="7289847" y="3590383"/>
            <a:ext cx="402522" cy="31833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3" name="Straight Arrow Connector 412"/>
          <p:cNvCxnSpPr/>
          <p:nvPr/>
        </p:nvCxnSpPr>
        <p:spPr bwMode="auto">
          <a:xfrm rot="16200000" flipV="1">
            <a:off x="7104677" y="4417936"/>
            <a:ext cx="420652" cy="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7" name="Straight Arrow Connector 416"/>
          <p:cNvCxnSpPr/>
          <p:nvPr/>
        </p:nvCxnSpPr>
        <p:spPr bwMode="auto">
          <a:xfrm rot="5400000" flipH="1" flipV="1">
            <a:off x="6821523" y="4797370"/>
            <a:ext cx="428226" cy="37490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8" name="Straight Arrow Connector 417"/>
          <p:cNvCxnSpPr/>
          <p:nvPr/>
        </p:nvCxnSpPr>
        <p:spPr bwMode="auto">
          <a:xfrm rot="16200000" flipV="1">
            <a:off x="7393941" y="4799544"/>
            <a:ext cx="428226" cy="3705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Title 14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for enumerating all minimal query plans</a:t>
            </a:r>
            <a:endParaRPr lang="en-US"/>
          </a:p>
        </p:txBody>
      </p:sp>
      <p:pic>
        <p:nvPicPr>
          <p:cNvPr id="157" name="Picture 156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152" y="3395890"/>
            <a:ext cx="165100" cy="152400"/>
          </a:xfrm>
          <a:prstGeom prst="rect">
            <a:avLst/>
          </a:prstGeom>
        </p:spPr>
      </p:pic>
      <p:pic>
        <p:nvPicPr>
          <p:cNvPr id="169" name="Picture 16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860" y="3989587"/>
            <a:ext cx="749300" cy="266700"/>
          </a:xfrm>
          <a:prstGeom prst="rect">
            <a:avLst/>
          </a:prstGeom>
        </p:spPr>
      </p:pic>
      <p:pic>
        <p:nvPicPr>
          <p:cNvPr id="170" name="Picture 16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793" y="5214798"/>
            <a:ext cx="1231900" cy="266700"/>
          </a:xfrm>
          <a:prstGeom prst="rect">
            <a:avLst/>
          </a:prstGeom>
        </p:spPr>
      </p:pic>
      <p:pic>
        <p:nvPicPr>
          <p:cNvPr id="171" name="Picture 170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253" y="5915411"/>
            <a:ext cx="1003300" cy="266700"/>
          </a:xfrm>
          <a:prstGeom prst="rect">
            <a:avLst/>
          </a:prstGeom>
        </p:spPr>
      </p:pic>
      <p:pic>
        <p:nvPicPr>
          <p:cNvPr id="172" name="Picture 171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2152" y="2814311"/>
            <a:ext cx="355600" cy="177800"/>
          </a:xfrm>
          <a:prstGeom prst="rect">
            <a:avLst/>
          </a:prstGeom>
        </p:spPr>
      </p:pic>
      <p:pic>
        <p:nvPicPr>
          <p:cNvPr id="173" name="Picture 172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0022" y="4035780"/>
            <a:ext cx="571500" cy="203200"/>
          </a:xfrm>
          <a:prstGeom prst="rect">
            <a:avLst/>
          </a:prstGeom>
        </p:spPr>
      </p:pic>
      <p:pic>
        <p:nvPicPr>
          <p:cNvPr id="174" name="Picture 173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3310" y="5268127"/>
            <a:ext cx="355600" cy="177800"/>
          </a:xfrm>
          <a:prstGeom prst="rect">
            <a:avLst/>
          </a:prstGeom>
        </p:spPr>
      </p:pic>
      <p:pic>
        <p:nvPicPr>
          <p:cNvPr id="175" name="Picture 17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022" y="4653663"/>
            <a:ext cx="165100" cy="152400"/>
          </a:xfrm>
          <a:prstGeom prst="rect">
            <a:avLst/>
          </a:prstGeom>
        </p:spPr>
      </p:pic>
      <p:cxnSp>
        <p:nvCxnSpPr>
          <p:cNvPr id="176" name="Straight Arrow Connector 175"/>
          <p:cNvCxnSpPr/>
          <p:nvPr/>
        </p:nvCxnSpPr>
        <p:spPr bwMode="auto">
          <a:xfrm rot="16200000" flipV="1">
            <a:off x="6603989" y="5666422"/>
            <a:ext cx="420652" cy="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Straight Arrow Connector 176"/>
          <p:cNvCxnSpPr/>
          <p:nvPr/>
        </p:nvCxnSpPr>
        <p:spPr bwMode="auto">
          <a:xfrm rot="16200000" flipV="1">
            <a:off x="4049323" y="3177036"/>
            <a:ext cx="420654" cy="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Arrow Connector 177"/>
          <p:cNvCxnSpPr/>
          <p:nvPr/>
        </p:nvCxnSpPr>
        <p:spPr bwMode="auto">
          <a:xfrm rot="16200000" flipV="1">
            <a:off x="4360639" y="3564056"/>
            <a:ext cx="428220" cy="39668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Arrow Connector 178"/>
          <p:cNvCxnSpPr/>
          <p:nvPr/>
        </p:nvCxnSpPr>
        <p:spPr bwMode="auto">
          <a:xfrm rot="5400000" flipH="1" flipV="1">
            <a:off x="3748400" y="3558377"/>
            <a:ext cx="429952" cy="409773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Arrow Connector 179"/>
          <p:cNvCxnSpPr/>
          <p:nvPr/>
        </p:nvCxnSpPr>
        <p:spPr bwMode="auto">
          <a:xfrm rot="16200000" flipV="1">
            <a:off x="4591895" y="4731580"/>
            <a:ext cx="420652" cy="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Arrow Connector 180"/>
          <p:cNvCxnSpPr/>
          <p:nvPr/>
        </p:nvCxnSpPr>
        <p:spPr bwMode="auto">
          <a:xfrm rot="5400000" flipH="1" flipV="1">
            <a:off x="4308741" y="5153349"/>
            <a:ext cx="428226" cy="374904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rot="16200000" flipV="1">
            <a:off x="4881159" y="5155521"/>
            <a:ext cx="428226" cy="37055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3" name="Picture 18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138" y="3395889"/>
            <a:ext cx="165100" cy="152400"/>
          </a:xfrm>
          <a:prstGeom prst="rect">
            <a:avLst/>
          </a:prstGeom>
        </p:spPr>
      </p:pic>
      <p:pic>
        <p:nvPicPr>
          <p:cNvPr id="184" name="Picture 18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586" y="5528442"/>
            <a:ext cx="749300" cy="266700"/>
          </a:xfrm>
          <a:prstGeom prst="rect">
            <a:avLst/>
          </a:prstGeom>
        </p:spPr>
      </p:pic>
      <p:pic>
        <p:nvPicPr>
          <p:cNvPr id="185" name="Picture 18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322" y="5528442"/>
            <a:ext cx="1231900" cy="266700"/>
          </a:xfrm>
          <a:prstGeom prst="rect">
            <a:avLst/>
          </a:prstGeom>
        </p:spPr>
      </p:pic>
      <p:pic>
        <p:nvPicPr>
          <p:cNvPr id="186" name="Picture 18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34" y="4941907"/>
            <a:ext cx="1003300" cy="266700"/>
          </a:xfrm>
          <a:prstGeom prst="rect">
            <a:avLst/>
          </a:prstGeom>
        </p:spPr>
      </p:pic>
      <p:pic>
        <p:nvPicPr>
          <p:cNvPr id="187" name="Picture 186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3942" y="4349424"/>
            <a:ext cx="355600" cy="177800"/>
          </a:xfrm>
          <a:prstGeom prst="rect">
            <a:avLst/>
          </a:prstGeom>
          <a:noFill/>
        </p:spPr>
      </p:pic>
      <p:pic>
        <p:nvPicPr>
          <p:cNvPr id="189" name="Picture 188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4399" y="4349424"/>
            <a:ext cx="355600" cy="177800"/>
          </a:xfrm>
          <a:prstGeom prst="rect">
            <a:avLst/>
          </a:prstGeom>
          <a:noFill/>
        </p:spPr>
      </p:pic>
      <p:pic>
        <p:nvPicPr>
          <p:cNvPr id="190" name="Picture 18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40" y="4967307"/>
            <a:ext cx="165100" cy="152400"/>
          </a:xfrm>
          <a:prstGeom prst="rect">
            <a:avLst/>
          </a:prstGeom>
        </p:spPr>
      </p:pic>
      <p:pic>
        <p:nvPicPr>
          <p:cNvPr id="192" name="Picture 191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0138" y="2814310"/>
            <a:ext cx="571500" cy="203200"/>
          </a:xfrm>
          <a:prstGeom prst="rect">
            <a:avLst/>
          </a:prstGeom>
        </p:spPr>
      </p:pic>
      <p:cxnSp>
        <p:nvCxnSpPr>
          <p:cNvPr id="193" name="Straight Arrow Connector 192"/>
          <p:cNvCxnSpPr/>
          <p:nvPr/>
        </p:nvCxnSpPr>
        <p:spPr bwMode="auto">
          <a:xfrm rot="16200000" flipV="1">
            <a:off x="3520854" y="4731580"/>
            <a:ext cx="420652" cy="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7" name="Picture 196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8349" y="612435"/>
            <a:ext cx="1612900" cy="1181100"/>
          </a:xfrm>
          <a:prstGeom prst="rect">
            <a:avLst/>
          </a:prstGeom>
        </p:spPr>
      </p:pic>
      <p:sp>
        <p:nvSpPr>
          <p:cNvPr id="198" name="AutoShape 33"/>
          <p:cNvSpPr>
            <a:spLocks noChangeArrowheads="1"/>
          </p:cNvSpPr>
          <p:nvPr/>
        </p:nvSpPr>
        <p:spPr bwMode="auto">
          <a:xfrm flipH="1">
            <a:off x="177802" y="1244157"/>
            <a:ext cx="3957451" cy="579007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Step 1: </a:t>
            </a:r>
            <a:r>
              <a:rPr lang="en-US" sz="1800" u="sng" dirty="0" smtClean="0">
                <a:solidFill>
                  <a:srgbClr val="0000FF"/>
                </a:solidFill>
                <a:latin typeface="Calibri"/>
                <a:cs typeface="Calibri"/>
              </a:rPr>
              <a:t>project 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on all minimal sets of </a:t>
            </a:r>
            <a:b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EVar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) that disconnect the query: </a:t>
            </a:r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TVar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99" name="AutoShape 33"/>
          <p:cNvSpPr>
            <a:spLocks noChangeArrowheads="1"/>
          </p:cNvSpPr>
          <p:nvPr/>
        </p:nvSpPr>
        <p:spPr bwMode="auto">
          <a:xfrm flipH="1">
            <a:off x="7203060" y="634605"/>
            <a:ext cx="1210693" cy="302008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HVar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) = {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x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}</a:t>
            </a:r>
          </a:p>
        </p:txBody>
      </p:sp>
      <p:sp>
        <p:nvSpPr>
          <p:cNvPr id="200" name="AutoShape 33"/>
          <p:cNvSpPr>
            <a:spLocks noChangeArrowheads="1"/>
          </p:cNvSpPr>
          <p:nvPr/>
        </p:nvSpPr>
        <p:spPr bwMode="auto">
          <a:xfrm flipH="1">
            <a:off x="7203060" y="942149"/>
            <a:ext cx="1659534" cy="302008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EVar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) = {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y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z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u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,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v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}</a:t>
            </a:r>
          </a:p>
        </p:txBody>
      </p:sp>
      <p:pic>
        <p:nvPicPr>
          <p:cNvPr id="201" name="Picture 200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2032549"/>
            <a:ext cx="1612900" cy="1181100"/>
          </a:xfrm>
          <a:prstGeom prst="rect">
            <a:avLst/>
          </a:prstGeom>
        </p:spPr>
      </p:pic>
      <p:cxnSp>
        <p:nvCxnSpPr>
          <p:cNvPr id="204" name="Straight Connector 203"/>
          <p:cNvCxnSpPr/>
          <p:nvPr/>
        </p:nvCxnSpPr>
        <p:spPr bwMode="auto">
          <a:xfrm>
            <a:off x="392652" y="2615588"/>
            <a:ext cx="1601150" cy="0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5" name="Straight Connector 204"/>
          <p:cNvCxnSpPr/>
          <p:nvPr/>
        </p:nvCxnSpPr>
        <p:spPr bwMode="auto">
          <a:xfrm rot="5400000" flipH="1" flipV="1">
            <a:off x="1170597" y="2599819"/>
            <a:ext cx="1158616" cy="0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27" name="Group 226"/>
          <p:cNvGrpSpPr/>
          <p:nvPr/>
        </p:nvGrpSpPr>
        <p:grpSpPr>
          <a:xfrm>
            <a:off x="381000" y="4385684"/>
            <a:ext cx="1117600" cy="634080"/>
            <a:chOff x="519257" y="3944586"/>
            <a:chExt cx="1117600" cy="634080"/>
          </a:xfrm>
        </p:grpSpPr>
        <p:pic>
          <p:nvPicPr>
            <p:cNvPr id="202" name="Picture 201" descr="latex-image-1.pd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19257" y="3981766"/>
              <a:ext cx="1117600" cy="596900"/>
            </a:xfrm>
            <a:prstGeom prst="rect">
              <a:avLst/>
            </a:prstGeom>
          </p:spPr>
        </p:pic>
        <p:sp>
          <p:nvSpPr>
            <p:cNvPr id="206" name="AutoShape 33"/>
            <p:cNvSpPr>
              <a:spLocks noChangeArrowheads="1"/>
            </p:cNvSpPr>
            <p:nvPr/>
          </p:nvSpPr>
          <p:spPr bwMode="auto">
            <a:xfrm flipH="1">
              <a:off x="546334" y="3944586"/>
              <a:ext cx="244909" cy="302008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18288">
              <a:spAutoFit/>
            </a:bodyPr>
            <a:lstStyle/>
            <a:p>
              <a:pPr defTabSz="822325"/>
              <a:r>
                <a:rPr lang="en-US" sz="1800" i="1" dirty="0" smtClean="0">
                  <a:solidFill>
                    <a:srgbClr val="0000FF"/>
                  </a:solidFill>
                  <a:latin typeface="Calibri"/>
                  <a:cs typeface="Calibri"/>
                </a:rPr>
                <a:t>C</a:t>
              </a:r>
              <a:r>
                <a:rPr lang="en-US" sz="1800" i="1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1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381000" y="5146156"/>
            <a:ext cx="1374005" cy="925131"/>
            <a:chOff x="516852" y="5168800"/>
            <a:chExt cx="1374005" cy="925131"/>
          </a:xfrm>
        </p:grpSpPr>
        <p:pic>
          <p:nvPicPr>
            <p:cNvPr id="203" name="Picture 202" descr="latex-image-1.pd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9257" y="5204931"/>
              <a:ext cx="1371600" cy="889000"/>
            </a:xfrm>
            <a:prstGeom prst="rect">
              <a:avLst/>
            </a:prstGeom>
          </p:spPr>
        </p:pic>
        <p:sp>
          <p:nvSpPr>
            <p:cNvPr id="207" name="AutoShape 33"/>
            <p:cNvSpPr>
              <a:spLocks noChangeArrowheads="1"/>
            </p:cNvSpPr>
            <p:nvPr/>
          </p:nvSpPr>
          <p:spPr bwMode="auto">
            <a:xfrm flipH="1">
              <a:off x="516852" y="5168800"/>
              <a:ext cx="244909" cy="302008"/>
            </a:xfrm>
            <a:prstGeom prst="leftRightArrow">
              <a:avLst>
                <a:gd name="adj1" fmla="val 100000"/>
                <a:gd name="adj2" fmla="val 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18288">
              <a:spAutoFit/>
            </a:bodyPr>
            <a:lstStyle/>
            <a:p>
              <a:pPr defTabSz="822325"/>
              <a:r>
                <a:rPr lang="en-US" sz="1800" i="1" dirty="0" smtClean="0">
                  <a:solidFill>
                    <a:srgbClr val="0000FF"/>
                  </a:solidFill>
                  <a:latin typeface="Calibri"/>
                  <a:cs typeface="Calibri"/>
                </a:rPr>
                <a:t>C</a:t>
              </a:r>
              <a:r>
                <a:rPr lang="en-US" sz="1800" i="1" baseline="-25000" dirty="0" smtClean="0">
                  <a:solidFill>
                    <a:srgbClr val="0000FF"/>
                  </a:solidFill>
                  <a:latin typeface="Calibri"/>
                  <a:cs typeface="Calibri"/>
                </a:rPr>
                <a:t>2</a:t>
              </a:r>
            </a:p>
          </p:txBody>
        </p:sp>
      </p:grpSp>
      <p:sp>
        <p:nvSpPr>
          <p:cNvPr id="212" name="AutoShape 33"/>
          <p:cNvSpPr>
            <a:spLocks noChangeArrowheads="1"/>
          </p:cNvSpPr>
          <p:nvPr/>
        </p:nvSpPr>
        <p:spPr bwMode="auto">
          <a:xfrm flipH="1">
            <a:off x="177802" y="3749100"/>
            <a:ext cx="1869815" cy="579007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Step 2: </a:t>
            </a:r>
            <a:r>
              <a:rPr lang="en-US" sz="1800" u="sng" dirty="0" smtClean="0">
                <a:solidFill>
                  <a:srgbClr val="0000FF"/>
                </a:solidFill>
                <a:latin typeface="Calibri"/>
                <a:cs typeface="Calibri"/>
              </a:rPr>
              <a:t>join 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discon-</a:t>
            </a:r>
            <a:b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</a:b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nected components</a:t>
            </a:r>
          </a:p>
        </p:txBody>
      </p:sp>
      <p:cxnSp>
        <p:nvCxnSpPr>
          <p:cNvPr id="217" name="Straight Arrow Connector 216"/>
          <p:cNvCxnSpPr>
            <a:endCxn id="195" idx="0"/>
          </p:cNvCxnSpPr>
          <p:nvPr/>
        </p:nvCxnSpPr>
        <p:spPr bwMode="auto">
          <a:xfrm>
            <a:off x="6324600" y="1806230"/>
            <a:ext cx="1371267" cy="8573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cxnSp>
        <p:nvCxnSpPr>
          <p:cNvPr id="222" name="Straight Arrow Connector 221"/>
          <p:cNvCxnSpPr>
            <a:endCxn id="216" idx="0"/>
          </p:cNvCxnSpPr>
          <p:nvPr/>
        </p:nvCxnSpPr>
        <p:spPr bwMode="auto">
          <a:xfrm rot="10800000" flipV="1">
            <a:off x="4451624" y="1806230"/>
            <a:ext cx="1320225" cy="857386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lg"/>
          </a:ln>
          <a:effectLst/>
        </p:spPr>
      </p:cxnSp>
      <p:sp>
        <p:nvSpPr>
          <p:cNvPr id="214" name="AutoShape 33"/>
          <p:cNvSpPr>
            <a:spLocks noChangeArrowheads="1"/>
          </p:cNvSpPr>
          <p:nvPr/>
        </p:nvSpPr>
        <p:spPr bwMode="auto">
          <a:xfrm flipH="1">
            <a:off x="6690518" y="2240881"/>
            <a:ext cx="1274813" cy="302008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TVar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  <a:cs typeface="Calibri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) = {z}</a:t>
            </a:r>
          </a:p>
        </p:txBody>
      </p:sp>
      <p:sp>
        <p:nvSpPr>
          <p:cNvPr id="215" name="AutoShape 33"/>
          <p:cNvSpPr>
            <a:spLocks noChangeArrowheads="1"/>
          </p:cNvSpPr>
          <p:nvPr/>
        </p:nvSpPr>
        <p:spPr bwMode="auto">
          <a:xfrm flipH="1">
            <a:off x="4134395" y="2240881"/>
            <a:ext cx="1441525" cy="30200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b="1" dirty="0" smtClean="0">
                <a:solidFill>
                  <a:srgbClr val="0000FF"/>
                </a:solidFill>
                <a:latin typeface="Calibri"/>
                <a:cs typeface="Calibri"/>
              </a:rPr>
              <a:t>TVar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(</a:t>
            </a:r>
            <a:r>
              <a:rPr lang="en-US" sz="1800" i="1" dirty="0" smtClean="0">
                <a:solidFill>
                  <a:srgbClr val="0000FF"/>
                </a:solidFill>
                <a:latin typeface="Calibri"/>
                <a:cs typeface="Calibri"/>
              </a:rPr>
              <a:t>q</a:t>
            </a:r>
            <a:r>
              <a:rPr lang="en-US" sz="1800" dirty="0" smtClean="0">
                <a:solidFill>
                  <a:srgbClr val="0000FF"/>
                </a:solidFill>
                <a:latin typeface="Calibri"/>
                <a:cs typeface="Calibri"/>
              </a:rPr>
              <a:t>) = {y,u}</a:t>
            </a:r>
          </a:p>
        </p:txBody>
      </p:sp>
      <p:sp>
        <p:nvSpPr>
          <p:cNvPr id="229" name="Freeform 228"/>
          <p:cNvSpPr/>
          <p:nvPr/>
        </p:nvSpPr>
        <p:spPr bwMode="auto">
          <a:xfrm>
            <a:off x="64074" y="2475153"/>
            <a:ext cx="268230" cy="2073379"/>
          </a:xfrm>
          <a:custGeom>
            <a:avLst/>
            <a:gdLst>
              <a:gd name="connsiteX0" fmla="*/ 577850 w 577850"/>
              <a:gd name="connsiteY0" fmla="*/ 0 h 3454400"/>
              <a:gd name="connsiteX1" fmla="*/ 44450 w 577850"/>
              <a:gd name="connsiteY1" fmla="*/ 800100 h 3454400"/>
              <a:gd name="connsiteX2" fmla="*/ 311150 w 577850"/>
              <a:gd name="connsiteY2" fmla="*/ 3454400 h 3454400"/>
              <a:gd name="connsiteX0" fmla="*/ 600075 w 600075"/>
              <a:gd name="connsiteY0" fmla="*/ 0 h 3454400"/>
              <a:gd name="connsiteX1" fmla="*/ 47625 w 600075"/>
              <a:gd name="connsiteY1" fmla="*/ 800100 h 3454400"/>
              <a:gd name="connsiteX2" fmla="*/ 314325 w 600075"/>
              <a:gd name="connsiteY2" fmla="*/ 3454400 h 3454400"/>
              <a:gd name="connsiteX0" fmla="*/ 570301 w 677412"/>
              <a:gd name="connsiteY0" fmla="*/ 0 h 3454400"/>
              <a:gd name="connsiteX1" fmla="*/ 17851 w 677412"/>
              <a:gd name="connsiteY1" fmla="*/ 800100 h 3454400"/>
              <a:gd name="connsiteX2" fmla="*/ 677411 w 677412"/>
              <a:gd name="connsiteY2" fmla="*/ 3454400 h 3454400"/>
              <a:gd name="connsiteX0" fmla="*/ 611125 w 718236"/>
              <a:gd name="connsiteY0" fmla="*/ 0 h 3454400"/>
              <a:gd name="connsiteX1" fmla="*/ 58675 w 718236"/>
              <a:gd name="connsiteY1" fmla="*/ 800100 h 3454400"/>
              <a:gd name="connsiteX2" fmla="*/ 718235 w 718236"/>
              <a:gd name="connsiteY2" fmla="*/ 3454400 h 3454400"/>
              <a:gd name="connsiteX0" fmla="*/ 611125 w 718236"/>
              <a:gd name="connsiteY0" fmla="*/ 0 h 3454400"/>
              <a:gd name="connsiteX1" fmla="*/ 58675 w 718236"/>
              <a:gd name="connsiteY1" fmla="*/ 800100 h 3454400"/>
              <a:gd name="connsiteX2" fmla="*/ 718235 w 718236"/>
              <a:gd name="connsiteY2" fmla="*/ 3454400 h 3454400"/>
              <a:gd name="connsiteX0" fmla="*/ 611125 w 718236"/>
              <a:gd name="connsiteY0" fmla="*/ 0 h 3454400"/>
              <a:gd name="connsiteX1" fmla="*/ 58675 w 718236"/>
              <a:gd name="connsiteY1" fmla="*/ 800100 h 3454400"/>
              <a:gd name="connsiteX2" fmla="*/ 718235 w 718236"/>
              <a:gd name="connsiteY2" fmla="*/ 3454400 h 3454400"/>
              <a:gd name="connsiteX0" fmla="*/ 611125 w 718236"/>
              <a:gd name="connsiteY0" fmla="*/ 0 h 3454400"/>
              <a:gd name="connsiteX1" fmla="*/ 58675 w 718236"/>
              <a:gd name="connsiteY1" fmla="*/ 800100 h 3454400"/>
              <a:gd name="connsiteX2" fmla="*/ 718235 w 718236"/>
              <a:gd name="connsiteY2" fmla="*/ 3454400 h 3454400"/>
              <a:gd name="connsiteX0" fmla="*/ 611125 w 718236"/>
              <a:gd name="connsiteY0" fmla="*/ 0 h 3454400"/>
              <a:gd name="connsiteX1" fmla="*/ 58675 w 718236"/>
              <a:gd name="connsiteY1" fmla="*/ 800100 h 3454400"/>
              <a:gd name="connsiteX2" fmla="*/ 718235 w 718236"/>
              <a:gd name="connsiteY2" fmla="*/ 3454400 h 3454400"/>
              <a:gd name="connsiteX0" fmla="*/ 585742 w 692853"/>
              <a:gd name="connsiteY0" fmla="*/ 0 h 3454400"/>
              <a:gd name="connsiteX1" fmla="*/ 33292 w 692853"/>
              <a:gd name="connsiteY1" fmla="*/ 800100 h 3454400"/>
              <a:gd name="connsiteX2" fmla="*/ 111334 w 692853"/>
              <a:gd name="connsiteY2" fmla="*/ 2629755 h 3454400"/>
              <a:gd name="connsiteX3" fmla="*/ 692852 w 692853"/>
              <a:gd name="connsiteY3" fmla="*/ 3454400 h 3454400"/>
              <a:gd name="connsiteX0" fmla="*/ 585742 w 679181"/>
              <a:gd name="connsiteY0" fmla="*/ 0 h 3535959"/>
              <a:gd name="connsiteX1" fmla="*/ 33292 w 679181"/>
              <a:gd name="connsiteY1" fmla="*/ 800100 h 3535959"/>
              <a:gd name="connsiteX2" fmla="*/ 111334 w 679181"/>
              <a:gd name="connsiteY2" fmla="*/ 2629755 h 3535959"/>
              <a:gd name="connsiteX3" fmla="*/ 679181 w 679181"/>
              <a:gd name="connsiteY3" fmla="*/ 3535959 h 3535959"/>
              <a:gd name="connsiteX0" fmla="*/ 585742 w 679181"/>
              <a:gd name="connsiteY0" fmla="*/ 0 h 3535959"/>
              <a:gd name="connsiteX1" fmla="*/ 33292 w 679181"/>
              <a:gd name="connsiteY1" fmla="*/ 800100 h 3535959"/>
              <a:gd name="connsiteX2" fmla="*/ 111334 w 679181"/>
              <a:gd name="connsiteY2" fmla="*/ 2629755 h 3535959"/>
              <a:gd name="connsiteX3" fmla="*/ 679181 w 679181"/>
              <a:gd name="connsiteY3" fmla="*/ 3535959 h 3535959"/>
              <a:gd name="connsiteX0" fmla="*/ 596666 w 690105"/>
              <a:gd name="connsiteY0" fmla="*/ 0 h 3535959"/>
              <a:gd name="connsiteX1" fmla="*/ 44216 w 690105"/>
              <a:gd name="connsiteY1" fmla="*/ 800100 h 3535959"/>
              <a:gd name="connsiteX2" fmla="*/ 89583 w 690105"/>
              <a:gd name="connsiteY2" fmla="*/ 2629756 h 3535959"/>
              <a:gd name="connsiteX3" fmla="*/ 690105 w 690105"/>
              <a:gd name="connsiteY3" fmla="*/ 3535959 h 3535959"/>
              <a:gd name="connsiteX0" fmla="*/ 596666 w 690105"/>
              <a:gd name="connsiteY0" fmla="*/ 0 h 3535959"/>
              <a:gd name="connsiteX1" fmla="*/ 44216 w 690105"/>
              <a:gd name="connsiteY1" fmla="*/ 800100 h 3535959"/>
              <a:gd name="connsiteX2" fmla="*/ 89583 w 690105"/>
              <a:gd name="connsiteY2" fmla="*/ 2727220 h 3535959"/>
              <a:gd name="connsiteX3" fmla="*/ 690105 w 690105"/>
              <a:gd name="connsiteY3" fmla="*/ 3535959 h 3535959"/>
              <a:gd name="connsiteX0" fmla="*/ 596666 w 690105"/>
              <a:gd name="connsiteY0" fmla="*/ 0 h 3535959"/>
              <a:gd name="connsiteX1" fmla="*/ 44216 w 690105"/>
              <a:gd name="connsiteY1" fmla="*/ 800100 h 3535959"/>
              <a:gd name="connsiteX2" fmla="*/ 89583 w 690105"/>
              <a:gd name="connsiteY2" fmla="*/ 2727220 h 3535959"/>
              <a:gd name="connsiteX3" fmla="*/ 690105 w 690105"/>
              <a:gd name="connsiteY3" fmla="*/ 3535959 h 353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105" h="3535959">
                <a:moveTo>
                  <a:pt x="596666" y="0"/>
                </a:moveTo>
                <a:cubicBezTo>
                  <a:pt x="305414" y="88193"/>
                  <a:pt x="97100" y="467647"/>
                  <a:pt x="44216" y="800100"/>
                </a:cubicBezTo>
                <a:cubicBezTo>
                  <a:pt x="-21180" y="1211206"/>
                  <a:pt x="-20344" y="2284837"/>
                  <a:pt x="89583" y="2727220"/>
                </a:cubicBezTo>
                <a:cubicBezTo>
                  <a:pt x="199510" y="3169603"/>
                  <a:pt x="500664" y="3382162"/>
                  <a:pt x="690105" y="3535959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 bwMode="auto">
          <a:xfrm rot="5400000">
            <a:off x="866457" y="3783346"/>
            <a:ext cx="2371795" cy="593279"/>
          </a:xfrm>
          <a:custGeom>
            <a:avLst/>
            <a:gdLst>
              <a:gd name="connsiteX0" fmla="*/ 0 w 3429000"/>
              <a:gd name="connsiteY0" fmla="*/ 539750 h 539750"/>
              <a:gd name="connsiteX1" fmla="*/ 1511300 w 3429000"/>
              <a:gd name="connsiteY1" fmla="*/ 57150 h 539750"/>
              <a:gd name="connsiteX2" fmla="*/ 3429000 w 3429000"/>
              <a:gd name="connsiteY2" fmla="*/ 196850 h 539750"/>
              <a:gd name="connsiteX0" fmla="*/ 0 w 3873171"/>
              <a:gd name="connsiteY0" fmla="*/ 519605 h 519605"/>
              <a:gd name="connsiteX1" fmla="*/ 1511300 w 3873171"/>
              <a:gd name="connsiteY1" fmla="*/ 37005 h 519605"/>
              <a:gd name="connsiteX2" fmla="*/ 3873171 w 3873171"/>
              <a:gd name="connsiteY2" fmla="*/ 297577 h 519605"/>
              <a:gd name="connsiteX0" fmla="*/ 0 w 3873171"/>
              <a:gd name="connsiteY0" fmla="*/ 519605 h 519605"/>
              <a:gd name="connsiteX1" fmla="*/ 1511300 w 3873171"/>
              <a:gd name="connsiteY1" fmla="*/ 37005 h 519605"/>
              <a:gd name="connsiteX2" fmla="*/ 3873171 w 3873171"/>
              <a:gd name="connsiteY2" fmla="*/ 297577 h 519605"/>
              <a:gd name="connsiteX0" fmla="*/ 0 w 3473764"/>
              <a:gd name="connsiteY0" fmla="*/ 540140 h 885379"/>
              <a:gd name="connsiteX1" fmla="*/ 1511300 w 3473764"/>
              <a:gd name="connsiteY1" fmla="*/ 57540 h 885379"/>
              <a:gd name="connsiteX2" fmla="*/ 3473764 w 3473764"/>
              <a:gd name="connsiteY2" fmla="*/ 885379 h 885379"/>
              <a:gd name="connsiteX0" fmla="*/ 0 w 3473764"/>
              <a:gd name="connsiteY0" fmla="*/ 540140 h 885379"/>
              <a:gd name="connsiteX1" fmla="*/ 1511300 w 3473764"/>
              <a:gd name="connsiteY1" fmla="*/ 57540 h 885379"/>
              <a:gd name="connsiteX2" fmla="*/ 3473764 w 3473764"/>
              <a:gd name="connsiteY2" fmla="*/ 885379 h 885379"/>
              <a:gd name="connsiteX0" fmla="*/ 0 w 3473764"/>
              <a:gd name="connsiteY0" fmla="*/ 248040 h 593279"/>
              <a:gd name="connsiteX1" fmla="*/ 1648889 w 3473764"/>
              <a:gd name="connsiteY1" fmla="*/ 57540 h 593279"/>
              <a:gd name="connsiteX2" fmla="*/ 3473764 w 3473764"/>
              <a:gd name="connsiteY2" fmla="*/ 593279 h 59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3764" h="593279">
                <a:moveTo>
                  <a:pt x="0" y="248040"/>
                </a:moveTo>
                <a:cubicBezTo>
                  <a:pt x="111256" y="69181"/>
                  <a:pt x="1069929" y="0"/>
                  <a:pt x="1648889" y="57540"/>
                </a:cubicBezTo>
                <a:cubicBezTo>
                  <a:pt x="2227849" y="115080"/>
                  <a:pt x="3224260" y="257786"/>
                  <a:pt x="3473764" y="593279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ight Brace 231"/>
          <p:cNvSpPr/>
          <p:nvPr/>
        </p:nvSpPr>
        <p:spPr bwMode="auto">
          <a:xfrm>
            <a:off x="2009517" y="2615588"/>
            <a:ext cx="91437" cy="545251"/>
          </a:xfrm>
          <a:prstGeom prst="rightBrace">
            <a:avLst>
              <a:gd name="adj1" fmla="val 17593"/>
              <a:gd name="adj2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ight Brace 232"/>
          <p:cNvSpPr/>
          <p:nvPr/>
        </p:nvSpPr>
        <p:spPr bwMode="auto">
          <a:xfrm rot="10800000">
            <a:off x="288515" y="2350176"/>
            <a:ext cx="91437" cy="252840"/>
          </a:xfrm>
          <a:prstGeom prst="rightBrace">
            <a:avLst>
              <a:gd name="adj1" fmla="val 17593"/>
              <a:gd name="adj2" fmla="val 50000"/>
            </a:avLst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17"/>
          <p:cNvSpPr>
            <a:spLocks noChangeArrowheads="1"/>
          </p:cNvSpPr>
          <p:nvPr/>
        </p:nvSpPr>
        <p:spPr bwMode="auto">
          <a:xfrm>
            <a:off x="177801" y="697326"/>
            <a:ext cx="4034658" cy="384721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45720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200" dirty="0">
                <a:solidFill>
                  <a:schemeClr val="dk1"/>
                </a:solidFill>
                <a:latin typeface="Palatino Linotype"/>
                <a:cs typeface="Palatino Linotype"/>
              </a:rPr>
              <a:t> Q(x) :- R(y,u,v), S(x,y,z,u), T(x,z)</a:t>
            </a:r>
          </a:p>
        </p:txBody>
      </p:sp>
      <p:sp>
        <p:nvSpPr>
          <p:cNvPr id="62" name="AutoShape 33"/>
          <p:cNvSpPr>
            <a:spLocks noChangeArrowheads="1"/>
          </p:cNvSpPr>
          <p:nvPr/>
        </p:nvSpPr>
        <p:spPr bwMode="auto">
          <a:xfrm flipH="1">
            <a:off x="7203060" y="1374808"/>
            <a:ext cx="1609903" cy="302008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ead, 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xistential</a:t>
            </a:r>
          </a:p>
        </p:txBody>
      </p:sp>
      <p:sp>
        <p:nvSpPr>
          <p:cNvPr id="63" name="AutoShape 33"/>
          <p:cNvSpPr>
            <a:spLocks noChangeArrowheads="1"/>
          </p:cNvSpPr>
          <p:nvPr/>
        </p:nvSpPr>
        <p:spPr bwMode="auto">
          <a:xfrm flipH="1">
            <a:off x="3435216" y="1891210"/>
            <a:ext cx="367488" cy="302008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op</a:t>
            </a:r>
          </a:p>
        </p:txBody>
      </p:sp>
    </p:spTree>
    <p:extLst>
      <p:ext uri="{BB962C8B-B14F-4D97-AF65-F5344CB8AC3E}">
        <p14:creationId xmlns:p14="http://schemas.microsoft.com/office/powerpoint/2010/main" val="379387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210" grpId="0"/>
      <p:bldP spid="211" grpId="0"/>
      <p:bldP spid="195" grpId="0" animBg="1"/>
      <p:bldP spid="198" grpId="0" animBg="1"/>
      <p:bldP spid="199" grpId="0" animBg="1"/>
      <p:bldP spid="200" grpId="0" animBg="1"/>
      <p:bldP spid="212" grpId="0" animBg="1"/>
      <p:bldP spid="214" grpId="0" animBg="1"/>
      <p:bldP spid="215" grpId="0" animBg="1"/>
      <p:bldP spid="229" grpId="0" animBg="1"/>
      <p:bldP spid="231" grpId="0" animBg="1"/>
      <p:bldP spid="232" grpId="0" animBg="1"/>
      <p:bldP spid="233" grpId="0" animBg="1"/>
      <p:bldP spid="62" grpId="0" animBg="1"/>
      <p:bldP spid="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1" y="4393452"/>
            <a:ext cx="9144000" cy="2100500"/>
          </a:xfrm>
          <a:prstGeom prst="rect">
            <a:avLst/>
          </a:prstGeom>
          <a:solidFill>
            <a:srgbClr val="CCD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0" y="1473829"/>
            <a:ext cx="9144000" cy="2163064"/>
          </a:xfrm>
          <a:prstGeom prst="rect">
            <a:avLst/>
          </a:prstGeom>
          <a:solidFill>
            <a:srgbClr val="CCD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 1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77" y="1537044"/>
            <a:ext cx="8254999" cy="2036634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7" y="4459452"/>
            <a:ext cx="8978900" cy="1968500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 bwMode="auto">
          <a:xfrm>
            <a:off x="1561745" y="1498515"/>
            <a:ext cx="1268114" cy="1065212"/>
          </a:xfrm>
          <a:prstGeom prst="roundRect">
            <a:avLst/>
          </a:prstGeom>
          <a:solidFill>
            <a:srgbClr val="FF0000">
              <a:alpha val="1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gray">
          <a:xfrm rot="10800000">
            <a:off x="94317" y="3819970"/>
            <a:ext cx="3786803" cy="39040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lIns="93266" tIns="46633" rIns="93266" bIns="46633" anchor="ctr">
            <a:prstTxWarp prst="textNoShape">
              <a:avLst/>
            </a:prstTxWarp>
          </a:bodyPr>
          <a:lstStyle/>
          <a:p>
            <a:pPr eaLnBrk="0" hangingPunct="0"/>
            <a:endParaRPr lang="de-AT" sz="280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85550" y="3829072"/>
            <a:ext cx="43021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568325" algn="l"/>
              </a:tabLst>
            </a:pPr>
            <a:r>
              <a:rPr lang="en-US" sz="2400" dirty="0">
                <a:latin typeface="Calibri"/>
                <a:cs typeface="Calibri"/>
              </a:rPr>
              <a:t>1: Pushing min operator into roots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1053745" y="4763156"/>
            <a:ext cx="1194962" cy="338328"/>
          </a:xfrm>
          <a:prstGeom prst="roundRect">
            <a:avLst>
              <a:gd name="adj" fmla="val 35586"/>
            </a:avLst>
          </a:prstGeom>
          <a:solidFill>
            <a:srgbClr val="FF0000">
              <a:alpha val="1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2829349" y="1864610"/>
            <a:ext cx="1265936" cy="696337"/>
          </a:xfrm>
          <a:prstGeom prst="roundRect">
            <a:avLst>
              <a:gd name="adj" fmla="val 24928"/>
            </a:avLst>
          </a:prstGeom>
          <a:solidFill>
            <a:srgbClr val="008000">
              <a:alpha val="1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2733041" y="4924311"/>
            <a:ext cx="1229360" cy="338328"/>
          </a:xfrm>
          <a:prstGeom prst="roundRect">
            <a:avLst>
              <a:gd name="adj" fmla="val 38442"/>
            </a:avLst>
          </a:prstGeom>
          <a:solidFill>
            <a:srgbClr val="008000">
              <a:alpha val="1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064262" y="2384418"/>
            <a:ext cx="445005" cy="337311"/>
          </a:xfrm>
          <a:prstGeom prst="roundRect">
            <a:avLst>
              <a:gd name="adj" fmla="val 39214"/>
            </a:avLst>
          </a:prstGeom>
          <a:solidFill>
            <a:schemeClr val="tx1">
              <a:alpha val="1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 bwMode="auto">
          <a:xfrm>
            <a:off x="2246631" y="4763156"/>
            <a:ext cx="439927" cy="338328"/>
          </a:xfrm>
          <a:prstGeom prst="roundRect">
            <a:avLst>
              <a:gd name="adj" fmla="val 39214"/>
            </a:avLst>
          </a:prstGeom>
          <a:solidFill>
            <a:schemeClr val="tx1">
              <a:alpha val="1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3962400" y="4924311"/>
            <a:ext cx="447038" cy="338328"/>
          </a:xfrm>
          <a:prstGeom prst="roundRect">
            <a:avLst>
              <a:gd name="adj" fmla="val 39214"/>
            </a:avLst>
          </a:prstGeom>
          <a:solidFill>
            <a:schemeClr val="tx1">
              <a:alpha val="1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77801" y="695849"/>
            <a:ext cx="4947719" cy="415498"/>
          </a:xfrm>
          <a:prstGeom prst="rect">
            <a:avLst/>
          </a:prstGeom>
          <a:solidFill>
            <a:srgbClr val="FFC000">
              <a:alpha val="6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4572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latin typeface="Calibri"/>
                <a:cs typeface="Calibri"/>
              </a:rPr>
              <a:t> Q</a:t>
            </a:r>
            <a:r>
              <a:rPr lang="en-US" sz="2400" baseline="-25000" dirty="0">
                <a:latin typeface="Calibri"/>
                <a:cs typeface="Calibri"/>
              </a:rPr>
              <a:t>5</a:t>
            </a:r>
            <a:r>
              <a:rPr lang="en-US" sz="2400" dirty="0">
                <a:latin typeface="Calibri"/>
                <a:cs typeface="Calibri"/>
              </a:rPr>
              <a:t>:- R(x,z), S(y,u), T(z), U(u), M(x,y,z,u)</a:t>
            </a:r>
          </a:p>
        </p:txBody>
      </p:sp>
    </p:spTree>
    <p:extLst>
      <p:ext uri="{BB962C8B-B14F-4D97-AF65-F5344CB8AC3E}">
        <p14:creationId xmlns:p14="http://schemas.microsoft.com/office/powerpoint/2010/main" val="1821502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  <p:bldP spid="35" grpId="0" animBg="1"/>
      <p:bldP spid="37" grpId="0" animBg="1"/>
      <p:bldP spid="17" grpId="0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1" y="4393452"/>
            <a:ext cx="9144000" cy="2100500"/>
          </a:xfrm>
          <a:prstGeom prst="rect">
            <a:avLst/>
          </a:prstGeom>
          <a:solidFill>
            <a:srgbClr val="CCD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33" name="Rectangle 32"/>
          <p:cNvSpPr/>
          <p:nvPr/>
        </p:nvSpPr>
        <p:spPr bwMode="auto">
          <a:xfrm>
            <a:off x="0" y="810888"/>
            <a:ext cx="9144000" cy="2826005"/>
          </a:xfrm>
          <a:prstGeom prst="rect">
            <a:avLst/>
          </a:prstGeom>
          <a:solidFill>
            <a:srgbClr val="CCD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 2</a:t>
            </a: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7" y="4459452"/>
            <a:ext cx="8978900" cy="1968500"/>
          </a:xfrm>
          <a:prstGeom prst="rect">
            <a:avLst/>
          </a:prstGeom>
        </p:spPr>
      </p:pic>
      <p:sp>
        <p:nvSpPr>
          <p:cNvPr id="37" name="AutoShape 12"/>
          <p:cNvSpPr>
            <a:spLocks noChangeArrowheads="1"/>
          </p:cNvSpPr>
          <p:nvPr/>
        </p:nvSpPr>
        <p:spPr bwMode="gray">
          <a:xfrm>
            <a:off x="94317" y="3819970"/>
            <a:ext cx="3786803" cy="39040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lIns="93266" tIns="46633" rIns="93266" bIns="46633" anchor="ctr">
            <a:prstTxWarp prst="textNoShape">
              <a:avLst/>
            </a:prstTxWarp>
          </a:bodyPr>
          <a:lstStyle/>
          <a:p>
            <a:pPr eaLnBrk="0" hangingPunct="0"/>
            <a:endParaRPr lang="de-AT" sz="280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85550" y="3829072"/>
            <a:ext cx="37346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568325" algn="l"/>
              </a:tabLst>
            </a:pPr>
            <a:r>
              <a:rPr lang="en-US" sz="2400" dirty="0">
                <a:latin typeface="Calibri"/>
                <a:cs typeface="Calibri"/>
              </a:rPr>
              <a:t>2: Re-using common subplans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34600" y="884243"/>
            <a:ext cx="7274801" cy="2679294"/>
            <a:chOff x="652297" y="914622"/>
            <a:chExt cx="7839407" cy="2860773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5261" y="2355282"/>
              <a:ext cx="7296443" cy="1420113"/>
            </a:xfrm>
            <a:prstGeom prst="rect">
              <a:avLst/>
            </a:prstGeom>
          </p:spPr>
        </p:pic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297" y="914622"/>
              <a:ext cx="4382763" cy="1383386"/>
            </a:xfrm>
            <a:prstGeom prst="rect">
              <a:avLst/>
            </a:prstGeom>
          </p:spPr>
        </p:pic>
      </p:grpSp>
      <p:sp>
        <p:nvSpPr>
          <p:cNvPr id="29" name="Rounded Rectangle 28"/>
          <p:cNvSpPr/>
          <p:nvPr/>
        </p:nvSpPr>
        <p:spPr bwMode="auto">
          <a:xfrm>
            <a:off x="5803900" y="6102496"/>
            <a:ext cx="2569635" cy="348044"/>
          </a:xfrm>
          <a:prstGeom prst="roundRect">
            <a:avLst>
              <a:gd name="adj" fmla="val 43170"/>
            </a:avLst>
          </a:prstGeom>
          <a:solidFill>
            <a:srgbClr val="FF0000">
              <a:alpha val="1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 bwMode="auto">
          <a:xfrm>
            <a:off x="5803900" y="5082263"/>
            <a:ext cx="2569635" cy="348044"/>
          </a:xfrm>
          <a:prstGeom prst="roundRect">
            <a:avLst>
              <a:gd name="adj" fmla="val 43170"/>
            </a:avLst>
          </a:prstGeom>
          <a:solidFill>
            <a:srgbClr val="FF0000">
              <a:alpha val="1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 bwMode="auto">
          <a:xfrm>
            <a:off x="5321300" y="5433630"/>
            <a:ext cx="2569635" cy="348044"/>
          </a:xfrm>
          <a:prstGeom prst="roundRect">
            <a:avLst>
              <a:gd name="adj" fmla="val 43170"/>
            </a:avLst>
          </a:prstGeom>
          <a:solidFill>
            <a:srgbClr val="FF0000">
              <a:alpha val="1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2025650" y="1525157"/>
            <a:ext cx="2848277" cy="668655"/>
          </a:xfrm>
          <a:prstGeom prst="roundRect">
            <a:avLst>
              <a:gd name="adj" fmla="val 22223"/>
            </a:avLst>
          </a:prstGeom>
          <a:solidFill>
            <a:srgbClr val="008000">
              <a:alpha val="1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 bwMode="auto">
          <a:xfrm>
            <a:off x="2025650" y="1175955"/>
            <a:ext cx="2569635" cy="348044"/>
          </a:xfrm>
          <a:prstGeom prst="roundRect">
            <a:avLst>
              <a:gd name="adj" fmla="val 43170"/>
            </a:avLst>
          </a:prstGeom>
          <a:solidFill>
            <a:srgbClr val="FF0000">
              <a:alpha val="1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 bwMode="auto">
          <a:xfrm>
            <a:off x="3946223" y="5781207"/>
            <a:ext cx="4427648" cy="668655"/>
          </a:xfrm>
          <a:prstGeom prst="roundRect">
            <a:avLst>
              <a:gd name="adj" fmla="val 22223"/>
            </a:avLst>
          </a:prstGeom>
          <a:solidFill>
            <a:srgbClr val="008000">
              <a:alpha val="1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 bwMode="auto">
          <a:xfrm>
            <a:off x="3946223" y="4763657"/>
            <a:ext cx="4427648" cy="668655"/>
          </a:xfrm>
          <a:prstGeom prst="roundRect">
            <a:avLst>
              <a:gd name="adj" fmla="val 22223"/>
            </a:avLst>
          </a:prstGeom>
          <a:solidFill>
            <a:srgbClr val="008000">
              <a:alpha val="15000"/>
            </a:srgbClr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879475" y="1168400"/>
            <a:ext cx="949325" cy="355599"/>
          </a:xfrm>
          <a:prstGeom prst="roundRect">
            <a:avLst>
              <a:gd name="adj" fmla="val 34750"/>
            </a:avLst>
          </a:prstGeom>
          <a:solidFill>
            <a:schemeClr val="tx1">
              <a:alpha val="1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 bwMode="auto">
          <a:xfrm>
            <a:off x="3894667" y="1836208"/>
            <a:ext cx="980019" cy="355599"/>
          </a:xfrm>
          <a:prstGeom prst="roundRect">
            <a:avLst>
              <a:gd name="adj" fmla="val 40107"/>
            </a:avLst>
          </a:prstGeom>
          <a:solidFill>
            <a:schemeClr val="tx1">
              <a:alpha val="1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756400" y="2894541"/>
            <a:ext cx="980019" cy="355599"/>
          </a:xfrm>
          <a:prstGeom prst="roundRect">
            <a:avLst>
              <a:gd name="adj" fmla="val 40107"/>
            </a:avLst>
          </a:prstGeom>
          <a:solidFill>
            <a:schemeClr val="tx1">
              <a:alpha val="1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370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7" grpId="0"/>
      <p:bldP spid="29" grpId="0" animBg="1"/>
      <p:bldP spid="34" grpId="0" animBg="1"/>
      <p:bldP spid="36" grpId="0" animBg="1"/>
      <p:bldP spid="41" grpId="0" animBg="1"/>
      <p:bldP spid="40" grpId="0" animBg="1"/>
      <p:bldP spid="30" grpId="0" animBg="1"/>
      <p:bldP spid="31" grpId="0" animBg="1"/>
      <p:bldP spid="23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642952" y="1609727"/>
            <a:ext cx="7464347" cy="3512697"/>
          </a:xfrm>
          <a:prstGeom prst="rect">
            <a:avLst/>
          </a:prstGeom>
          <a:solidFill>
            <a:srgbClr val="CCD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3: Deterministic </a:t>
            </a:r>
            <a:r>
              <a:rPr lang="en-US" dirty="0" smtClean="0"/>
              <a:t>semi</a:t>
            </a:r>
            <a:r>
              <a:rPr lang="en-US" dirty="0"/>
              <a:t>-join reduction</a:t>
            </a: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29" y="1793879"/>
            <a:ext cx="7086600" cy="7112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58" y="2917829"/>
            <a:ext cx="6388100" cy="1955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79816" y="5794919"/>
            <a:ext cx="7759944" cy="883936"/>
          </a:xfrm>
          <a:prstGeom prst="roundRect">
            <a:avLst>
              <a:gd name="adj" fmla="val 25674"/>
            </a:avLst>
          </a:prstGeom>
          <a:solidFill>
            <a:srgbClr val="0000FF">
              <a:alpha val="35000"/>
            </a:srgbClr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r>
              <a:rPr lang="en-US" sz="2200" dirty="0">
                <a:latin typeface="Calibri"/>
                <a:cs typeface="Calibri"/>
              </a:rPr>
              <a:t>Deterministic join allows database to find optimal query plan for reducing the number of tuples prior to probabilitic evaluation</a:t>
            </a:r>
          </a:p>
        </p:txBody>
      </p:sp>
    </p:spTree>
    <p:extLst>
      <p:ext uri="{BB962C8B-B14F-4D97-AF65-F5344CB8AC3E}">
        <p14:creationId xmlns:p14="http://schemas.microsoft.com/office/powerpoint/2010/main" val="3197976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68191" y="3647939"/>
            <a:ext cx="9013371" cy="2560199"/>
          </a:xfrm>
          <a:prstGeom prst="rect">
            <a:avLst/>
          </a:prstGeom>
          <a:solidFill>
            <a:srgbClr val="CCD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further schema knowledge: Baseline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3828521"/>
            <a:ext cx="8699500" cy="21463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333" y="687387"/>
            <a:ext cx="1524000" cy="20701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1" y="1208089"/>
            <a:ext cx="5791200" cy="3175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 bwMode="auto">
          <a:xfrm>
            <a:off x="1540326" y="3917892"/>
            <a:ext cx="274372" cy="101673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1540326" y="5016971"/>
            <a:ext cx="274372" cy="101673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310"/>
          <p:cNvSpPr txBox="1">
            <a:spLocks/>
          </p:cNvSpPr>
          <p:nvPr/>
        </p:nvSpPr>
        <p:spPr>
          <a:xfrm>
            <a:off x="861191" y="3735388"/>
            <a:ext cx="320601" cy="415498"/>
          </a:xfrm>
          <a:prstGeom prst="rect">
            <a:avLst/>
          </a:prstGeom>
          <a:noFill/>
        </p:spPr>
        <p:txBody>
          <a:bodyPr wrap="none" lIns="0" tIns="45720" rIns="0" bIns="0">
            <a:spAutoFit/>
          </a:bodyPr>
          <a:lstStyle/>
          <a:p>
            <a:pPr marL="169863" lvl="0" indent="-169863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400" kern="0">
                <a:solidFill>
                  <a:srgbClr val="FF0000"/>
                </a:solidFill>
                <a:latin typeface="Calibri"/>
                <a:cs typeface="Calibri"/>
              </a:rPr>
              <a:t>{z}</a:t>
            </a:r>
          </a:p>
        </p:txBody>
      </p:sp>
      <p:sp>
        <p:nvSpPr>
          <p:cNvPr id="32" name="Text Placeholder 310"/>
          <p:cNvSpPr txBox="1">
            <a:spLocks/>
          </p:cNvSpPr>
          <p:nvPr/>
        </p:nvSpPr>
        <p:spPr>
          <a:xfrm>
            <a:off x="861191" y="5618463"/>
            <a:ext cx="359073" cy="415498"/>
          </a:xfrm>
          <a:prstGeom prst="rect">
            <a:avLst/>
          </a:prstGeom>
          <a:noFill/>
        </p:spPr>
        <p:txBody>
          <a:bodyPr wrap="none" lIns="0" tIns="45720" rIns="0" bIns="0">
            <a:spAutoFit/>
          </a:bodyPr>
          <a:lstStyle/>
          <a:p>
            <a:pPr marL="169863" lvl="0" indent="-169863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400" kern="0">
                <a:solidFill>
                  <a:srgbClr val="FF0000"/>
                </a:solidFill>
                <a:latin typeface="Calibri"/>
                <a:cs typeface="Calibri"/>
              </a:rPr>
              <a:t>{u}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168640" y="660400"/>
            <a:ext cx="268224" cy="2017776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620000" y="660400"/>
            <a:ext cx="268224" cy="201168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10"/>
          <p:cNvSpPr txBox="1">
            <a:spLocks/>
          </p:cNvSpPr>
          <p:nvPr/>
        </p:nvSpPr>
        <p:spPr>
          <a:xfrm>
            <a:off x="6367119" y="2859992"/>
            <a:ext cx="2354974" cy="446276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0">
            <a:spAutoFit/>
          </a:bodyPr>
          <a:lstStyle/>
          <a:p>
            <a:pPr marL="169863" lvl="0" indent="-169863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cs typeface="Calibri"/>
              </a:rPr>
              <a:t>TVar</a:t>
            </a:r>
            <a:r>
              <a:rPr lang="en-US" sz="26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US" sz="26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600" kern="0" dirty="0" smtClean="0">
                <a:solidFill>
                  <a:srgbClr val="FF0000"/>
                </a:solidFill>
                <a:latin typeface="Calibri"/>
                <a:cs typeface="Calibri"/>
              </a:rPr>
              <a:t> =</a:t>
            </a:r>
            <a:r>
              <a:rPr lang="en-US" sz="2600" kern="0">
                <a:solidFill>
                  <a:srgbClr val="FF0000"/>
                </a:solidFill>
                <a:latin typeface="Calibri"/>
                <a:cs typeface="Calibri"/>
              </a:rPr>
              <a:t> {{z},{u}}</a:t>
            </a:r>
          </a:p>
        </p:txBody>
      </p:sp>
    </p:spTree>
    <p:extLst>
      <p:ext uri="{BB962C8B-B14F-4D97-AF65-F5344CB8AC3E}">
        <p14:creationId xmlns:p14="http://schemas.microsoft.com/office/powerpoint/2010/main" val="11409460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animBg="1"/>
      <p:bldP spid="27" grpId="0" animBg="1"/>
      <p:bldP spid="31" grpId="0"/>
      <p:bldP spid="32" grpId="0"/>
      <p:bldP spid="3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1" y="1208089"/>
            <a:ext cx="5791200" cy="3175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 bwMode="auto">
          <a:xfrm>
            <a:off x="59667" y="4557807"/>
            <a:ext cx="9013371" cy="1017055"/>
          </a:xfrm>
          <a:prstGeom prst="rect">
            <a:avLst/>
          </a:prstGeom>
          <a:solidFill>
            <a:srgbClr val="CCD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4: Functional Dependencies: preprocessing step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333" y="687387"/>
            <a:ext cx="1524000" cy="2070100"/>
          </a:xfrm>
          <a:prstGeom prst="rect">
            <a:avLst/>
          </a:prstGeom>
        </p:spPr>
      </p:pic>
      <p:sp>
        <p:nvSpPr>
          <p:cNvPr id="29" name="Text Placeholder 310"/>
          <p:cNvSpPr txBox="1">
            <a:spLocks/>
          </p:cNvSpPr>
          <p:nvPr/>
        </p:nvSpPr>
        <p:spPr>
          <a:xfrm>
            <a:off x="6367119" y="2859992"/>
            <a:ext cx="2733496" cy="446276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0">
            <a:spAutoFit/>
          </a:bodyPr>
          <a:lstStyle/>
          <a:p>
            <a:pPr marL="169863" lvl="0" indent="-169863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cs typeface="Calibri"/>
              </a:rPr>
              <a:t>TVar</a:t>
            </a:r>
            <a:r>
              <a:rPr lang="en-US" sz="26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US" sz="26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600" kern="0" dirty="0" smtClean="0">
                <a:solidFill>
                  <a:srgbClr val="FF0000"/>
                </a:solidFill>
                <a:latin typeface="Calibri"/>
                <a:cs typeface="Calibri"/>
              </a:rPr>
              <a:t> =</a:t>
            </a:r>
            <a:r>
              <a:rPr lang="en-US" sz="2600" kern="0">
                <a:solidFill>
                  <a:srgbClr val="FF0000"/>
                </a:solidFill>
                <a:latin typeface="Calibri"/>
                <a:cs typeface="Calibri"/>
              </a:rPr>
              <a:t> {{x,z}{y,u}}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39" y="1822476"/>
            <a:ext cx="2552700" cy="2794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333" y="687387"/>
            <a:ext cx="1524000" cy="20701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1" y="4645343"/>
            <a:ext cx="8813800" cy="8509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 bwMode="auto">
          <a:xfrm>
            <a:off x="1841722" y="4767939"/>
            <a:ext cx="435425" cy="3148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auto">
          <a:xfrm>
            <a:off x="1841722" y="5238393"/>
            <a:ext cx="435425" cy="3148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77802" y="2420658"/>
            <a:ext cx="5455022" cy="1314636"/>
          </a:xfrm>
          <a:prstGeom prst="roundRect">
            <a:avLst>
              <a:gd name="adj" fmla="val 13365"/>
            </a:avLst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defTabSz="822325"/>
            <a:r>
              <a:rPr lang="en-US" sz="2400" dirty="0" smtClean="0">
                <a:latin typeface="Calibri"/>
                <a:cs typeface="Calibri"/>
              </a:rPr>
              <a:t>Sound and complete adaptation: at each recursion of the previous algorithm, dissociate eagerly all implied FDs</a:t>
            </a:r>
            <a:endParaRPr lang="en-US" sz="2400" b="1" dirty="0" smtClean="0">
              <a:latin typeface="Calibri"/>
              <a:cs typeface="Calibri"/>
            </a:endParaRPr>
          </a:p>
          <a:p>
            <a:pPr marL="339725" indent="-339725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 dirty="0" smtClean="0">
              <a:latin typeface="Calibri"/>
              <a:cs typeface="Calibri"/>
              <a:sym typeface="Symbo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14640" y="660400"/>
            <a:ext cx="502918" cy="202692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66000" y="660400"/>
            <a:ext cx="502918" cy="203200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 flipH="1">
            <a:off x="6126480" y="3635124"/>
            <a:ext cx="2783840" cy="702117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lIns="2592" tIns="6479" rIns="2592" bIns="18288">
            <a:spAutoFit/>
          </a:bodyPr>
          <a:lstStyle/>
          <a:p>
            <a:pPr defTabSz="822325"/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Stars in matrix do not change query reliability</a:t>
            </a: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auto">
          <a:xfrm flipH="1">
            <a:off x="365161" y="6140734"/>
            <a:ext cx="7843669" cy="363563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Functional dependencies simplify and reduce number of query plans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 flipH="1">
            <a:off x="1960386" y="5717032"/>
            <a:ext cx="3749223" cy="363563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Projection on 2 variables at once</a:t>
            </a:r>
          </a:p>
        </p:txBody>
      </p:sp>
      <p:sp>
        <p:nvSpPr>
          <p:cNvPr id="30" name="Freeform 29"/>
          <p:cNvSpPr/>
          <p:nvPr/>
        </p:nvSpPr>
        <p:spPr bwMode="auto">
          <a:xfrm rot="20093623">
            <a:off x="2152370" y="5536229"/>
            <a:ext cx="73891" cy="291079"/>
          </a:xfrm>
          <a:custGeom>
            <a:avLst/>
            <a:gdLst>
              <a:gd name="connsiteX0" fmla="*/ 0 w 190500"/>
              <a:gd name="connsiteY0" fmla="*/ 0 h 381000"/>
              <a:gd name="connsiteX1" fmla="*/ 133350 w 190500"/>
              <a:gd name="connsiteY1" fmla="*/ 107950 h 381000"/>
              <a:gd name="connsiteX2" fmla="*/ 114300 w 190500"/>
              <a:gd name="connsiteY2" fmla="*/ 279400 h 381000"/>
              <a:gd name="connsiteX3" fmla="*/ 190500 w 190500"/>
              <a:gd name="connsiteY3" fmla="*/ 381000 h 381000"/>
              <a:gd name="connsiteX0" fmla="*/ 0 w 190500"/>
              <a:gd name="connsiteY0" fmla="*/ 0 h 381000"/>
              <a:gd name="connsiteX1" fmla="*/ 26401 w 190500"/>
              <a:gd name="connsiteY1" fmla="*/ 105404 h 381000"/>
              <a:gd name="connsiteX2" fmla="*/ 114300 w 190500"/>
              <a:gd name="connsiteY2" fmla="*/ 279400 h 381000"/>
              <a:gd name="connsiteX3" fmla="*/ 190500 w 190500"/>
              <a:gd name="connsiteY3" fmla="*/ 381000 h 381000"/>
              <a:gd name="connsiteX0" fmla="*/ 124166 w 314666"/>
              <a:gd name="connsiteY0" fmla="*/ 166701 h 547701"/>
              <a:gd name="connsiteX1" fmla="*/ 4400 w 314666"/>
              <a:gd name="connsiteY1" fmla="*/ 17567 h 547701"/>
              <a:gd name="connsiteX2" fmla="*/ 150567 w 314666"/>
              <a:gd name="connsiteY2" fmla="*/ 272105 h 547701"/>
              <a:gd name="connsiteX3" fmla="*/ 238466 w 314666"/>
              <a:gd name="connsiteY3" fmla="*/ 446101 h 547701"/>
              <a:gd name="connsiteX4" fmla="*/ 314666 w 314666"/>
              <a:gd name="connsiteY4" fmla="*/ 547701 h 547701"/>
              <a:gd name="connsiteX0" fmla="*/ 0 w 190500"/>
              <a:gd name="connsiteY0" fmla="*/ 0 h 381000"/>
              <a:gd name="connsiteX1" fmla="*/ 26401 w 190500"/>
              <a:gd name="connsiteY1" fmla="*/ 105404 h 381000"/>
              <a:gd name="connsiteX2" fmla="*/ 114300 w 190500"/>
              <a:gd name="connsiteY2" fmla="*/ 279400 h 381000"/>
              <a:gd name="connsiteX3" fmla="*/ 190500 w 190500"/>
              <a:gd name="connsiteY3" fmla="*/ 381000 h 381000"/>
              <a:gd name="connsiteX0" fmla="*/ 0 w 313527"/>
              <a:gd name="connsiteY0" fmla="*/ 0 h 552102"/>
              <a:gd name="connsiteX1" fmla="*/ 149428 w 313527"/>
              <a:gd name="connsiteY1" fmla="*/ 276506 h 552102"/>
              <a:gd name="connsiteX2" fmla="*/ 237327 w 313527"/>
              <a:gd name="connsiteY2" fmla="*/ 450502 h 552102"/>
              <a:gd name="connsiteX3" fmla="*/ 313527 w 313527"/>
              <a:gd name="connsiteY3" fmla="*/ 552102 h 552102"/>
              <a:gd name="connsiteX0" fmla="*/ 0 w 313527"/>
              <a:gd name="connsiteY0" fmla="*/ 0 h 552102"/>
              <a:gd name="connsiteX1" fmla="*/ 170246 w 313527"/>
              <a:gd name="connsiteY1" fmla="*/ 253331 h 552102"/>
              <a:gd name="connsiteX2" fmla="*/ 237327 w 313527"/>
              <a:gd name="connsiteY2" fmla="*/ 450502 h 552102"/>
              <a:gd name="connsiteX3" fmla="*/ 313527 w 313527"/>
              <a:gd name="connsiteY3" fmla="*/ 552102 h 552102"/>
              <a:gd name="connsiteX0" fmla="*/ 0 w 289234"/>
              <a:gd name="connsiteY0" fmla="*/ 0 h 481865"/>
              <a:gd name="connsiteX1" fmla="*/ 145953 w 289234"/>
              <a:gd name="connsiteY1" fmla="*/ 183094 h 481865"/>
              <a:gd name="connsiteX2" fmla="*/ 213034 w 289234"/>
              <a:gd name="connsiteY2" fmla="*/ 380265 h 481865"/>
              <a:gd name="connsiteX3" fmla="*/ 289234 w 289234"/>
              <a:gd name="connsiteY3" fmla="*/ 481865 h 481865"/>
              <a:gd name="connsiteX0" fmla="*/ 21889 w 311123"/>
              <a:gd name="connsiteY0" fmla="*/ 0 h 481865"/>
              <a:gd name="connsiteX1" fmla="*/ 24325 w 311123"/>
              <a:gd name="connsiteY1" fmla="*/ 55311 h 481865"/>
              <a:gd name="connsiteX2" fmla="*/ 167842 w 311123"/>
              <a:gd name="connsiteY2" fmla="*/ 183094 h 481865"/>
              <a:gd name="connsiteX3" fmla="*/ 234923 w 311123"/>
              <a:gd name="connsiteY3" fmla="*/ 380265 h 481865"/>
              <a:gd name="connsiteX4" fmla="*/ 311123 w 311123"/>
              <a:gd name="connsiteY4" fmla="*/ 481865 h 481865"/>
              <a:gd name="connsiteX0" fmla="*/ 0 w 316502"/>
              <a:gd name="connsiteY0" fmla="*/ 0 h 548791"/>
              <a:gd name="connsiteX1" fmla="*/ 29704 w 316502"/>
              <a:gd name="connsiteY1" fmla="*/ 122237 h 548791"/>
              <a:gd name="connsiteX2" fmla="*/ 173221 w 316502"/>
              <a:gd name="connsiteY2" fmla="*/ 250020 h 548791"/>
              <a:gd name="connsiteX3" fmla="*/ 240302 w 316502"/>
              <a:gd name="connsiteY3" fmla="*/ 447191 h 548791"/>
              <a:gd name="connsiteX4" fmla="*/ 316502 w 316502"/>
              <a:gd name="connsiteY4" fmla="*/ 548791 h 548791"/>
              <a:gd name="connsiteX0" fmla="*/ 8736 w 325238"/>
              <a:gd name="connsiteY0" fmla="*/ 0 h 548791"/>
              <a:gd name="connsiteX1" fmla="*/ 38440 w 325238"/>
              <a:gd name="connsiteY1" fmla="*/ 122237 h 548791"/>
              <a:gd name="connsiteX2" fmla="*/ 239378 w 325238"/>
              <a:gd name="connsiteY2" fmla="*/ 267167 h 548791"/>
              <a:gd name="connsiteX3" fmla="*/ 249038 w 325238"/>
              <a:gd name="connsiteY3" fmla="*/ 447191 h 548791"/>
              <a:gd name="connsiteX4" fmla="*/ 325238 w 325238"/>
              <a:gd name="connsiteY4" fmla="*/ 548791 h 548791"/>
              <a:gd name="connsiteX0" fmla="*/ 8736 w 325238"/>
              <a:gd name="connsiteY0" fmla="*/ 0 h 548791"/>
              <a:gd name="connsiteX1" fmla="*/ 38440 w 325238"/>
              <a:gd name="connsiteY1" fmla="*/ 122237 h 548791"/>
              <a:gd name="connsiteX2" fmla="*/ 239378 w 325238"/>
              <a:gd name="connsiteY2" fmla="*/ 267167 h 548791"/>
              <a:gd name="connsiteX3" fmla="*/ 310874 w 325238"/>
              <a:gd name="connsiteY3" fmla="*/ 402675 h 548791"/>
              <a:gd name="connsiteX4" fmla="*/ 325238 w 325238"/>
              <a:gd name="connsiteY4" fmla="*/ 548791 h 548791"/>
              <a:gd name="connsiteX0" fmla="*/ 8736 w 354360"/>
              <a:gd name="connsiteY0" fmla="*/ 0 h 540693"/>
              <a:gd name="connsiteX1" fmla="*/ 38440 w 354360"/>
              <a:gd name="connsiteY1" fmla="*/ 122237 h 540693"/>
              <a:gd name="connsiteX2" fmla="*/ 239378 w 354360"/>
              <a:gd name="connsiteY2" fmla="*/ 267167 h 540693"/>
              <a:gd name="connsiteX3" fmla="*/ 310874 w 354360"/>
              <a:gd name="connsiteY3" fmla="*/ 402675 h 540693"/>
              <a:gd name="connsiteX4" fmla="*/ 354360 w 354360"/>
              <a:gd name="connsiteY4" fmla="*/ 540693 h 540693"/>
              <a:gd name="connsiteX0" fmla="*/ 20652 w 366276"/>
              <a:gd name="connsiteY0" fmla="*/ 0 h 540693"/>
              <a:gd name="connsiteX1" fmla="*/ 50356 w 366276"/>
              <a:gd name="connsiteY1" fmla="*/ 122237 h 540693"/>
              <a:gd name="connsiteX2" fmla="*/ 322790 w 366276"/>
              <a:gd name="connsiteY2" fmla="*/ 402675 h 540693"/>
              <a:gd name="connsiteX3" fmla="*/ 366276 w 366276"/>
              <a:gd name="connsiteY3" fmla="*/ 540693 h 540693"/>
              <a:gd name="connsiteX0" fmla="*/ 27900 w 373524"/>
              <a:gd name="connsiteY0" fmla="*/ 0 h 540693"/>
              <a:gd name="connsiteX1" fmla="*/ 57604 w 373524"/>
              <a:gd name="connsiteY1" fmla="*/ 122237 h 540693"/>
              <a:gd name="connsiteX2" fmla="*/ 373524 w 373524"/>
              <a:gd name="connsiteY2" fmla="*/ 540693 h 540693"/>
              <a:gd name="connsiteX0" fmla="*/ 27900 w 373524"/>
              <a:gd name="connsiteY0" fmla="*/ 0 h 540693"/>
              <a:gd name="connsiteX1" fmla="*/ 57604 w 373524"/>
              <a:gd name="connsiteY1" fmla="*/ 122237 h 540693"/>
              <a:gd name="connsiteX2" fmla="*/ 373524 w 373524"/>
              <a:gd name="connsiteY2" fmla="*/ 540693 h 540693"/>
              <a:gd name="connsiteX0" fmla="*/ 27900 w 373524"/>
              <a:gd name="connsiteY0" fmla="*/ 0 h 540693"/>
              <a:gd name="connsiteX1" fmla="*/ 57604 w 373524"/>
              <a:gd name="connsiteY1" fmla="*/ 122237 h 540693"/>
              <a:gd name="connsiteX2" fmla="*/ 373524 w 373524"/>
              <a:gd name="connsiteY2" fmla="*/ 540693 h 540693"/>
              <a:gd name="connsiteX0" fmla="*/ 7516 w 230834"/>
              <a:gd name="connsiteY0" fmla="*/ 0 h 507842"/>
              <a:gd name="connsiteX1" fmla="*/ 37220 w 230834"/>
              <a:gd name="connsiteY1" fmla="*/ 122237 h 507842"/>
              <a:gd name="connsiteX2" fmla="*/ 230834 w 230834"/>
              <a:gd name="connsiteY2" fmla="*/ 507842 h 507842"/>
              <a:gd name="connsiteX0" fmla="*/ 7516 w 271260"/>
              <a:gd name="connsiteY0" fmla="*/ 0 h 507842"/>
              <a:gd name="connsiteX1" fmla="*/ 37220 w 271260"/>
              <a:gd name="connsiteY1" fmla="*/ 122237 h 507842"/>
              <a:gd name="connsiteX2" fmla="*/ 230834 w 271260"/>
              <a:gd name="connsiteY2" fmla="*/ 507842 h 507842"/>
              <a:gd name="connsiteX0" fmla="*/ 0 w 223319"/>
              <a:gd name="connsiteY0" fmla="*/ 0 h 507842"/>
              <a:gd name="connsiteX1" fmla="*/ 223318 w 223319"/>
              <a:gd name="connsiteY1" fmla="*/ 507842 h 507842"/>
              <a:gd name="connsiteX0" fmla="*/ 41072 w 264391"/>
              <a:gd name="connsiteY0" fmla="*/ 0 h 507842"/>
              <a:gd name="connsiteX1" fmla="*/ 264390 w 264391"/>
              <a:gd name="connsiteY1" fmla="*/ 507842 h 507842"/>
              <a:gd name="connsiteX0" fmla="*/ 41072 w 278556"/>
              <a:gd name="connsiteY0" fmla="*/ 0 h 507842"/>
              <a:gd name="connsiteX1" fmla="*/ 264390 w 278556"/>
              <a:gd name="connsiteY1" fmla="*/ 507842 h 50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8556" h="507842">
                <a:moveTo>
                  <a:pt x="41072" y="0"/>
                </a:moveTo>
                <a:cubicBezTo>
                  <a:pt x="0" y="164448"/>
                  <a:pt x="278556" y="267625"/>
                  <a:pt x="264390" y="507842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 bwMode="auto">
          <a:xfrm>
            <a:off x="4584922" y="4767939"/>
            <a:ext cx="435425" cy="3148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4584922" y="5238393"/>
            <a:ext cx="435425" cy="3148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69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 animBg="1"/>
      <p:bldP spid="27" grpId="0" animBg="1"/>
      <p:bldP spid="20" grpId="0" animBg="1"/>
      <p:bldP spid="24" grpId="0" animBg="1"/>
      <p:bldP spid="17" grpId="0" animBg="1"/>
      <p:bldP spid="19" grpId="0" animBg="1"/>
      <p:bldP spid="25" grpId="0" animBg="1"/>
      <p:bldP spid="26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105006" y="4789458"/>
            <a:ext cx="8920767" cy="612309"/>
          </a:xfrm>
          <a:prstGeom prst="rect">
            <a:avLst/>
          </a:prstGeom>
          <a:solidFill>
            <a:srgbClr val="CCD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4" y="4921809"/>
            <a:ext cx="8775700" cy="3429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789" y="687387"/>
            <a:ext cx="1574800" cy="20701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1648" y="687387"/>
            <a:ext cx="1574800" cy="20701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01" y="1177607"/>
            <a:ext cx="6070601" cy="342900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5: Deterministic Tables: adapted step 1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4524656" y="5022500"/>
            <a:ext cx="446934" cy="2946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 flipH="1">
            <a:off x="365161" y="6140734"/>
            <a:ext cx="7096744" cy="363563"/>
          </a:xfrm>
          <a:prstGeom prst="leftRightArrow">
            <a:avLst>
              <a:gd name="adj1" fmla="val 100000"/>
              <a:gd name="adj2" fmla="val 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defTabSz="822325"/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Here, deterministic tables reduce to one simplified query plan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1121368" y="5012339"/>
            <a:ext cx="404298" cy="3085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177800" y="2422016"/>
            <a:ext cx="5514788" cy="954690"/>
          </a:xfrm>
          <a:prstGeom prst="roundRect">
            <a:avLst>
              <a:gd name="adj" fmla="val 19048"/>
            </a:avLst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defTabSz="822325"/>
            <a:r>
              <a:rPr lang="en-US" sz="2400" dirty="0" smtClean="0">
                <a:latin typeface="Calibri"/>
                <a:cs typeface="Calibri"/>
              </a:rPr>
              <a:t>Sound and complete adaptation of step 1:</a:t>
            </a:r>
          </a:p>
          <a:p>
            <a:pPr defTabSz="822325"/>
            <a:r>
              <a:rPr lang="en-US" sz="2400" dirty="0" smtClean="0">
                <a:latin typeface="Calibri"/>
                <a:cs typeface="Calibri"/>
              </a:rPr>
              <a:t>if </a:t>
            </a:r>
            <a:r>
              <a:rPr lang="en-US" sz="2400" i="1" dirty="0" smtClean="0">
                <a:latin typeface="Calibri"/>
                <a:cs typeface="Calibri"/>
              </a:rPr>
              <a:t>x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dirty="0">
                <a:sym typeface="Symbol"/>
              </a:rPr>
              <a:t></a:t>
            </a:r>
            <a:r>
              <a:rPr lang="en-US" sz="2400" dirty="0"/>
              <a:t> </a:t>
            </a:r>
            <a:r>
              <a:rPr lang="en-US" sz="2400" dirty="0" smtClean="0">
                <a:latin typeface="Calibri"/>
                <a:cs typeface="Calibri"/>
              </a:rPr>
              <a:t>all prob tables </a:t>
            </a:r>
            <a:r>
              <a:rPr lang="en-US" sz="2400" dirty="0">
                <a:sym typeface="Symbol"/>
              </a:rPr>
              <a:t></a:t>
            </a:r>
            <a:r>
              <a:rPr lang="en-US" sz="2400" dirty="0"/>
              <a:t> </a:t>
            </a:r>
            <a:r>
              <a:rPr lang="en-US" sz="2400" dirty="0" smtClean="0">
                <a:latin typeface="Calibri"/>
                <a:cs typeface="Calibri"/>
              </a:rPr>
              <a:t>it must be in </a:t>
            </a:r>
            <a:r>
              <a:rPr lang="en-US" sz="2400" b="1" dirty="0" smtClean="0">
                <a:latin typeface="Calibri"/>
                <a:cs typeface="Calibri"/>
              </a:rPr>
              <a:t>TVar</a:t>
            </a:r>
          </a:p>
          <a:p>
            <a:pPr marL="339725" indent="-339725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400" kern="0" dirty="0" smtClean="0">
              <a:latin typeface="Calibri"/>
              <a:cs typeface="Calibri"/>
              <a:sym typeface="Symbo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163983" y="660400"/>
            <a:ext cx="268224" cy="207264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310"/>
          <p:cNvSpPr txBox="1">
            <a:spLocks/>
          </p:cNvSpPr>
          <p:nvPr/>
        </p:nvSpPr>
        <p:spPr>
          <a:xfrm>
            <a:off x="6367119" y="2859992"/>
            <a:ext cx="1930379" cy="446276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0">
            <a:spAutoFit/>
          </a:bodyPr>
          <a:lstStyle/>
          <a:p>
            <a:pPr marL="169863" lvl="0" indent="-169863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cs typeface="Calibri"/>
              </a:rPr>
              <a:t>TVar</a:t>
            </a:r>
            <a:r>
              <a:rPr lang="en-US" sz="26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US" sz="26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600" kern="0" dirty="0" smtClean="0">
                <a:solidFill>
                  <a:srgbClr val="FF0000"/>
                </a:solidFill>
                <a:latin typeface="Calibri"/>
                <a:cs typeface="Calibri"/>
              </a:rPr>
              <a:t> =</a:t>
            </a:r>
            <a:r>
              <a:rPr lang="en-US" sz="2600" kern="0">
                <a:solidFill>
                  <a:srgbClr val="FF0000"/>
                </a:solidFill>
                <a:latin typeface="Calibri"/>
                <a:cs typeface="Calibri"/>
              </a:rPr>
              <a:t> {{u}}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2652072" y="5012339"/>
            <a:ext cx="404298" cy="30859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602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  <p:bldP spid="20" grpId="0" animBg="1"/>
      <p:bldP spid="22" grpId="0" animBg="1"/>
      <p:bldP spid="24" grpId="0" animBg="1"/>
      <p:bldP spid="32" grpId="0" animBg="1"/>
      <p:bldP spid="33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105006" y="4789458"/>
            <a:ext cx="8920767" cy="612309"/>
          </a:xfrm>
          <a:prstGeom prst="rect">
            <a:avLst/>
          </a:prstGeom>
          <a:solidFill>
            <a:srgbClr val="CCD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" y="4928870"/>
            <a:ext cx="7975600" cy="3429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883" y="687387"/>
            <a:ext cx="1574800" cy="20701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1" y="1176257"/>
            <a:ext cx="6070600" cy="342900"/>
          </a:xfrm>
          <a:prstGeom prst="rect">
            <a:avLst/>
          </a:prstGeom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 &amp; 5: Natural extension of all known safe queries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148586" y="5006918"/>
            <a:ext cx="435425" cy="34225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 bwMode="auto">
          <a:xfrm>
            <a:off x="535846" y="3274754"/>
            <a:ext cx="5090123" cy="1002528"/>
          </a:xfrm>
          <a:prstGeom prst="roundRect">
            <a:avLst>
              <a:gd name="adj" fmla="val 19048"/>
            </a:avLst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40" tIns="0" rIns="0" bIns="0">
            <a:noAutofit/>
          </a:bodyPr>
          <a:lstStyle/>
          <a:p>
            <a:pPr defTabSz="822325"/>
            <a:r>
              <a:rPr lang="en-US" sz="2600" dirty="0" smtClean="0">
                <a:latin typeface="Calibri"/>
                <a:cs typeface="Calibri"/>
              </a:rPr>
              <a:t>Query is safe iff query enumeration algorithm returns one single query</a:t>
            </a:r>
            <a:endParaRPr lang="en-US" sz="2600" b="1" dirty="0" smtClean="0">
              <a:latin typeface="Calibri"/>
              <a:cs typeface="Calibri"/>
            </a:endParaRPr>
          </a:p>
          <a:p>
            <a:pPr marL="339725" indent="-339725"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endParaRPr lang="en-US" sz="2600" kern="0" smtClean="0">
              <a:latin typeface="Calibri"/>
              <a:cs typeface="Calibri"/>
              <a:sym typeface="Symbol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790464" y="5006918"/>
            <a:ext cx="435425" cy="34225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310"/>
          <p:cNvSpPr txBox="1">
            <a:spLocks/>
          </p:cNvSpPr>
          <p:nvPr/>
        </p:nvSpPr>
        <p:spPr>
          <a:xfrm>
            <a:off x="576851" y="1875534"/>
            <a:ext cx="4323599" cy="784830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0">
            <a:spAutoFit/>
          </a:bodyPr>
          <a:lstStyle/>
          <a:p>
            <a:pPr marL="169863" lvl="0" indent="-169863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1 single algorithm for enumerating </a:t>
            </a:r>
          </a:p>
          <a:p>
            <a:pPr marL="169863" lvl="0" indent="-169863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all minimal query plans !!!</a:t>
            </a:r>
            <a:endParaRPr lang="en-US" sz="2400" ker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920990" y="660400"/>
            <a:ext cx="502918" cy="2072640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10"/>
          <p:cNvSpPr txBox="1">
            <a:spLocks/>
          </p:cNvSpPr>
          <p:nvPr/>
        </p:nvSpPr>
        <p:spPr>
          <a:xfrm>
            <a:off x="6367119" y="2859992"/>
            <a:ext cx="2167260" cy="446276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0">
            <a:spAutoFit/>
          </a:bodyPr>
          <a:lstStyle/>
          <a:p>
            <a:pPr marL="169863" lvl="0" indent="-169863" defTabSz="862013" eaLnBrk="0" hangingPunct="0">
              <a:spcAft>
                <a:spcPts val="0"/>
              </a:spcAft>
              <a:buSzPct val="80000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alibri"/>
                <a:cs typeface="Calibri"/>
              </a:rPr>
              <a:t>TVar</a:t>
            </a:r>
            <a:r>
              <a:rPr lang="en-US" sz="2600" dirty="0" smtClean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lang="en-US" sz="2600" dirty="0" smtClean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lang="en-US" sz="2600" kern="0" dirty="0" smtClean="0">
                <a:solidFill>
                  <a:srgbClr val="FF0000"/>
                </a:solidFill>
                <a:latin typeface="Calibri"/>
                <a:cs typeface="Calibri"/>
              </a:rPr>
              <a:t> =</a:t>
            </a:r>
            <a:r>
              <a:rPr lang="en-US" sz="2600" kern="0">
                <a:solidFill>
                  <a:srgbClr val="FF0000"/>
                </a:solidFill>
                <a:latin typeface="Calibri"/>
                <a:cs typeface="Calibri"/>
              </a:rPr>
              <a:t> {{u,y}}</a:t>
            </a:r>
          </a:p>
        </p:txBody>
      </p:sp>
    </p:spTree>
    <p:extLst>
      <p:ext uri="{BB962C8B-B14F-4D97-AF65-F5344CB8AC3E}">
        <p14:creationId xmlns:p14="http://schemas.microsoft.com/office/powerpoint/2010/main" val="2867203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 bwMode="auto">
          <a:xfrm>
            <a:off x="828394" y="57412"/>
            <a:ext cx="1878619" cy="45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/>
              <a:t>Grounding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 bwMode="auto">
          <a:xfrm>
            <a:off x="4915251" y="57412"/>
            <a:ext cx="2774923" cy="45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/>
              <a:t>Lifted inference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21620" y="2938081"/>
            <a:ext cx="13172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800">
                <a:solidFill>
                  <a:srgbClr val="008000"/>
                </a:solidFill>
                <a:latin typeface="Calibri"/>
                <a:cs typeface="Calibri"/>
              </a:rPr>
              <a:t>PTIME </a:t>
            </a:r>
            <a:r>
              <a:rPr lang="en-US" sz="2800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280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50" y="2938081"/>
            <a:ext cx="29754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tabLst>
                <a:tab pos="1430338" algn="l"/>
              </a:tabLst>
            </a:pPr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Inference #P hard </a:t>
            </a:r>
            <a:r>
              <a:rPr lang="en-US" sz="2800" ker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</a:t>
            </a:r>
            <a:endParaRPr lang="en-US" sz="28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250" y="4634017"/>
            <a:ext cx="3039143" cy="276999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8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Dalvi, Suciu [VLDB'04, JACM'12]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250" y="5029276"/>
            <a:ext cx="1897041" cy="276999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8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Re, Suciu [VLDBJ'09]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250" y="5424536"/>
            <a:ext cx="2244981" cy="276999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18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Fink, Olteanu [PODS'14]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50185" y="3191643"/>
            <a:ext cx="1673984" cy="2435201"/>
            <a:chOff x="4224785" y="3077343"/>
            <a:chExt cx="1673984" cy="2435201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V="1">
              <a:off x="4883435" y="4943175"/>
              <a:ext cx="281317" cy="297998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5293040" y="4942954"/>
              <a:ext cx="318511" cy="29822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5224268" y="4399055"/>
              <a:ext cx="0" cy="344667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4472082" y="3869862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4890234" y="3869862"/>
              <a:ext cx="280020" cy="327528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4822622" y="3395819"/>
              <a:ext cx="0" cy="262371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559219" y="5143212"/>
              <a:ext cx="6774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2400" dirty="0">
                  <a:latin typeface="Calibri"/>
                  <a:cs typeface="Calibri"/>
                </a:rPr>
                <a:t>S(x,y)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422827" y="5143212"/>
              <a:ext cx="475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2400" dirty="0">
                  <a:latin typeface="Calibri"/>
                  <a:cs typeface="Calibri"/>
                </a:rPr>
                <a:t>T(y)</a:t>
              </a: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4728548" y="3551474"/>
              <a:ext cx="3255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latin typeface="Calibri"/>
                  <a:cs typeface="Calibri"/>
                </a:rPr>
                <a:t>⨝</a:t>
              </a:r>
              <a:r>
                <a:rPr lang="en-US" sz="2400" baseline="30000">
                  <a:latin typeface="Calibri"/>
                  <a:cs typeface="Calibri"/>
                </a:rPr>
                <a:t>p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143414" y="4059475"/>
              <a:ext cx="329258" cy="369332"/>
              <a:chOff x="7832692" y="2229626"/>
              <a:chExt cx="329258" cy="369332"/>
            </a:xfrm>
          </p:grpSpPr>
          <p:sp>
            <p:nvSpPr>
              <p:cNvPr id="31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2830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latin typeface="Calibri"/>
                    <a:cs typeface="Calibri"/>
                    <a:sym typeface="Symbol" charset="0"/>
                  </a:rPr>
                  <a:t></a:t>
                </a:r>
                <a:r>
                  <a:rPr lang="en-US" sz="2400" baseline="30000">
                    <a:latin typeface="Calibri"/>
                    <a:cs typeface="Calibri"/>
                  </a:rPr>
                  <a:t>p</a:t>
                </a:r>
                <a:endParaRPr lang="en-US" sz="2400" baseline="-25000">
                  <a:latin typeface="Calibri"/>
                  <a:cs typeface="Calibri"/>
                </a:endParaRPr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8006258" y="2311700"/>
                <a:ext cx="15569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aseline="-25000">
                    <a:latin typeface="Calibri"/>
                    <a:cs typeface="Calibri"/>
                  </a:rPr>
                  <a:t>-y</a:t>
                </a: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745480" y="3077343"/>
              <a:ext cx="335921" cy="369332"/>
              <a:chOff x="7832692" y="2229626"/>
              <a:chExt cx="335921" cy="369332"/>
            </a:xfrm>
          </p:grpSpPr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7832692" y="2229626"/>
                <a:ext cx="2830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latin typeface="Calibri"/>
                    <a:cs typeface="Calibri"/>
                    <a:sym typeface="Symbol" charset="0"/>
                  </a:rPr>
                  <a:t></a:t>
                </a:r>
                <a:r>
                  <a:rPr lang="en-US" sz="2400" baseline="30000">
                    <a:latin typeface="Calibri"/>
                    <a:cs typeface="Calibri"/>
                  </a:rPr>
                  <a:t>p</a:t>
                </a:r>
                <a:endParaRPr lang="en-US" sz="2400" baseline="-25000">
                  <a:latin typeface="Calibri"/>
                  <a:cs typeface="Calibri"/>
                </a:endParaRPr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8014725" y="2311700"/>
                <a:ext cx="1538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aseline="-25000">
                    <a:latin typeface="Calibri"/>
                    <a:cs typeface="Calibri"/>
                  </a:rPr>
                  <a:t>-x</a:t>
                </a:r>
              </a:p>
            </p:txBody>
          </p:sp>
        </p:grpSp>
        <p:sp>
          <p:nvSpPr>
            <p:cNvPr id="27" name="Rectangle 17"/>
            <p:cNvSpPr>
              <a:spLocks noChangeArrowheads="1"/>
            </p:cNvSpPr>
            <p:nvPr/>
          </p:nvSpPr>
          <p:spPr bwMode="auto">
            <a:xfrm>
              <a:off x="4224785" y="4110277"/>
              <a:ext cx="4870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ts val="0"/>
                </a:spcAft>
              </a:pPr>
              <a:r>
                <a:rPr lang="en-US" sz="2400" dirty="0">
                  <a:latin typeface="Calibri"/>
                  <a:cs typeface="Calibri"/>
                </a:rPr>
                <a:t>R(x)</a:t>
              </a: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5131773" y="4615100"/>
              <a:ext cx="3255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>
                  <a:latin typeface="Calibri"/>
                  <a:cs typeface="Calibri"/>
                </a:rPr>
                <a:t>⨝</a:t>
              </a:r>
              <a:r>
                <a:rPr lang="en-US" sz="2400" baseline="30000">
                  <a:latin typeface="Calibri"/>
                  <a:cs typeface="Calibri"/>
                </a:rPr>
                <a:t>p</a:t>
              </a:r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86056" y="5862911"/>
            <a:ext cx="887069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600" i="1">
                <a:solidFill>
                  <a:srgbClr val="FF0000"/>
                </a:solidFill>
                <a:latin typeface="Calibri"/>
                <a:cs typeface="Calibri"/>
              </a:rPr>
              <a:t>Can we perform approximate inference without first grounding?</a:t>
            </a:r>
          </a:p>
          <a:p>
            <a:pPr>
              <a:tabLst>
                <a:tab pos="1430338" algn="l"/>
              </a:tabLst>
            </a:pPr>
            <a:r>
              <a:rPr lang="en-US" sz="2600" i="1">
                <a:solidFill>
                  <a:srgbClr val="FF0000"/>
                </a:solidFill>
                <a:latin typeface="Calibri"/>
                <a:cs typeface="Calibri"/>
              </a:rPr>
              <a:t>Focus: </a:t>
            </a:r>
            <a:r>
              <a:rPr lang="en-US" sz="2600" i="1" u="sng">
                <a:solidFill>
                  <a:srgbClr val="FF0000"/>
                </a:solidFill>
                <a:latin typeface="Calibri"/>
                <a:cs typeface="Calibri"/>
              </a:rPr>
              <a:t>self-join free conjunctive queries (sf-CQs), ranking answers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6056" y="4150705"/>
            <a:ext cx="3023289" cy="3667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600">
                <a:latin typeface="Calibri"/>
                <a:cs typeface="Calibri"/>
                <a:sym typeface="Symbol"/>
              </a:rPr>
              <a:t>Dichtomy results, e.g.: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69209" y="1432856"/>
            <a:ext cx="2063096" cy="1065921"/>
            <a:chOff x="384543" y="1163575"/>
            <a:chExt cx="2879264" cy="1487602"/>
          </a:xfrm>
        </p:grpSpPr>
        <p:pic>
          <p:nvPicPr>
            <p:cNvPr id="62" name="Picture 61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3348" y="2090364"/>
              <a:ext cx="38100" cy="190500"/>
            </a:xfrm>
            <a:prstGeom prst="rect">
              <a:avLst/>
            </a:prstGeom>
            <a:noFill/>
          </p:spPr>
        </p:pic>
        <p:sp>
          <p:nvSpPr>
            <p:cNvPr id="63" name="Oval 62"/>
            <p:cNvSpPr/>
            <p:nvPr/>
          </p:nvSpPr>
          <p:spPr bwMode="auto">
            <a:xfrm flipH="1">
              <a:off x="1268098" y="1163575"/>
              <a:ext cx="228600" cy="228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FADA7A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rtlCol="0" anchor="ctr"/>
            <a:lstStyle/>
            <a:p>
              <a:pPr algn="ctr" defTabSz="2656912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1790700" algn="l"/>
                </a:tabLst>
                <a:defRPr/>
              </a:pPr>
              <a:endParaRPr lang="en-US" sz="1800" kern="0" smtClea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cxnSp>
          <p:nvCxnSpPr>
            <p:cNvPr id="64" name="Straight Connector 63"/>
            <p:cNvCxnSpPr>
              <a:stCxn id="80" idx="7"/>
              <a:endCxn id="63" idx="6"/>
            </p:cNvCxnSpPr>
            <p:nvPr/>
          </p:nvCxnSpPr>
          <p:spPr bwMode="auto">
            <a:xfrm flipV="1">
              <a:off x="579665" y="1277875"/>
              <a:ext cx="688433" cy="5509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65" name="Straight Connector 64"/>
            <p:cNvCxnSpPr>
              <a:endCxn id="90" idx="6"/>
            </p:cNvCxnSpPr>
            <p:nvPr/>
          </p:nvCxnSpPr>
          <p:spPr bwMode="auto">
            <a:xfrm>
              <a:off x="517294" y="1908759"/>
              <a:ext cx="750804" cy="62811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6" name="Oval 65"/>
            <p:cNvSpPr/>
            <p:nvPr/>
          </p:nvSpPr>
          <p:spPr bwMode="auto">
            <a:xfrm>
              <a:off x="2151652" y="1164875"/>
              <a:ext cx="228600" cy="2286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63" idx="2"/>
              <a:endCxn id="66" idx="2"/>
            </p:cNvCxnSpPr>
            <p:nvPr/>
          </p:nvCxnSpPr>
          <p:spPr bwMode="auto">
            <a:xfrm>
              <a:off x="1496698" y="1277875"/>
              <a:ext cx="654954" cy="130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68" name="Straight Connector 67"/>
            <p:cNvCxnSpPr>
              <a:stCxn id="90" idx="2"/>
              <a:endCxn id="69" idx="2"/>
            </p:cNvCxnSpPr>
            <p:nvPr/>
          </p:nvCxnSpPr>
          <p:spPr bwMode="auto">
            <a:xfrm flipV="1">
              <a:off x="1496698" y="2534434"/>
              <a:ext cx="654954" cy="2443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69" name="Oval 68"/>
            <p:cNvSpPr/>
            <p:nvPr/>
          </p:nvSpPr>
          <p:spPr bwMode="auto">
            <a:xfrm>
              <a:off x="2151652" y="2420134"/>
              <a:ext cx="22860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Calibri"/>
                <a:cs typeface="Calibri"/>
              </a:endParaRPr>
            </a:p>
          </p:txBody>
        </p:sp>
        <p:cxnSp>
          <p:nvCxnSpPr>
            <p:cNvPr id="70" name="Straight Connector 69"/>
            <p:cNvCxnSpPr>
              <a:stCxn id="69" idx="6"/>
              <a:endCxn id="81" idx="3"/>
            </p:cNvCxnSpPr>
            <p:nvPr/>
          </p:nvCxnSpPr>
          <p:spPr bwMode="auto">
            <a:xfrm flipV="1">
              <a:off x="2380252" y="1990451"/>
              <a:ext cx="688433" cy="543983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1" name="Straight Connector 70"/>
            <p:cNvCxnSpPr>
              <a:stCxn id="66" idx="6"/>
              <a:endCxn id="81" idx="1"/>
            </p:cNvCxnSpPr>
            <p:nvPr/>
          </p:nvCxnSpPr>
          <p:spPr bwMode="auto">
            <a:xfrm>
              <a:off x="2380252" y="1279175"/>
              <a:ext cx="688433" cy="5496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2" name="Straight Connector 71"/>
            <p:cNvCxnSpPr>
              <a:stCxn id="73" idx="3"/>
              <a:endCxn id="69" idx="1"/>
            </p:cNvCxnSpPr>
            <p:nvPr/>
          </p:nvCxnSpPr>
          <p:spPr bwMode="auto">
            <a:xfrm>
              <a:off x="1463220" y="1928402"/>
              <a:ext cx="721910" cy="52521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73" name="Oval 72"/>
            <p:cNvSpPr/>
            <p:nvPr/>
          </p:nvSpPr>
          <p:spPr bwMode="auto">
            <a:xfrm flipH="1">
              <a:off x="1268098" y="1733280"/>
              <a:ext cx="228600" cy="228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FADA7A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rtlCol="0" anchor="ctr"/>
            <a:lstStyle/>
            <a:p>
              <a:pPr algn="ctr" defTabSz="2656912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1790700" algn="l"/>
                </a:tabLst>
                <a:defRPr/>
              </a:pPr>
              <a:endParaRPr lang="en-US" sz="1800" kern="0" smtClea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2151652" y="1733280"/>
              <a:ext cx="228600" cy="228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Calibri"/>
                <a:cs typeface="Calibri"/>
              </a:endParaRPr>
            </a:p>
          </p:txBody>
        </p:sp>
        <p:cxnSp>
          <p:nvCxnSpPr>
            <p:cNvPr id="75" name="Straight Connector 74"/>
            <p:cNvCxnSpPr>
              <a:stCxn id="73" idx="2"/>
              <a:endCxn id="66" idx="3"/>
            </p:cNvCxnSpPr>
            <p:nvPr/>
          </p:nvCxnSpPr>
          <p:spPr bwMode="auto">
            <a:xfrm flipV="1">
              <a:off x="1496698" y="1359997"/>
              <a:ext cx="688432" cy="487583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6" name="Straight Connector 75"/>
            <p:cNvCxnSpPr>
              <a:stCxn id="90" idx="1"/>
              <a:endCxn id="74" idx="2"/>
            </p:cNvCxnSpPr>
            <p:nvPr/>
          </p:nvCxnSpPr>
          <p:spPr bwMode="auto">
            <a:xfrm flipV="1">
              <a:off x="1463220" y="1847580"/>
              <a:ext cx="688432" cy="60847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7" name="Straight Connector 76"/>
            <p:cNvCxnSpPr>
              <a:endCxn id="73" idx="6"/>
            </p:cNvCxnSpPr>
            <p:nvPr/>
          </p:nvCxnSpPr>
          <p:spPr bwMode="auto">
            <a:xfrm flipV="1">
              <a:off x="517294" y="1847580"/>
              <a:ext cx="750804" cy="61179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78" name="Straight Connector 77"/>
            <p:cNvCxnSpPr>
              <a:stCxn id="74" idx="6"/>
              <a:endCxn id="81" idx="2"/>
            </p:cNvCxnSpPr>
            <p:nvPr/>
          </p:nvCxnSpPr>
          <p:spPr bwMode="auto">
            <a:xfrm>
              <a:off x="2380252" y="1847580"/>
              <a:ext cx="654955" cy="62049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pic>
          <p:nvPicPr>
            <p:cNvPr id="79" name="Picture 78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6902" y="2089142"/>
              <a:ext cx="38100" cy="190500"/>
            </a:xfrm>
            <a:prstGeom prst="rect">
              <a:avLst/>
            </a:prstGeom>
          </p:spPr>
        </p:pic>
        <p:sp>
          <p:nvSpPr>
            <p:cNvPr id="80" name="Oval 79"/>
            <p:cNvSpPr/>
            <p:nvPr/>
          </p:nvSpPr>
          <p:spPr bwMode="auto">
            <a:xfrm>
              <a:off x="384543" y="1795329"/>
              <a:ext cx="22860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Calibri"/>
                <a:cs typeface="Calibri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3035207" y="1795329"/>
              <a:ext cx="228600" cy="228600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>
                <a:latin typeface="Calibri"/>
                <a:cs typeface="Calibri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 flipH="1">
              <a:off x="1268098" y="2422577"/>
              <a:ext cx="228600" cy="228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balanced" dir="t">
                <a:rot lat="0" lon="0" rev="0"/>
              </a:lightRig>
            </a:scene3d>
            <a:sp3d prstMaterial="matte">
              <a:bevelT w="0" h="0"/>
              <a:contourClr>
                <a:srgbClr val="FADA7A">
                  <a:tint val="100000"/>
                  <a:shade val="100000"/>
                  <a:hueMod val="100000"/>
                  <a:satMod val="100000"/>
                </a:srgbClr>
              </a:contourClr>
            </a:sp3d>
          </p:spPr>
          <p:txBody>
            <a:bodyPr rtlCol="0" anchor="ctr"/>
            <a:lstStyle/>
            <a:p>
              <a:pPr algn="ctr" defTabSz="2656912" eaLnBrk="0" fontAlgn="auto" hangingPunct="0">
                <a:spcBef>
                  <a:spcPts val="0"/>
                </a:spcBef>
                <a:spcAft>
                  <a:spcPts val="0"/>
                </a:spcAft>
                <a:tabLst>
                  <a:tab pos="1790700" algn="l"/>
                </a:tabLst>
                <a:defRPr/>
              </a:pPr>
              <a:endParaRPr lang="en-US" sz="1800" kern="0" smtClean="0">
                <a:solidFill>
                  <a:sysClr val="window" lastClr="FFFFF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62537" y="1432856"/>
            <a:ext cx="2063096" cy="1330366"/>
            <a:chOff x="4151437" y="1483655"/>
            <a:chExt cx="2063096" cy="1330366"/>
          </a:xfrm>
        </p:grpSpPr>
        <p:pic>
          <p:nvPicPr>
            <p:cNvPr id="93" name="Picture 9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1243" y="2219748"/>
              <a:ext cx="27300" cy="136500"/>
            </a:xfrm>
            <a:prstGeom prst="rect">
              <a:avLst/>
            </a:prstGeom>
          </p:spPr>
        </p:pic>
        <p:sp>
          <p:nvSpPr>
            <p:cNvPr id="94" name="Oval 93"/>
            <p:cNvSpPr/>
            <p:nvPr/>
          </p:nvSpPr>
          <p:spPr bwMode="auto">
            <a:xfrm flipH="1">
              <a:off x="4784536" y="1483655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 flipH="1">
              <a:off x="4784536" y="2650221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4151437" y="2053860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cxnSp>
          <p:nvCxnSpPr>
            <p:cNvPr id="97" name="Straight Connector 96"/>
            <p:cNvCxnSpPr>
              <a:stCxn id="96" idx="0"/>
              <a:endCxn id="94" idx="6"/>
            </p:cNvCxnSpPr>
            <p:nvPr/>
          </p:nvCxnSpPr>
          <p:spPr bwMode="auto">
            <a:xfrm flipV="1">
              <a:off x="4233337" y="1565555"/>
              <a:ext cx="551199" cy="488305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98" name="Straight Connector 97"/>
            <p:cNvCxnSpPr>
              <a:stCxn id="96" idx="4"/>
              <a:endCxn id="95" idx="6"/>
            </p:cNvCxnSpPr>
            <p:nvPr/>
          </p:nvCxnSpPr>
          <p:spPr bwMode="auto">
            <a:xfrm>
              <a:off x="4233337" y="2217660"/>
              <a:ext cx="551199" cy="514461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99" name="Oval 98"/>
            <p:cNvSpPr/>
            <p:nvPr/>
          </p:nvSpPr>
          <p:spPr bwMode="auto">
            <a:xfrm>
              <a:off x="5417634" y="1484586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6050733" y="2053860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cxnSp>
          <p:nvCxnSpPr>
            <p:cNvPr id="101" name="Straight Connector 100"/>
            <p:cNvCxnSpPr>
              <a:endCxn id="99" idx="2"/>
            </p:cNvCxnSpPr>
            <p:nvPr/>
          </p:nvCxnSpPr>
          <p:spPr bwMode="auto">
            <a:xfrm>
              <a:off x="4954803" y="1559919"/>
              <a:ext cx="462831" cy="656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2" name="Straight Connector 101"/>
            <p:cNvCxnSpPr>
              <a:stCxn id="95" idx="2"/>
              <a:endCxn id="103" idx="2"/>
            </p:cNvCxnSpPr>
            <p:nvPr/>
          </p:nvCxnSpPr>
          <p:spPr bwMode="auto">
            <a:xfrm flipV="1">
              <a:off x="4948336" y="2730370"/>
              <a:ext cx="469298" cy="1750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03" name="Oval 102"/>
            <p:cNvSpPr/>
            <p:nvPr/>
          </p:nvSpPr>
          <p:spPr bwMode="auto">
            <a:xfrm>
              <a:off x="5417634" y="2648470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cxnSp>
          <p:nvCxnSpPr>
            <p:cNvPr id="104" name="Straight Connector 103"/>
            <p:cNvCxnSpPr>
              <a:stCxn id="103" idx="6"/>
              <a:endCxn id="100" idx="3"/>
            </p:cNvCxnSpPr>
            <p:nvPr/>
          </p:nvCxnSpPr>
          <p:spPr bwMode="auto">
            <a:xfrm flipV="1">
              <a:off x="5581434" y="2193672"/>
              <a:ext cx="493287" cy="53669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5" name="Straight Connector 104"/>
            <p:cNvCxnSpPr>
              <a:stCxn id="99" idx="6"/>
              <a:endCxn id="100" idx="1"/>
            </p:cNvCxnSpPr>
            <p:nvPr/>
          </p:nvCxnSpPr>
          <p:spPr bwMode="auto">
            <a:xfrm>
              <a:off x="5581434" y="1566486"/>
              <a:ext cx="493287" cy="51136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06" name="Straight Connector 105"/>
            <p:cNvCxnSpPr>
              <a:stCxn id="107" idx="3"/>
              <a:endCxn id="103" idx="1"/>
            </p:cNvCxnSpPr>
            <p:nvPr/>
          </p:nvCxnSpPr>
          <p:spPr bwMode="auto">
            <a:xfrm>
              <a:off x="4924348" y="2103079"/>
              <a:ext cx="517274" cy="569379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sp>
          <p:nvSpPr>
            <p:cNvPr id="107" name="Oval 106"/>
            <p:cNvSpPr/>
            <p:nvPr/>
          </p:nvSpPr>
          <p:spPr bwMode="auto">
            <a:xfrm flipH="1">
              <a:off x="4784536" y="1963267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5417634" y="2010742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cxnSp>
          <p:nvCxnSpPr>
            <p:cNvPr id="109" name="Straight Connector 108"/>
            <p:cNvCxnSpPr>
              <a:stCxn id="114" idx="2"/>
              <a:endCxn id="99" idx="3"/>
            </p:cNvCxnSpPr>
            <p:nvPr/>
          </p:nvCxnSpPr>
          <p:spPr bwMode="auto">
            <a:xfrm flipV="1">
              <a:off x="4948336" y="1624398"/>
              <a:ext cx="493286" cy="180963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0" name="Straight Connector 109"/>
            <p:cNvCxnSpPr>
              <a:stCxn id="115" idx="2"/>
              <a:endCxn id="108" idx="2"/>
            </p:cNvCxnSpPr>
            <p:nvPr/>
          </p:nvCxnSpPr>
          <p:spPr bwMode="auto">
            <a:xfrm flipV="1">
              <a:off x="4948336" y="2092642"/>
              <a:ext cx="469298" cy="399673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1" name="Straight Connector 110"/>
            <p:cNvCxnSpPr>
              <a:stCxn id="96" idx="6"/>
              <a:endCxn id="107" idx="6"/>
            </p:cNvCxnSpPr>
            <p:nvPr/>
          </p:nvCxnSpPr>
          <p:spPr bwMode="auto">
            <a:xfrm flipV="1">
              <a:off x="4315237" y="2045167"/>
              <a:ext cx="469299" cy="90593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2" name="Straight Connector 111"/>
            <p:cNvCxnSpPr>
              <a:stCxn id="108" idx="6"/>
              <a:endCxn id="100" idx="2"/>
            </p:cNvCxnSpPr>
            <p:nvPr/>
          </p:nvCxnSpPr>
          <p:spPr bwMode="auto">
            <a:xfrm>
              <a:off x="5581434" y="2092642"/>
              <a:ext cx="469299" cy="43118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pic>
          <p:nvPicPr>
            <p:cNvPr id="113" name="Picture 112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341" y="2228844"/>
              <a:ext cx="27300" cy="136500"/>
            </a:xfrm>
            <a:prstGeom prst="rect">
              <a:avLst/>
            </a:prstGeom>
          </p:spPr>
        </p:pic>
        <p:sp>
          <p:nvSpPr>
            <p:cNvPr id="114" name="Oval 113"/>
            <p:cNvSpPr/>
            <p:nvPr/>
          </p:nvSpPr>
          <p:spPr bwMode="auto">
            <a:xfrm flipH="1">
              <a:off x="4784536" y="1723461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 flipH="1">
              <a:off x="4784536" y="2410415"/>
              <a:ext cx="163800" cy="163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>
                <a:latin typeface="Calibri"/>
                <a:cs typeface="Calibri"/>
              </a:endParaRPr>
            </a:p>
          </p:txBody>
        </p:sp>
        <p:cxnSp>
          <p:nvCxnSpPr>
            <p:cNvPr id="116" name="Straight Connector 115"/>
            <p:cNvCxnSpPr>
              <a:stCxn id="96" idx="7"/>
              <a:endCxn id="114" idx="6"/>
            </p:cNvCxnSpPr>
            <p:nvPr/>
          </p:nvCxnSpPr>
          <p:spPr bwMode="auto">
            <a:xfrm flipV="1">
              <a:off x="4291249" y="1805361"/>
              <a:ext cx="493287" cy="272487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  <p:cxnSp>
          <p:nvCxnSpPr>
            <p:cNvPr id="117" name="Straight Connector 116"/>
            <p:cNvCxnSpPr>
              <a:stCxn id="96" idx="5"/>
              <a:endCxn id="115" idx="6"/>
            </p:cNvCxnSpPr>
            <p:nvPr/>
          </p:nvCxnSpPr>
          <p:spPr bwMode="auto">
            <a:xfrm>
              <a:off x="4291249" y="2193672"/>
              <a:ext cx="493287" cy="298643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  <a:effectLst/>
          </p:spPr>
        </p:cxnSp>
      </p:grpSp>
      <p:sp>
        <p:nvSpPr>
          <p:cNvPr id="130" name="Text Placeholder 310"/>
          <p:cNvSpPr txBox="1">
            <a:spLocks/>
          </p:cNvSpPr>
          <p:nvPr/>
        </p:nvSpPr>
        <p:spPr>
          <a:xfrm>
            <a:off x="234950" y="3262595"/>
            <a:ext cx="3013345" cy="4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800">
                <a:solidFill>
                  <a:srgbClr val="0000FF"/>
                </a:solidFill>
                <a:latin typeface="Calibri"/>
                <a:cs typeface="Calibri"/>
              </a:rPr>
              <a:t>in practice: sampling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325855" y="1593931"/>
            <a:ext cx="2462545" cy="1086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6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liftable: inference scales well with data size</a:t>
            </a:r>
          </a:p>
        </p:txBody>
      </p:sp>
      <p:sp>
        <p:nvSpPr>
          <p:cNvPr id="82" name="Text Placeholder 310"/>
          <p:cNvSpPr txBox="1">
            <a:spLocks/>
          </p:cNvSpPr>
          <p:nvPr/>
        </p:nvSpPr>
        <p:spPr>
          <a:xfrm>
            <a:off x="173432" y="819962"/>
            <a:ext cx="3417126" cy="4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800">
                <a:solidFill>
                  <a:srgbClr val="0000FF"/>
                </a:solidFill>
                <a:latin typeface="Calibri"/>
                <a:cs typeface="Calibri"/>
              </a:rPr>
              <a:t>FOL </a:t>
            </a:r>
            <a:r>
              <a:rPr lang="en-US" sz="28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 </a:t>
            </a:r>
            <a:r>
              <a:rPr lang="en-US" sz="2800">
                <a:solidFill>
                  <a:srgbClr val="0000FF"/>
                </a:solidFill>
                <a:effectLst/>
                <a:latin typeface="Calibri"/>
                <a:cs typeface="Calibri"/>
              </a:rPr>
              <a:t>grounded graph</a:t>
            </a:r>
            <a:endParaRPr lang="en-US" sz="280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83" name="Text Placeholder 310"/>
          <p:cNvSpPr txBox="1">
            <a:spLocks/>
          </p:cNvSpPr>
          <p:nvPr/>
        </p:nvSpPr>
        <p:spPr>
          <a:xfrm>
            <a:off x="4224732" y="819962"/>
            <a:ext cx="4155960" cy="4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18288">
            <a:spAutoFit/>
          </a:bodyPr>
          <a:lstStyle/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800">
                <a:solidFill>
                  <a:srgbClr val="0000FF"/>
                </a:solidFill>
                <a:latin typeface="Calibri"/>
                <a:cs typeface="Calibri"/>
              </a:rPr>
              <a:t>Certain structural properties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3754965" y="135467"/>
            <a:ext cx="0" cy="379306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 Placeholder 310"/>
          <p:cNvSpPr txBox="1">
            <a:spLocks/>
          </p:cNvSpPr>
          <p:nvPr/>
        </p:nvSpPr>
        <p:spPr>
          <a:xfrm>
            <a:off x="6320234" y="3986495"/>
            <a:ext cx="2146434" cy="131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18288">
            <a:spAutoFit/>
          </a:bodyPr>
          <a:lstStyle/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800">
                <a:solidFill>
                  <a:srgbClr val="0000FF"/>
                </a:solidFill>
                <a:latin typeface="Calibri"/>
                <a:cs typeface="Calibri"/>
              </a:rPr>
              <a:t>no </a:t>
            </a:r>
            <a:r>
              <a:rPr lang="en-US" sz="2800">
                <a:solidFill>
                  <a:srgbClr val="0000FF"/>
                </a:solidFill>
                <a:effectLst/>
                <a:latin typeface="Calibri"/>
                <a:cs typeface="Calibri"/>
              </a:rPr>
              <a:t>grounding necessary!</a:t>
            </a:r>
          </a:p>
          <a:p>
            <a:pPr marR="0" lvl="0" defTabSz="822325" eaLnBrk="0" latinLnBrk="0" hangingPunct="0">
              <a:lnSpc>
                <a:spcPct val="100000"/>
              </a:lnSpc>
              <a:buClrTx/>
              <a:buSzPct val="80000"/>
              <a:tabLst/>
              <a:defRPr/>
            </a:pPr>
            <a:r>
              <a:rPr lang="en-US" sz="28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 super fast</a:t>
            </a:r>
            <a:endParaRPr lang="en-US" sz="280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65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33" grpId="0"/>
      <p:bldP spid="34" grpId="0"/>
      <p:bldP spid="130" grpId="0"/>
      <p:bldP spid="132" grpId="0"/>
      <p:bldP spid="83" grpId="0"/>
      <p:bldP spid="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SQL translation Variant 1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7801" y="1062502"/>
            <a:ext cx="3441342" cy="1754327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select distinct s_nationkey</a:t>
            </a:r>
          </a:p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from Supplier, Partsupp, Part</a:t>
            </a:r>
          </a:p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where s_suppkey = ps_suppkey</a:t>
            </a:r>
            <a:br>
              <a:rPr lang="en-US" sz="1800" dirty="0">
                <a:latin typeface="Palatino Linotype"/>
                <a:cs typeface="Palatino Linotype"/>
              </a:rPr>
            </a:br>
            <a:r>
              <a:rPr lang="en-US" sz="1800" dirty="0">
                <a:latin typeface="Palatino Linotype"/>
                <a:cs typeface="Palatino Linotype"/>
              </a:rPr>
              <a:t>and ps_partkey = p_partkey</a:t>
            </a:r>
          </a:p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and p_name like </a:t>
            </a:r>
            <a:r>
              <a:rPr lang="en-US" sz="1800" dirty="0">
                <a:solidFill>
                  <a:srgbClr val="808000"/>
                </a:solidFill>
                <a:latin typeface="Palatino Linotype"/>
                <a:cs typeface="Palatino Linotype"/>
              </a:rPr>
              <a:t>$2</a:t>
            </a:r>
          </a:p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and ps_suppkey &lt;= </a:t>
            </a:r>
            <a:r>
              <a:rPr lang="en-US" sz="1800" dirty="0">
                <a:solidFill>
                  <a:srgbClr val="808000"/>
                </a:solidFill>
                <a:latin typeface="Palatino Linotype"/>
                <a:cs typeface="Palatino Linotype"/>
              </a:rPr>
              <a:t>$1</a:t>
            </a:r>
            <a:r>
              <a:rPr lang="en-US" sz="1800" dirty="0">
                <a:latin typeface="Palatino Linotype"/>
                <a:cs typeface="Palatino Linotype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39921" y="98572"/>
            <a:ext cx="4596237" cy="2800766"/>
          </a:xfrm>
          <a:prstGeom prst="rect">
            <a:avLst/>
          </a:prstGeom>
          <a:solidFill>
            <a:srgbClr val="C4BD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drop table</a:t>
            </a:r>
            <a:r>
              <a:rPr lang="en-US" sz="1100">
                <a:latin typeface="Palatino Linotype"/>
                <a:cs typeface="Palatino Linotype"/>
              </a:rPr>
              <a:t> if exists rus;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create</a:t>
            </a:r>
            <a:r>
              <a:rPr lang="en-US" sz="1100">
                <a:latin typeface="Palatino Linotype"/>
                <a:cs typeface="Palatino Linotype"/>
              </a:rPr>
              <a:t>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table</a:t>
            </a:r>
            <a:r>
              <a:rPr lang="en-US" sz="1100">
                <a:latin typeface="Palatino Linotype"/>
                <a:cs typeface="Palatino Linotype"/>
              </a:rPr>
              <a:t> rus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iOR</a:t>
            </a:r>
            <a:r>
              <a:rPr lang="en-US" sz="1100">
                <a:latin typeface="Palatino Linotype"/>
                <a:cs typeface="Palatino Linotype"/>
              </a:rPr>
              <a:t>(Q3.P)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P.P*Q2.P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>
                <a:latin typeface="Palatino Linotype"/>
                <a:cs typeface="Palatino Linotype"/>
              </a:rPr>
              <a:t> Part P,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Q1.s_nationkey, Q1.ps_partkey,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iOR</a:t>
            </a:r>
            <a:r>
              <a:rPr lang="en-US" sz="1100">
                <a:latin typeface="Palatino Linotype"/>
                <a:cs typeface="Palatino Linotype"/>
              </a:rPr>
              <a:t>(Q1.P)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s_suppkey, ps_partkey, S.P*PS.P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>
                <a:latin typeface="Palatino Linotype"/>
                <a:cs typeface="Palatino Linotype"/>
              </a:rPr>
              <a:t> Supplier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S, Partsupp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>
                <a:latin typeface="Palatino Linotype"/>
                <a:cs typeface="Palatino Linotype"/>
              </a:rPr>
              <a:t> s_suppkey = ps_suppkey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>
                <a:latin typeface="Palatino Linotype"/>
                <a:cs typeface="Palatino Linotype"/>
              </a:rPr>
              <a:t> s_suppkey &lt;= </a:t>
            </a:r>
            <a:r>
              <a:rPr lang="en-US" sz="1100">
                <a:solidFill>
                  <a:srgbClr val="808000"/>
                </a:solidFill>
                <a:latin typeface="Palatino Linotype"/>
                <a:cs typeface="Palatino Linotype"/>
              </a:rPr>
              <a:t>$1</a:t>
            </a:r>
            <a:r>
              <a:rPr lang="en-US" sz="1100">
                <a:latin typeface="Palatino Linotype"/>
                <a:cs typeface="Palatino Linotype"/>
              </a:rPr>
              <a:t>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Q1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group</a:t>
            </a:r>
            <a:r>
              <a:rPr lang="en-US" sz="1100">
                <a:latin typeface="Palatino Linotype"/>
                <a:cs typeface="Palatino Linotype"/>
              </a:rPr>
              <a:t>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by</a:t>
            </a:r>
            <a:r>
              <a:rPr lang="en-US" sz="1100">
                <a:latin typeface="Palatino Linotype"/>
                <a:cs typeface="Palatino Linotype"/>
              </a:rPr>
              <a:t> Q1.s_nationkey, Q1.ps_partkey)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Q2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>
                <a:latin typeface="Palatino Linotype"/>
                <a:cs typeface="Palatino Linotype"/>
              </a:rPr>
              <a:t> p_partkey = Q2.ps_partkey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>
                <a:latin typeface="Palatino Linotype"/>
                <a:cs typeface="Palatino Linotype"/>
              </a:rPr>
              <a:t> p_name like </a:t>
            </a:r>
            <a:r>
              <a:rPr lang="en-US" sz="1100">
                <a:solidFill>
                  <a:srgbClr val="808000"/>
                </a:solidFill>
                <a:latin typeface="Palatino Linotype"/>
                <a:cs typeface="Palatino Linotype"/>
              </a:rPr>
              <a:t>$2</a:t>
            </a:r>
            <a:r>
              <a:rPr lang="en-US" sz="1100">
                <a:latin typeface="Palatino Linotype"/>
                <a:cs typeface="Palatino Linotype"/>
              </a:rPr>
              <a:t>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Q3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group</a:t>
            </a:r>
            <a:r>
              <a:rPr lang="en-US" sz="1100">
                <a:latin typeface="Palatino Linotype"/>
                <a:cs typeface="Palatino Linotype"/>
              </a:rPr>
              <a:t>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by</a:t>
            </a:r>
            <a:r>
              <a:rPr lang="en-US" sz="1100">
                <a:latin typeface="Palatino Linotype"/>
                <a:cs typeface="Palatino Linotype"/>
              </a:rPr>
              <a:t> Q3.s_nationkey;</a:t>
            </a:r>
            <a:endParaRPr lang="en-US" sz="1100" dirty="0">
              <a:latin typeface="Palatino Linotype"/>
              <a:cs typeface="Palatino Linotype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39921" y="3029213"/>
            <a:ext cx="4596237" cy="2800766"/>
          </a:xfrm>
          <a:prstGeom prst="rect">
            <a:avLst/>
          </a:prstGeom>
          <a:solidFill>
            <a:srgbClr val="C4BD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drop table</a:t>
            </a:r>
            <a:r>
              <a:rPr lang="en-US" sz="1100">
                <a:latin typeface="Palatino Linotype"/>
                <a:cs typeface="Palatino Linotype"/>
              </a:rPr>
              <a:t> if exists rus;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create table </a:t>
            </a:r>
            <a:r>
              <a:rPr lang="en-US" sz="1100">
                <a:latin typeface="Palatino Linotype"/>
                <a:cs typeface="Palatino Linotype"/>
              </a:rPr>
              <a:t>rus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iOR</a:t>
            </a:r>
            <a:r>
              <a:rPr lang="en-US" sz="1100">
                <a:latin typeface="Palatino Linotype"/>
                <a:cs typeface="Palatino Linotype"/>
              </a:rPr>
              <a:t>(Q3.P)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		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P.P*Q2.P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>
                <a:latin typeface="Palatino Linotype"/>
                <a:cs typeface="Palatino Linotype"/>
              </a:rPr>
              <a:t> Part P,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Q1.s_nationkey, Q1.ps_partkey,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iOR</a:t>
            </a:r>
            <a:r>
              <a:rPr lang="en-US" sz="1100">
                <a:latin typeface="Palatino Linotype"/>
                <a:cs typeface="Palatino Linotype"/>
              </a:rPr>
              <a:t>(Q1.P)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s_suppkey, ps_partkey,S.P*PS.P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>
                <a:latin typeface="Palatino Linotype"/>
                <a:cs typeface="Palatino Linotype"/>
              </a:rPr>
              <a:t> Supplier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S, Partsupp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>
                <a:latin typeface="Palatino Linotype"/>
                <a:cs typeface="Palatino Linotype"/>
              </a:rPr>
              <a:t> s_suppkey = ps_suppkey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>
                <a:latin typeface="Palatino Linotype"/>
                <a:cs typeface="Palatino Linotype"/>
              </a:rPr>
              <a:t> s_suppkey &lt;= </a:t>
            </a:r>
            <a:r>
              <a:rPr lang="en-US" sz="1100">
                <a:solidFill>
                  <a:srgbClr val="808000"/>
                </a:solidFill>
                <a:latin typeface="Palatino Linotype"/>
                <a:cs typeface="Palatino Linotype"/>
              </a:rPr>
              <a:t>$1</a:t>
            </a:r>
            <a:r>
              <a:rPr lang="en-US" sz="1100">
                <a:latin typeface="Palatino Linotype"/>
                <a:cs typeface="Palatino Linotype"/>
              </a:rPr>
              <a:t>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Q1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group by </a:t>
            </a:r>
            <a:r>
              <a:rPr lang="en-US" sz="1100">
                <a:latin typeface="Palatino Linotype"/>
                <a:cs typeface="Palatino Linotype"/>
              </a:rPr>
              <a:t>Q1.s_nationkey, Q1.ps_partkey)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Q2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>
                <a:latin typeface="Palatino Linotype"/>
                <a:cs typeface="Palatino Linotype"/>
              </a:rPr>
              <a:t> p_partkey = Q2.ps_partkey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>
                <a:latin typeface="Palatino Linotype"/>
                <a:cs typeface="Palatino Linotype"/>
              </a:rPr>
              <a:t> p_name like </a:t>
            </a:r>
            <a:r>
              <a:rPr lang="en-US" sz="1100">
                <a:solidFill>
                  <a:srgbClr val="808000"/>
                </a:solidFill>
                <a:latin typeface="Palatino Linotype"/>
                <a:cs typeface="Palatino Linotype"/>
              </a:rPr>
              <a:t>$2</a:t>
            </a:r>
            <a:r>
              <a:rPr lang="en-US" sz="1100">
                <a:latin typeface="Palatino Linotype"/>
                <a:cs typeface="Palatino Linotype"/>
              </a:rPr>
              <a:t>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Q3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group by </a:t>
            </a:r>
            <a:r>
              <a:rPr lang="en-US" sz="1100">
                <a:latin typeface="Palatino Linotype"/>
                <a:cs typeface="Palatino Linotype"/>
              </a:rPr>
              <a:t>Q3.s_nationkey;</a:t>
            </a:r>
            <a:endParaRPr lang="en-US" sz="1100" dirty="0">
              <a:latin typeface="Palatino Linotype"/>
              <a:cs typeface="Palatino Linotype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39921" y="5959853"/>
            <a:ext cx="2925776" cy="769441"/>
          </a:xfrm>
          <a:prstGeom prst="rect">
            <a:avLst/>
          </a:prstGeom>
          <a:solidFill>
            <a:srgbClr val="C4BD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 dirty="0">
                <a:latin typeface="Palatino Linotype"/>
                <a:cs typeface="Palatino Linotype"/>
              </a:rPr>
              <a:t> rup.s_nationkey,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least</a:t>
            </a:r>
            <a:r>
              <a:rPr lang="en-US" sz="1100" dirty="0">
                <a:latin typeface="Palatino Linotype"/>
                <a:cs typeface="Palatino Linotype"/>
              </a:rPr>
              <a:t>(rup.p, rus.p) ru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 dirty="0">
                <a:latin typeface="Palatino Linotype"/>
                <a:cs typeface="Palatino Linotype"/>
              </a:rPr>
              <a:t> rup, rus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 dirty="0">
                <a:latin typeface="Palatino Linotype"/>
                <a:cs typeface="Palatino Linotype"/>
              </a:rPr>
              <a:t> rup.s_nationkey = rus.s_nationkey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order by </a:t>
            </a:r>
            <a:r>
              <a:rPr lang="en-US" sz="1100" dirty="0">
                <a:latin typeface="Palatino Linotype"/>
                <a:cs typeface="Palatino Linotype"/>
              </a:rPr>
              <a:t>least(rup.p, rus.p)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desc</a:t>
            </a:r>
            <a:r>
              <a:rPr lang="en-US" sz="1100" dirty="0">
                <a:latin typeface="Palatino Linotype"/>
                <a:cs typeface="Palatino Linotype"/>
              </a:rPr>
              <a:t>;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177801" y="751411"/>
            <a:ext cx="17061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b="1" dirty="0">
                <a:latin typeface="+mn-lt"/>
              </a:rPr>
              <a:t>Deterministic SQL</a:t>
            </a:r>
          </a:p>
        </p:txBody>
      </p:sp>
      <p:sp>
        <p:nvSpPr>
          <p:cNvPr id="12" name="Left Arrow 11"/>
          <p:cNvSpPr/>
          <p:nvPr/>
        </p:nvSpPr>
        <p:spPr>
          <a:xfrm rot="10800000">
            <a:off x="3803049" y="1739899"/>
            <a:ext cx="452966" cy="381000"/>
          </a:xfrm>
          <a:prstGeom prst="leftArrow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6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/>
              <a:t>SQL translation Variant 2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39921" y="98572"/>
            <a:ext cx="4596237" cy="2800766"/>
          </a:xfrm>
          <a:prstGeom prst="rect">
            <a:avLst/>
          </a:prstGeom>
          <a:solidFill>
            <a:srgbClr val="C4BD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drop table</a:t>
            </a:r>
            <a:r>
              <a:rPr lang="en-US" sz="1100">
                <a:latin typeface="Palatino Linotype"/>
                <a:cs typeface="Palatino Linotype"/>
              </a:rPr>
              <a:t> if exists rus;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create</a:t>
            </a:r>
            <a:r>
              <a:rPr lang="en-US" sz="1100">
                <a:latin typeface="Palatino Linotype"/>
                <a:cs typeface="Palatino Linotype"/>
              </a:rPr>
              <a:t>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table</a:t>
            </a:r>
            <a:r>
              <a:rPr lang="en-US" sz="1100">
                <a:latin typeface="Palatino Linotype"/>
                <a:cs typeface="Palatino Linotype"/>
              </a:rPr>
              <a:t> rus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iOR</a:t>
            </a:r>
            <a:r>
              <a:rPr lang="en-US" sz="1100">
                <a:latin typeface="Palatino Linotype"/>
                <a:cs typeface="Palatino Linotype"/>
              </a:rPr>
              <a:t>(Q3.P)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P.P*Q2.P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>
                <a:latin typeface="Palatino Linotype"/>
                <a:cs typeface="Palatino Linotype"/>
              </a:rPr>
              <a:t> Part P,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Q1.s_nationkey, Q1.ps_partkey,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iOR</a:t>
            </a:r>
            <a:r>
              <a:rPr lang="en-US" sz="1100">
                <a:latin typeface="Palatino Linotype"/>
                <a:cs typeface="Palatino Linotype"/>
              </a:rPr>
              <a:t>(Q1.P)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s_suppkey, ps_partkey, S.P*PS.P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>
                <a:latin typeface="Palatino Linotype"/>
                <a:cs typeface="Palatino Linotype"/>
              </a:rPr>
              <a:t> Supplier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S, Partsupp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>
                <a:latin typeface="Palatino Linotype"/>
                <a:cs typeface="Palatino Linotype"/>
              </a:rPr>
              <a:t> s_suppkey = ps_suppkey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>
                <a:latin typeface="Palatino Linotype"/>
                <a:cs typeface="Palatino Linotype"/>
              </a:rPr>
              <a:t> s_suppkey &lt;=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$1</a:t>
            </a:r>
            <a:r>
              <a:rPr lang="en-US" sz="1100">
                <a:latin typeface="Palatino Linotype"/>
                <a:cs typeface="Palatino Linotype"/>
              </a:rPr>
              <a:t>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Q1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group</a:t>
            </a:r>
            <a:r>
              <a:rPr lang="en-US" sz="1100">
                <a:latin typeface="Palatino Linotype"/>
                <a:cs typeface="Palatino Linotype"/>
              </a:rPr>
              <a:t>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by</a:t>
            </a:r>
            <a:r>
              <a:rPr lang="en-US" sz="1100">
                <a:latin typeface="Palatino Linotype"/>
                <a:cs typeface="Palatino Linotype"/>
              </a:rPr>
              <a:t> Q1.s_nationkey, Q1.ps_partkey)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Q2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>
                <a:latin typeface="Palatino Linotype"/>
                <a:cs typeface="Palatino Linotype"/>
              </a:rPr>
              <a:t> p_partkey = Q2.ps_partkey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>
                <a:latin typeface="Palatino Linotype"/>
                <a:cs typeface="Palatino Linotype"/>
              </a:rPr>
              <a:t> p_name like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 $2</a:t>
            </a:r>
            <a:r>
              <a:rPr lang="en-US" sz="1100">
                <a:latin typeface="Palatino Linotype"/>
                <a:cs typeface="Palatino Linotype"/>
              </a:rPr>
              <a:t>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Q3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  <a:tab pos="1604963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group</a:t>
            </a:r>
            <a:r>
              <a:rPr lang="en-US" sz="1100">
                <a:latin typeface="Palatino Linotype"/>
                <a:cs typeface="Palatino Linotype"/>
              </a:rPr>
              <a:t>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by</a:t>
            </a:r>
            <a:r>
              <a:rPr lang="en-US" sz="1100">
                <a:latin typeface="Palatino Linotype"/>
                <a:cs typeface="Palatino Linotype"/>
              </a:rPr>
              <a:t> Q3.s_nationkey;</a:t>
            </a:r>
            <a:endParaRPr lang="en-US" sz="1100" dirty="0">
              <a:latin typeface="Palatino Linotype"/>
              <a:cs typeface="Palatino Linotype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39921" y="5959853"/>
            <a:ext cx="2925776" cy="769441"/>
          </a:xfrm>
          <a:prstGeom prst="rect">
            <a:avLst/>
          </a:prstGeom>
          <a:solidFill>
            <a:srgbClr val="C4BD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 dirty="0">
                <a:latin typeface="Palatino Linotype"/>
                <a:cs typeface="Palatino Linotype"/>
              </a:rPr>
              <a:t> rup.s_nationkey,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least</a:t>
            </a:r>
            <a:r>
              <a:rPr lang="en-US" sz="1100" dirty="0">
                <a:latin typeface="Palatino Linotype"/>
                <a:cs typeface="Palatino Linotype"/>
              </a:rPr>
              <a:t>(rup.p, rus.p) ru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 dirty="0">
                <a:latin typeface="Palatino Linotype"/>
                <a:cs typeface="Palatino Linotype"/>
              </a:rPr>
              <a:t> rup, rus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 dirty="0">
                <a:latin typeface="Palatino Linotype"/>
                <a:cs typeface="Palatino Linotype"/>
              </a:rPr>
              <a:t> rup.s_nationkey = rus.s_nationkey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order by </a:t>
            </a:r>
            <a:r>
              <a:rPr lang="en-US" sz="1100" dirty="0">
                <a:latin typeface="Palatino Linotype"/>
                <a:cs typeface="Palatino Linotype"/>
              </a:rPr>
              <a:t>least(rup.p, rus.p)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desc</a:t>
            </a:r>
            <a:r>
              <a:rPr lang="en-US" sz="1100" dirty="0">
                <a:latin typeface="Palatino Linotype"/>
                <a:cs typeface="Palatino Linotype"/>
              </a:rPr>
              <a:t>;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271" y="3737873"/>
            <a:ext cx="3293115" cy="2800766"/>
          </a:xfrm>
          <a:prstGeom prst="rect">
            <a:avLst/>
          </a:prstGeom>
          <a:solidFill>
            <a:srgbClr val="C4BD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drop</a:t>
            </a:r>
            <a:r>
              <a:rPr lang="en-US" sz="1100" dirty="0">
                <a:latin typeface="Palatino Linotype"/>
                <a:cs typeface="Palatino Linotype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table</a:t>
            </a:r>
            <a:r>
              <a:rPr lang="en-US" sz="1100" dirty="0">
                <a:latin typeface="Palatino Linotype"/>
                <a:cs typeface="Palatino Linotype"/>
              </a:rPr>
              <a:t> if exists PS cascade;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create</a:t>
            </a:r>
            <a:r>
              <a:rPr lang="en-US" sz="1100" dirty="0">
                <a:latin typeface="Palatino Linotype"/>
                <a:cs typeface="Palatino Linotype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table</a:t>
            </a:r>
            <a:r>
              <a:rPr lang="en-US" sz="1100" dirty="0">
                <a:latin typeface="Palatino Linotype"/>
                <a:cs typeface="Palatino Linotype"/>
              </a:rPr>
              <a:t> PS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 dirty="0">
                <a:latin typeface="Palatino Linotype"/>
                <a:cs typeface="Palatino Linotype"/>
              </a:rPr>
              <a:t> ps_suppkey, ps_partkey, PS.P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 dirty="0">
                <a:latin typeface="Palatino Linotype"/>
                <a:cs typeface="Palatino Linotype"/>
              </a:rPr>
              <a:t> Supplier S, Partsupp PS, Part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 dirty="0">
                <a:latin typeface="Palatino Linotype"/>
                <a:cs typeface="Palatino Linotype"/>
              </a:rPr>
              <a:t> s_suppkey = ps_suppkey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 dirty="0">
                <a:latin typeface="Palatino Linotype"/>
                <a:cs typeface="Palatino Linotype"/>
              </a:rPr>
              <a:t> p_partkey = ps_partkey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 dirty="0">
                <a:latin typeface="Palatino Linotype"/>
                <a:cs typeface="Palatino Linotype"/>
              </a:rPr>
              <a:t> p_name like </a:t>
            </a:r>
            <a:r>
              <a:rPr lang="en-US" sz="1100" dirty="0">
                <a:solidFill>
                  <a:srgbClr val="FF0000"/>
                </a:solidFill>
                <a:latin typeface="Palatino Linotype"/>
                <a:cs typeface="Palatino Linotype"/>
              </a:rPr>
              <a:t>$2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 dirty="0">
                <a:latin typeface="Palatino Linotype"/>
                <a:cs typeface="Palatino Linotype"/>
              </a:rPr>
              <a:t> s_suppkey &lt;= </a:t>
            </a:r>
            <a:r>
              <a:rPr lang="en-US" sz="1100" dirty="0">
                <a:solidFill>
                  <a:srgbClr val="FF0000"/>
                </a:solidFill>
                <a:latin typeface="Palatino Linotype"/>
                <a:cs typeface="Palatino Linotype"/>
              </a:rPr>
              <a:t>$1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group</a:t>
            </a:r>
            <a:r>
              <a:rPr lang="en-US" sz="1100" dirty="0">
                <a:latin typeface="Palatino Linotype"/>
                <a:cs typeface="Palatino Linotype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by</a:t>
            </a:r>
            <a:r>
              <a:rPr lang="en-US" sz="1100" dirty="0">
                <a:latin typeface="Palatino Linotype"/>
                <a:cs typeface="Palatino Linotype"/>
              </a:rPr>
              <a:t> PS.ps_suppkey, PS.ps_partkey, PS.P;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endParaRPr lang="en-US" sz="1100" dirty="0">
              <a:latin typeface="Palatino Linotype"/>
              <a:cs typeface="Palatino Linotype"/>
            </a:endParaRP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drop</a:t>
            </a:r>
            <a:r>
              <a:rPr lang="en-US" sz="1100" dirty="0">
                <a:latin typeface="Palatino Linotype"/>
                <a:cs typeface="Palatino Linotype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table</a:t>
            </a:r>
            <a:r>
              <a:rPr lang="en-US" sz="1100" dirty="0">
                <a:latin typeface="Palatino Linotype"/>
                <a:cs typeface="Palatino Linotype"/>
              </a:rPr>
              <a:t> if exists P cascade;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create</a:t>
            </a:r>
            <a:r>
              <a:rPr lang="en-US" sz="1100" dirty="0">
                <a:latin typeface="Palatino Linotype"/>
                <a:cs typeface="Palatino Linotype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table</a:t>
            </a:r>
            <a:r>
              <a:rPr lang="en-US" sz="1100" dirty="0">
                <a:latin typeface="Palatino Linotype"/>
                <a:cs typeface="Palatino Linotype"/>
              </a:rPr>
              <a:t> P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 dirty="0">
                <a:latin typeface="Palatino Linotype"/>
                <a:cs typeface="Palatino Linotype"/>
              </a:rPr>
              <a:t> p_partkey, P.P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 dirty="0">
                <a:latin typeface="Palatino Linotype"/>
                <a:cs typeface="Palatino Linotype"/>
              </a:rPr>
              <a:t> PS, Part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 dirty="0">
                <a:latin typeface="Palatino Linotype"/>
                <a:cs typeface="Palatino Linotype"/>
              </a:rPr>
              <a:t> p_partkey = ps_partkey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 dirty="0">
                <a:latin typeface="Palatino Linotype"/>
                <a:cs typeface="Palatino Linotype"/>
              </a:rPr>
              <a:t>	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group</a:t>
            </a:r>
            <a:r>
              <a:rPr lang="en-US" sz="1100" dirty="0">
                <a:latin typeface="Palatino Linotype"/>
                <a:cs typeface="Palatino Linotype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Palatino Linotype"/>
                <a:cs typeface="Palatino Linotype"/>
              </a:rPr>
              <a:t>by</a:t>
            </a:r>
            <a:r>
              <a:rPr lang="en-US" sz="1100" dirty="0">
                <a:latin typeface="Palatino Linotype"/>
                <a:cs typeface="Palatino Linotype"/>
              </a:rPr>
              <a:t> P.p_partkey, P.P;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439921" y="3029213"/>
            <a:ext cx="4596237" cy="2800766"/>
          </a:xfrm>
          <a:prstGeom prst="rect">
            <a:avLst/>
          </a:prstGeom>
          <a:solidFill>
            <a:srgbClr val="C4BD9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drop table</a:t>
            </a:r>
            <a:r>
              <a:rPr lang="en-US" sz="1100">
                <a:latin typeface="Palatino Linotype"/>
                <a:cs typeface="Palatino Linotype"/>
              </a:rPr>
              <a:t> if exists rus;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create table </a:t>
            </a:r>
            <a:r>
              <a:rPr lang="en-US" sz="1100">
                <a:latin typeface="Palatino Linotype"/>
                <a:cs typeface="Palatino Linotype"/>
              </a:rPr>
              <a:t>rus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iOR</a:t>
            </a:r>
            <a:r>
              <a:rPr lang="en-US" sz="1100">
                <a:latin typeface="Palatino Linotype"/>
                <a:cs typeface="Palatino Linotype"/>
              </a:rPr>
              <a:t>(Q3.P)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		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P.P*Q2.P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>
                <a:latin typeface="Palatino Linotype"/>
                <a:cs typeface="Palatino Linotype"/>
              </a:rPr>
              <a:t> Part P,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Q1.s_nationkey, Q1.ps_partkey,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iOR</a:t>
            </a:r>
            <a:r>
              <a:rPr lang="en-US" sz="1100">
                <a:latin typeface="Palatino Linotype"/>
                <a:cs typeface="Palatino Linotype"/>
              </a:rPr>
              <a:t>(Q1.P)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(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select</a:t>
            </a:r>
            <a:r>
              <a:rPr lang="en-US" sz="1100">
                <a:latin typeface="Palatino Linotype"/>
                <a:cs typeface="Palatino Linotype"/>
              </a:rPr>
              <a:t> s_nationkey, s_suppkey, ps_partkey,S.P*PS.P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from</a:t>
            </a:r>
            <a:r>
              <a:rPr lang="en-US" sz="1100">
                <a:latin typeface="Palatino Linotype"/>
                <a:cs typeface="Palatino Linotype"/>
              </a:rPr>
              <a:t> Supplier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S, Partsupp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PS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>
                <a:latin typeface="Palatino Linotype"/>
                <a:cs typeface="Palatino Linotype"/>
              </a:rPr>
              <a:t> s_suppkey = ps_suppkey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>
                <a:latin typeface="Palatino Linotype"/>
                <a:cs typeface="Palatino Linotype"/>
              </a:rPr>
              <a:t> s_suppkey &lt;= 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$1</a:t>
            </a:r>
            <a:r>
              <a:rPr lang="en-US" sz="1100">
                <a:latin typeface="Palatino Linotype"/>
                <a:cs typeface="Palatino Linotype"/>
              </a:rPr>
              <a:t>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Q1 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group by </a:t>
            </a:r>
            <a:r>
              <a:rPr lang="en-US" sz="1100">
                <a:latin typeface="Palatino Linotype"/>
                <a:cs typeface="Palatino Linotype"/>
              </a:rPr>
              <a:t>Q1.s_nationkey, Q1.ps_partkey)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Q2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where</a:t>
            </a:r>
            <a:r>
              <a:rPr lang="en-US" sz="1100">
                <a:latin typeface="Palatino Linotype"/>
                <a:cs typeface="Palatino Linotype"/>
              </a:rPr>
              <a:t> p_partkey = Q2.ps_partkey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and</a:t>
            </a:r>
            <a:r>
              <a:rPr lang="en-US" sz="1100">
                <a:latin typeface="Palatino Linotype"/>
                <a:cs typeface="Palatino Linotype"/>
              </a:rPr>
              <a:t> p_name like</a:t>
            </a:r>
            <a:r>
              <a:rPr lang="en-US" sz="1100">
                <a:solidFill>
                  <a:srgbClr val="FF0000"/>
                </a:solidFill>
                <a:latin typeface="Palatino Linotype"/>
                <a:cs typeface="Palatino Linotype"/>
              </a:rPr>
              <a:t> $2</a:t>
            </a:r>
            <a:r>
              <a:rPr lang="en-US" sz="1100">
                <a:latin typeface="Palatino Linotype"/>
                <a:cs typeface="Palatino Linotype"/>
              </a:rPr>
              <a:t>) 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as</a:t>
            </a:r>
            <a:r>
              <a:rPr lang="en-US" sz="1100">
                <a:latin typeface="Palatino Linotype"/>
                <a:cs typeface="Palatino Linotype"/>
              </a:rPr>
              <a:t> Q3</a:t>
            </a:r>
          </a:p>
          <a:p>
            <a:pPr>
              <a:tabLst>
                <a:tab pos="233363" algn="l"/>
                <a:tab pos="457200" algn="l"/>
                <a:tab pos="690563" algn="l"/>
                <a:tab pos="914400" algn="l"/>
                <a:tab pos="1147763" algn="l"/>
                <a:tab pos="1371600" algn="l"/>
              </a:tabLst>
            </a:pPr>
            <a:r>
              <a:rPr lang="en-US" sz="1100">
                <a:latin typeface="Palatino Linotype"/>
                <a:cs typeface="Palatino Linotype"/>
              </a:rPr>
              <a:t>	</a:t>
            </a:r>
            <a:r>
              <a:rPr lang="en-US" sz="1100">
                <a:solidFill>
                  <a:srgbClr val="0000FF"/>
                </a:solidFill>
                <a:latin typeface="Palatino Linotype"/>
                <a:cs typeface="Palatino Linotype"/>
              </a:rPr>
              <a:t>group by </a:t>
            </a:r>
            <a:r>
              <a:rPr lang="en-US" sz="1100">
                <a:latin typeface="Palatino Linotype"/>
                <a:cs typeface="Palatino Linotype"/>
              </a:rPr>
              <a:t>Q3.s_nationkey;</a:t>
            </a:r>
            <a:endParaRPr lang="en-US" sz="1100" dirty="0">
              <a:latin typeface="Palatino Linotype"/>
              <a:cs typeface="Palatino Linotype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323417" y="1071033"/>
            <a:ext cx="270933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323417" y="4011083"/>
            <a:ext cx="270933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437718" y="2087033"/>
            <a:ext cx="126788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6644218" y="1737783"/>
            <a:ext cx="72813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4965700" y="2575983"/>
            <a:ext cx="123825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437718" y="5014383"/>
            <a:ext cx="126788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4965700" y="5509683"/>
            <a:ext cx="1238250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644218" y="4677833"/>
            <a:ext cx="728132" cy="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77801" y="1062502"/>
            <a:ext cx="3441342" cy="1754327"/>
          </a:xfrm>
          <a:prstGeom prst="rect">
            <a:avLst/>
          </a:prstGeom>
          <a:solidFill>
            <a:srgbClr val="FFFFA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select distinct s_nationkey</a:t>
            </a:r>
          </a:p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from Supplier, Partsupp, Part</a:t>
            </a:r>
          </a:p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where s_suppkey = ps_suppkey</a:t>
            </a:r>
            <a:br>
              <a:rPr lang="en-US" sz="1800" dirty="0">
                <a:latin typeface="Palatino Linotype"/>
                <a:cs typeface="Palatino Linotype"/>
              </a:rPr>
            </a:br>
            <a:r>
              <a:rPr lang="en-US" sz="1800" dirty="0">
                <a:latin typeface="Palatino Linotype"/>
                <a:cs typeface="Palatino Linotype"/>
              </a:rPr>
              <a:t>and ps_partkey = p_partkey</a:t>
            </a:r>
          </a:p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and p_name like </a:t>
            </a:r>
            <a:r>
              <a:rPr lang="en-US" sz="1800" dirty="0">
                <a:solidFill>
                  <a:srgbClr val="808000"/>
                </a:solidFill>
                <a:latin typeface="Palatino Linotype"/>
                <a:cs typeface="Palatino Linotype"/>
              </a:rPr>
              <a:t>$2</a:t>
            </a:r>
          </a:p>
          <a:p>
            <a:pPr defTabSz="822325" eaLnBrk="0" hangingPunct="0">
              <a:spcAft>
                <a:spcPts val="0"/>
              </a:spcAft>
            </a:pPr>
            <a:r>
              <a:rPr lang="en-US" sz="1800" dirty="0">
                <a:latin typeface="Palatino Linotype"/>
                <a:cs typeface="Palatino Linotype"/>
              </a:rPr>
              <a:t>and ps_suppkey &lt;= </a:t>
            </a:r>
            <a:r>
              <a:rPr lang="en-US" sz="1800" dirty="0">
                <a:solidFill>
                  <a:srgbClr val="808000"/>
                </a:solidFill>
                <a:latin typeface="Palatino Linotype"/>
                <a:cs typeface="Palatino Linotype"/>
              </a:rPr>
              <a:t>$1</a:t>
            </a:r>
            <a:r>
              <a:rPr lang="en-US" sz="1800" dirty="0">
                <a:latin typeface="Palatino Linotype"/>
                <a:cs typeface="Palatino Linotype"/>
              </a:rPr>
              <a:t>;</a:t>
            </a: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77801" y="751411"/>
            <a:ext cx="17061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b="1" dirty="0">
                <a:latin typeface="+mn-lt"/>
              </a:rPr>
              <a:t>Deterministic SQL</a:t>
            </a:r>
          </a:p>
        </p:txBody>
      </p:sp>
      <p:sp>
        <p:nvSpPr>
          <p:cNvPr id="22" name="Left Arrow 21"/>
          <p:cNvSpPr/>
          <p:nvPr/>
        </p:nvSpPr>
        <p:spPr>
          <a:xfrm rot="10800000">
            <a:off x="3803049" y="1739899"/>
            <a:ext cx="452966" cy="381000"/>
          </a:xfrm>
          <a:prstGeom prst="leftArrow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16200000">
            <a:off x="1675345" y="3086851"/>
            <a:ext cx="452966" cy="381000"/>
          </a:xfrm>
          <a:prstGeom prst="leftArrow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Rectangle 296"/>
          <p:cNvSpPr/>
          <p:nvPr/>
        </p:nvSpPr>
        <p:spPr>
          <a:xfrm>
            <a:off x="5000898" y="839091"/>
            <a:ext cx="572651" cy="476239"/>
          </a:xfrm>
          <a:prstGeom prst="rect">
            <a:avLst/>
          </a:prstGeom>
          <a:solidFill>
            <a:srgbClr val="6A6C01">
              <a:alpha val="30000"/>
            </a:srgb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299" name="Rectangle 298"/>
          <p:cNvSpPr/>
          <p:nvPr/>
        </p:nvSpPr>
        <p:spPr>
          <a:xfrm>
            <a:off x="5840031" y="839091"/>
            <a:ext cx="572651" cy="476239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300" name="Rectangle 299"/>
          <p:cNvSpPr/>
          <p:nvPr/>
        </p:nvSpPr>
        <p:spPr>
          <a:xfrm>
            <a:off x="6639476" y="839091"/>
            <a:ext cx="572651" cy="476239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Boolean Formulas by Models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4656537" y="831475"/>
            <a:ext cx="260327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f 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=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 </a:t>
            </a:r>
            <a:r>
              <a:rPr lang="en-US" sz="2400">
                <a:latin typeface="Palatino Linotype"/>
                <a:cs typeface="Palatino Linotype"/>
              </a:rPr>
              <a:t>∨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  <a:r>
              <a:rPr lang="en-GB" sz="24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 </a:t>
            </a:r>
            <a:r>
              <a:rPr lang="en-US" sz="2400">
                <a:solidFill>
                  <a:srgbClr val="000000"/>
                </a:solidFill>
                <a:latin typeface="Palatino Linotype"/>
                <a:cs typeface="Palatino Linotype"/>
              </a:rPr>
              <a:t>∨ 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4550799" y="1804614"/>
            <a:ext cx="276998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f' 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 </a:t>
            </a:r>
            <a:r>
              <a:rPr lang="en-US" sz="2400">
                <a:latin typeface="Palatino Linotype"/>
                <a:cs typeface="Palatino Linotype"/>
              </a:rPr>
              <a:t>∨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'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  <a:r>
              <a:rPr lang="en-GB" sz="24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 </a:t>
            </a:r>
            <a:r>
              <a:rPr lang="en-US" sz="2400">
                <a:solidFill>
                  <a:srgbClr val="000000"/>
                </a:solidFill>
                <a:latin typeface="Palatino Linotype"/>
                <a:cs typeface="Palatino Linotype"/>
              </a:rPr>
              <a:t>∨ 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4671603" y="3999412"/>
            <a:ext cx="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 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79" name="Rectangle 17"/>
          <p:cNvSpPr>
            <a:spLocks noChangeArrowheads="1"/>
          </p:cNvSpPr>
          <p:nvPr/>
        </p:nvSpPr>
        <p:spPr bwMode="auto">
          <a:xfrm>
            <a:off x="5743302" y="3967237"/>
            <a:ext cx="2953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rgbClr val="008000"/>
                </a:solidFill>
                <a:latin typeface="Palatino Linotype"/>
                <a:cs typeface="Palatino Linotype"/>
              </a:rPr>
              <a:t>Read-once,  </a:t>
            </a:r>
            <a:r>
              <a:rPr lang="en-US" sz="2400">
                <a:solidFill>
                  <a:srgbClr val="008000"/>
                </a:solidFill>
                <a:latin typeface="Palatino Linotype"/>
                <a:cs typeface="Palatino Linotype"/>
              </a:rPr>
              <a:t>PTIME </a:t>
            </a:r>
            <a:r>
              <a:rPr lang="en-US" sz="2400" kern="0">
                <a:solidFill>
                  <a:srgbClr val="008000"/>
                </a:solidFill>
                <a:latin typeface="Palatino Linotype"/>
                <a:cs typeface="Palatino Linotype"/>
                <a:sym typeface="Wingdings"/>
              </a:rPr>
              <a:t></a:t>
            </a:r>
            <a:endParaRPr lang="en-US" sz="2400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782" y="323902"/>
            <a:ext cx="2061668" cy="2200646"/>
            <a:chOff x="535483" y="618516"/>
            <a:chExt cx="1958180" cy="2090182"/>
          </a:xfrm>
        </p:grpSpPr>
        <p:sp>
          <p:nvSpPr>
            <p:cNvPr id="164" name="Rectangle 163"/>
            <p:cNvSpPr/>
            <p:nvPr/>
          </p:nvSpPr>
          <p:spPr>
            <a:xfrm>
              <a:off x="1068883" y="618516"/>
              <a:ext cx="267250" cy="3507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solidFill>
                    <a:srgbClr val="000000"/>
                  </a:solidFill>
                  <a:latin typeface="Palatino Linotype"/>
                  <a:cs typeface="Palatino Linotype"/>
                  <a:sym typeface="Symbol"/>
                </a:rPr>
                <a:t>y</a:t>
              </a:r>
              <a:r>
                <a:rPr lang="en-GB" sz="2400" baseline="-25000">
                  <a:solidFill>
                    <a:srgbClr val="000000"/>
                  </a:solidFill>
                  <a:latin typeface="Palatino Linotype"/>
                  <a:cs typeface="Palatino Linotype"/>
                  <a:sym typeface="Symbol"/>
                </a:rPr>
                <a:t>1</a:t>
              </a:r>
            </a:p>
          </p:txBody>
        </p:sp>
        <p:sp>
          <p:nvSpPr>
            <p:cNvPr id="87" name="Rectangle 86"/>
            <p:cNvSpPr>
              <a:spLocks noChangeAspect="1"/>
            </p:cNvSpPr>
            <p:nvPr/>
          </p:nvSpPr>
          <p:spPr bwMode="auto">
            <a:xfrm>
              <a:off x="1184981" y="1141592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1802671" y="1141590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 bwMode="auto">
            <a:xfrm>
              <a:off x="876137" y="1141590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90" name="Rectangle 89"/>
            <p:cNvSpPr>
              <a:spLocks noChangeAspect="1"/>
            </p:cNvSpPr>
            <p:nvPr/>
          </p:nvSpPr>
          <p:spPr bwMode="auto">
            <a:xfrm>
              <a:off x="1493826" y="1141590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91" name="Rectangle 90"/>
            <p:cNvSpPr>
              <a:spLocks noChangeAspect="1"/>
            </p:cNvSpPr>
            <p:nvPr/>
          </p:nvSpPr>
          <p:spPr bwMode="auto">
            <a:xfrm>
              <a:off x="1184981" y="1450436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92" name="Rectangle 91"/>
            <p:cNvSpPr>
              <a:spLocks noChangeAspect="1"/>
            </p:cNvSpPr>
            <p:nvPr/>
          </p:nvSpPr>
          <p:spPr bwMode="auto">
            <a:xfrm>
              <a:off x="1802671" y="1450434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93" name="Rectangle 92"/>
            <p:cNvSpPr>
              <a:spLocks noChangeAspect="1"/>
            </p:cNvSpPr>
            <p:nvPr/>
          </p:nvSpPr>
          <p:spPr bwMode="auto">
            <a:xfrm>
              <a:off x="876137" y="1450434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94" name="Rectangle 93"/>
            <p:cNvSpPr>
              <a:spLocks noChangeAspect="1"/>
            </p:cNvSpPr>
            <p:nvPr/>
          </p:nvSpPr>
          <p:spPr bwMode="auto">
            <a:xfrm>
              <a:off x="1493826" y="1450434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106" name="Left Brace 105"/>
            <p:cNvSpPr/>
            <p:nvPr/>
          </p:nvSpPr>
          <p:spPr bwMode="auto">
            <a:xfrm rot="5400000">
              <a:off x="1140106" y="764730"/>
              <a:ext cx="89749" cy="617690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2" name="Rectangle 121"/>
            <p:cNvSpPr>
              <a:spLocks noChangeAspect="1"/>
            </p:cNvSpPr>
            <p:nvPr/>
          </p:nvSpPr>
          <p:spPr bwMode="auto">
            <a:xfrm>
              <a:off x="1184981" y="1759432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123" name="Rectangle 122"/>
            <p:cNvSpPr>
              <a:spLocks noChangeAspect="1"/>
            </p:cNvSpPr>
            <p:nvPr/>
          </p:nvSpPr>
          <p:spPr bwMode="auto">
            <a:xfrm>
              <a:off x="1802671" y="1759431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124" name="Rectangle 123"/>
            <p:cNvSpPr>
              <a:spLocks noChangeAspect="1"/>
            </p:cNvSpPr>
            <p:nvPr/>
          </p:nvSpPr>
          <p:spPr bwMode="auto">
            <a:xfrm>
              <a:off x="876137" y="1759431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125" name="Rectangle 124"/>
            <p:cNvSpPr>
              <a:spLocks noChangeAspect="1"/>
            </p:cNvSpPr>
            <p:nvPr/>
          </p:nvSpPr>
          <p:spPr bwMode="auto">
            <a:xfrm>
              <a:off x="1493826" y="1759431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127" name="Rectangle 126"/>
            <p:cNvSpPr>
              <a:spLocks noChangeAspect="1"/>
            </p:cNvSpPr>
            <p:nvPr/>
          </p:nvSpPr>
          <p:spPr bwMode="auto">
            <a:xfrm>
              <a:off x="1184981" y="2068277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128" name="Rectangle 127"/>
            <p:cNvSpPr>
              <a:spLocks noChangeAspect="1"/>
            </p:cNvSpPr>
            <p:nvPr/>
          </p:nvSpPr>
          <p:spPr bwMode="auto">
            <a:xfrm>
              <a:off x="1802671" y="2068275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138" name="Rectangle 137"/>
            <p:cNvSpPr>
              <a:spLocks noChangeAspect="1"/>
            </p:cNvSpPr>
            <p:nvPr/>
          </p:nvSpPr>
          <p:spPr bwMode="auto">
            <a:xfrm>
              <a:off x="876137" y="2068275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139" name="Rectangle 138"/>
            <p:cNvSpPr>
              <a:spLocks noChangeAspect="1"/>
            </p:cNvSpPr>
            <p:nvPr/>
          </p:nvSpPr>
          <p:spPr bwMode="auto">
            <a:xfrm>
              <a:off x="1493826" y="2068275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142" name="Left Brace 141"/>
            <p:cNvSpPr/>
            <p:nvPr/>
          </p:nvSpPr>
          <p:spPr bwMode="auto">
            <a:xfrm rot="16200000">
              <a:off x="1448951" y="2133233"/>
              <a:ext cx="89749" cy="617690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535483" y="1233671"/>
              <a:ext cx="240150" cy="315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solidFill>
                    <a:srgbClr val="0000FF"/>
                  </a:solidFill>
                  <a:latin typeface="Palatino Linotype"/>
                  <a:cs typeface="Palatino Linotype"/>
                  <a:sym typeface="Symbol"/>
                </a:rPr>
                <a:t>x</a:t>
              </a:r>
              <a:r>
                <a:rPr lang="en-GB" sz="2400" baseline="-25000">
                  <a:solidFill>
                    <a:srgbClr val="0000FF"/>
                  </a:solidFill>
                  <a:latin typeface="Palatino Linotype"/>
                  <a:cs typeface="Palatino Linotype"/>
                  <a:sym typeface="Symbol"/>
                </a:rPr>
                <a:t>1</a:t>
              </a:r>
              <a:endParaRPr lang="en-GB" sz="2400" baseline="-25000">
                <a:solidFill>
                  <a:srgbClr val="008000"/>
                </a:solidFill>
                <a:latin typeface="Palatino Linotype"/>
                <a:cs typeface="Palatino Linotype"/>
                <a:sym typeface="Symbol"/>
              </a:endParaRPr>
            </a:p>
          </p:txBody>
        </p:sp>
        <p:sp>
          <p:nvSpPr>
            <p:cNvPr id="156" name="Left Brace 155"/>
            <p:cNvSpPr/>
            <p:nvPr/>
          </p:nvSpPr>
          <p:spPr bwMode="auto">
            <a:xfrm>
              <a:off x="766150" y="1144105"/>
              <a:ext cx="89749" cy="617689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7" name="Left Brace 156"/>
            <p:cNvSpPr/>
            <p:nvPr/>
          </p:nvSpPr>
          <p:spPr bwMode="auto">
            <a:xfrm flipH="1">
              <a:off x="2142743" y="1453026"/>
              <a:ext cx="89749" cy="617689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2253513" y="1558851"/>
              <a:ext cx="240150" cy="315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latin typeface="Palatino Linotype"/>
                  <a:cs typeface="Palatino Linotype"/>
                  <a:sym typeface="Symbol"/>
                </a:rPr>
                <a:t>x</a:t>
              </a:r>
              <a:r>
                <a:rPr lang="en-GB" sz="2400" baseline="-25000">
                  <a:latin typeface="Palatino Linotype"/>
                  <a:cs typeface="Palatino Linotype"/>
                  <a:sym typeface="Symbol"/>
                </a:rPr>
                <a:t>2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424306" y="2393477"/>
              <a:ext cx="240150" cy="315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latin typeface="Palatino Linotype"/>
                  <a:cs typeface="Palatino Linotype"/>
                  <a:sym typeface="Symbol"/>
                </a:rPr>
                <a:t>y</a:t>
              </a:r>
              <a:r>
                <a:rPr lang="en-GB" sz="2400" baseline="-25000">
                  <a:latin typeface="Palatino Linotype"/>
                  <a:cs typeface="Palatino Linotype"/>
                  <a:sym typeface="Symbol"/>
                </a:rPr>
                <a:t>2</a:t>
              </a:r>
            </a:p>
          </p:txBody>
        </p:sp>
      </p:grpSp>
      <p:sp>
        <p:nvSpPr>
          <p:cNvPr id="229" name="Rectangle 228"/>
          <p:cNvSpPr>
            <a:spLocks noChangeAspect="1"/>
          </p:cNvSpPr>
          <p:nvPr/>
        </p:nvSpPr>
        <p:spPr bwMode="auto">
          <a:xfrm>
            <a:off x="636672" y="894769"/>
            <a:ext cx="620641" cy="619720"/>
          </a:xfrm>
          <a:prstGeom prst="rect">
            <a:avLst/>
          </a:prstGeom>
          <a:solidFill>
            <a:srgbClr val="6A6C01">
              <a:alpha val="30000"/>
            </a:srgb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230" name="Rectangle 229"/>
          <p:cNvSpPr>
            <a:spLocks noChangeAspect="1"/>
          </p:cNvSpPr>
          <p:nvPr/>
        </p:nvSpPr>
        <p:spPr bwMode="auto">
          <a:xfrm>
            <a:off x="960522" y="1218619"/>
            <a:ext cx="620641" cy="61972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 w="3175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231" name="Rectangle 230"/>
          <p:cNvSpPr>
            <a:spLocks noChangeAspect="1"/>
          </p:cNvSpPr>
          <p:nvPr/>
        </p:nvSpPr>
        <p:spPr bwMode="auto">
          <a:xfrm>
            <a:off x="970047" y="885244"/>
            <a:ext cx="620641" cy="619720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 w="3175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grpSp>
        <p:nvGrpSpPr>
          <p:cNvPr id="233" name="Group 232"/>
          <p:cNvGrpSpPr/>
          <p:nvPr/>
        </p:nvGrpSpPr>
        <p:grpSpPr>
          <a:xfrm>
            <a:off x="268782" y="2263567"/>
            <a:ext cx="2061668" cy="2200646"/>
            <a:chOff x="535483" y="618516"/>
            <a:chExt cx="1958180" cy="2090182"/>
          </a:xfrm>
        </p:grpSpPr>
        <p:sp>
          <p:nvSpPr>
            <p:cNvPr id="237" name="Rectangle 236"/>
            <p:cNvSpPr/>
            <p:nvPr/>
          </p:nvSpPr>
          <p:spPr>
            <a:xfrm>
              <a:off x="1068883" y="618516"/>
              <a:ext cx="267250" cy="3507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latin typeface="Palatino Linotype"/>
                  <a:cs typeface="Palatino Linotype"/>
                  <a:sym typeface="Symbol"/>
                </a:rPr>
                <a:t>y</a:t>
              </a:r>
              <a:r>
                <a:rPr lang="en-GB" sz="2400" baseline="-25000">
                  <a:latin typeface="Palatino Linotype"/>
                  <a:cs typeface="Palatino Linotype"/>
                  <a:sym typeface="Symbol"/>
                </a:rPr>
                <a:t>1</a:t>
              </a:r>
            </a:p>
          </p:txBody>
        </p:sp>
        <p:sp>
          <p:nvSpPr>
            <p:cNvPr id="238" name="Rectangle 237"/>
            <p:cNvSpPr>
              <a:spLocks noChangeAspect="1"/>
            </p:cNvSpPr>
            <p:nvPr/>
          </p:nvSpPr>
          <p:spPr bwMode="auto">
            <a:xfrm>
              <a:off x="1184981" y="1141592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39" name="Rectangle 238"/>
            <p:cNvSpPr>
              <a:spLocks noChangeAspect="1"/>
            </p:cNvSpPr>
            <p:nvPr/>
          </p:nvSpPr>
          <p:spPr bwMode="auto">
            <a:xfrm>
              <a:off x="1802671" y="1141590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40" name="Rectangle 239"/>
            <p:cNvSpPr>
              <a:spLocks noChangeAspect="1"/>
            </p:cNvSpPr>
            <p:nvPr/>
          </p:nvSpPr>
          <p:spPr bwMode="auto">
            <a:xfrm>
              <a:off x="876137" y="1141590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41" name="Rectangle 240"/>
            <p:cNvSpPr>
              <a:spLocks noChangeAspect="1"/>
            </p:cNvSpPr>
            <p:nvPr/>
          </p:nvSpPr>
          <p:spPr bwMode="auto">
            <a:xfrm>
              <a:off x="1493826" y="1141590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42" name="Rectangle 241"/>
            <p:cNvSpPr>
              <a:spLocks noChangeAspect="1"/>
            </p:cNvSpPr>
            <p:nvPr/>
          </p:nvSpPr>
          <p:spPr bwMode="auto">
            <a:xfrm>
              <a:off x="1184981" y="1450436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43" name="Rectangle 242"/>
            <p:cNvSpPr>
              <a:spLocks noChangeAspect="1"/>
            </p:cNvSpPr>
            <p:nvPr/>
          </p:nvSpPr>
          <p:spPr bwMode="auto">
            <a:xfrm>
              <a:off x="1802671" y="1450434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44" name="Rectangle 243"/>
            <p:cNvSpPr>
              <a:spLocks noChangeAspect="1"/>
            </p:cNvSpPr>
            <p:nvPr/>
          </p:nvSpPr>
          <p:spPr bwMode="auto">
            <a:xfrm>
              <a:off x="876137" y="1450434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45" name="Rectangle 244"/>
            <p:cNvSpPr>
              <a:spLocks noChangeAspect="1"/>
            </p:cNvSpPr>
            <p:nvPr/>
          </p:nvSpPr>
          <p:spPr bwMode="auto">
            <a:xfrm>
              <a:off x="1493826" y="1450434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46" name="Left Brace 245"/>
            <p:cNvSpPr/>
            <p:nvPr/>
          </p:nvSpPr>
          <p:spPr bwMode="auto">
            <a:xfrm rot="5400000">
              <a:off x="1140106" y="764730"/>
              <a:ext cx="89749" cy="617690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7" name="Rectangle 246"/>
            <p:cNvSpPr>
              <a:spLocks noChangeAspect="1"/>
            </p:cNvSpPr>
            <p:nvPr/>
          </p:nvSpPr>
          <p:spPr bwMode="auto">
            <a:xfrm>
              <a:off x="1184981" y="1759432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48" name="Rectangle 247"/>
            <p:cNvSpPr>
              <a:spLocks noChangeAspect="1"/>
            </p:cNvSpPr>
            <p:nvPr/>
          </p:nvSpPr>
          <p:spPr bwMode="auto">
            <a:xfrm>
              <a:off x="1802671" y="1759431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49" name="Rectangle 248"/>
            <p:cNvSpPr>
              <a:spLocks noChangeAspect="1"/>
            </p:cNvSpPr>
            <p:nvPr/>
          </p:nvSpPr>
          <p:spPr bwMode="auto">
            <a:xfrm>
              <a:off x="876137" y="1759431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50" name="Rectangle 249"/>
            <p:cNvSpPr>
              <a:spLocks noChangeAspect="1"/>
            </p:cNvSpPr>
            <p:nvPr/>
          </p:nvSpPr>
          <p:spPr bwMode="auto">
            <a:xfrm>
              <a:off x="1493826" y="1759431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51" name="Rectangle 250"/>
            <p:cNvSpPr>
              <a:spLocks noChangeAspect="1"/>
            </p:cNvSpPr>
            <p:nvPr/>
          </p:nvSpPr>
          <p:spPr bwMode="auto">
            <a:xfrm>
              <a:off x="1184981" y="2068277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52" name="Rectangle 251"/>
            <p:cNvSpPr>
              <a:spLocks noChangeAspect="1"/>
            </p:cNvSpPr>
            <p:nvPr/>
          </p:nvSpPr>
          <p:spPr bwMode="auto">
            <a:xfrm>
              <a:off x="1802671" y="2068275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53" name="Rectangle 252"/>
            <p:cNvSpPr>
              <a:spLocks noChangeAspect="1"/>
            </p:cNvSpPr>
            <p:nvPr/>
          </p:nvSpPr>
          <p:spPr bwMode="auto">
            <a:xfrm>
              <a:off x="876137" y="2068275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54" name="Rectangle 253"/>
            <p:cNvSpPr>
              <a:spLocks noChangeAspect="1"/>
            </p:cNvSpPr>
            <p:nvPr/>
          </p:nvSpPr>
          <p:spPr bwMode="auto">
            <a:xfrm>
              <a:off x="1493826" y="2068275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55" name="Left Brace 254"/>
            <p:cNvSpPr/>
            <p:nvPr/>
          </p:nvSpPr>
          <p:spPr bwMode="auto">
            <a:xfrm rot="16200000">
              <a:off x="1448951" y="2133233"/>
              <a:ext cx="89749" cy="617690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35483" y="1233671"/>
              <a:ext cx="240150" cy="315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solidFill>
                    <a:srgbClr val="0000FF"/>
                  </a:solidFill>
                  <a:latin typeface="Palatino Linotype"/>
                  <a:cs typeface="Palatino Linotype"/>
                  <a:sym typeface="Symbol"/>
                </a:rPr>
                <a:t>x</a:t>
              </a:r>
              <a:r>
                <a:rPr lang="en-GB" sz="2400" baseline="-25000">
                  <a:solidFill>
                    <a:srgbClr val="0000FF"/>
                  </a:solidFill>
                  <a:latin typeface="Palatino Linotype"/>
                  <a:cs typeface="Palatino Linotype"/>
                  <a:sym typeface="Symbol"/>
                </a:rPr>
                <a:t>1</a:t>
              </a:r>
              <a:endParaRPr lang="en-GB" sz="2400" baseline="-25000">
                <a:solidFill>
                  <a:srgbClr val="008000"/>
                </a:solidFill>
                <a:latin typeface="Palatino Linotype"/>
                <a:cs typeface="Palatino Linotype"/>
                <a:sym typeface="Symbol"/>
              </a:endParaRPr>
            </a:p>
          </p:txBody>
        </p:sp>
        <p:sp>
          <p:nvSpPr>
            <p:cNvPr id="257" name="Left Brace 256"/>
            <p:cNvSpPr/>
            <p:nvPr/>
          </p:nvSpPr>
          <p:spPr bwMode="auto">
            <a:xfrm>
              <a:off x="766150" y="1144105"/>
              <a:ext cx="89749" cy="617689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8" name="Left Brace 257"/>
            <p:cNvSpPr/>
            <p:nvPr/>
          </p:nvSpPr>
          <p:spPr bwMode="auto">
            <a:xfrm flipH="1">
              <a:off x="2142743" y="1453026"/>
              <a:ext cx="89749" cy="617689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2253513" y="1558851"/>
              <a:ext cx="240150" cy="315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latin typeface="Palatino Linotype"/>
                  <a:cs typeface="Palatino Linotype"/>
                  <a:sym typeface="Symbol"/>
                </a:rPr>
                <a:t>x</a:t>
              </a:r>
              <a:r>
                <a:rPr lang="en-GB" sz="2400" baseline="-25000">
                  <a:latin typeface="Palatino Linotype"/>
                  <a:cs typeface="Palatino Linotype"/>
                  <a:sym typeface="Symbol"/>
                </a:rPr>
                <a:t>2</a:t>
              </a:r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424306" y="2393477"/>
              <a:ext cx="240150" cy="315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latin typeface="Palatino Linotype"/>
                  <a:cs typeface="Palatino Linotype"/>
                  <a:sym typeface="Symbol"/>
                </a:rPr>
                <a:t>y</a:t>
              </a:r>
              <a:r>
                <a:rPr lang="en-GB" sz="2400" baseline="-25000">
                  <a:latin typeface="Palatino Linotype"/>
                  <a:cs typeface="Palatino Linotype"/>
                  <a:sym typeface="Symbol"/>
                </a:rPr>
                <a:t>2</a:t>
              </a:r>
            </a:p>
          </p:txBody>
        </p:sp>
      </p:grpSp>
      <p:sp>
        <p:nvSpPr>
          <p:cNvPr id="234" name="Rectangle 233"/>
          <p:cNvSpPr>
            <a:spLocks noChangeAspect="1"/>
          </p:cNvSpPr>
          <p:nvPr/>
        </p:nvSpPr>
        <p:spPr bwMode="auto">
          <a:xfrm>
            <a:off x="636672" y="2834434"/>
            <a:ext cx="620641" cy="619720"/>
          </a:xfrm>
          <a:prstGeom prst="rect">
            <a:avLst/>
          </a:prstGeom>
          <a:solidFill>
            <a:srgbClr val="6A6C01">
              <a:alpha val="30000"/>
            </a:srgb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236" name="Rectangle 235"/>
          <p:cNvSpPr>
            <a:spLocks noChangeAspect="1"/>
          </p:cNvSpPr>
          <p:nvPr/>
        </p:nvSpPr>
        <p:spPr bwMode="auto">
          <a:xfrm>
            <a:off x="970047" y="2824909"/>
            <a:ext cx="620641" cy="1271048"/>
          </a:xfrm>
          <a:prstGeom prst="rect">
            <a:avLst/>
          </a:prstGeom>
          <a:solidFill>
            <a:schemeClr val="accent2">
              <a:lumMod val="50000"/>
              <a:alpha val="30000"/>
            </a:schemeClr>
          </a:solidFill>
          <a:ln w="3175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grpSp>
        <p:nvGrpSpPr>
          <p:cNvPr id="262" name="Group 261"/>
          <p:cNvGrpSpPr/>
          <p:nvPr/>
        </p:nvGrpSpPr>
        <p:grpSpPr>
          <a:xfrm>
            <a:off x="268782" y="4203232"/>
            <a:ext cx="2061668" cy="2200646"/>
            <a:chOff x="535483" y="618516"/>
            <a:chExt cx="1958180" cy="2090182"/>
          </a:xfrm>
        </p:grpSpPr>
        <p:sp>
          <p:nvSpPr>
            <p:cNvPr id="266" name="Rectangle 265"/>
            <p:cNvSpPr/>
            <p:nvPr/>
          </p:nvSpPr>
          <p:spPr>
            <a:xfrm>
              <a:off x="1068883" y="618516"/>
              <a:ext cx="267250" cy="3507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solidFill>
                    <a:srgbClr val="000000"/>
                  </a:solidFill>
                  <a:latin typeface="Palatino Linotype"/>
                  <a:cs typeface="Palatino Linotype"/>
                  <a:sym typeface="Symbol"/>
                </a:rPr>
                <a:t>y</a:t>
              </a:r>
              <a:r>
                <a:rPr lang="en-GB" sz="2400" baseline="-25000">
                  <a:solidFill>
                    <a:srgbClr val="000000"/>
                  </a:solidFill>
                  <a:latin typeface="Palatino Linotype"/>
                  <a:cs typeface="Palatino Linotype"/>
                  <a:sym typeface="Symbol"/>
                </a:rPr>
                <a:t>1</a:t>
              </a:r>
            </a:p>
          </p:txBody>
        </p:sp>
        <p:sp>
          <p:nvSpPr>
            <p:cNvPr id="267" name="Rectangle 266"/>
            <p:cNvSpPr>
              <a:spLocks noChangeAspect="1"/>
            </p:cNvSpPr>
            <p:nvPr/>
          </p:nvSpPr>
          <p:spPr bwMode="auto">
            <a:xfrm>
              <a:off x="1184981" y="1141592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68" name="Rectangle 267"/>
            <p:cNvSpPr>
              <a:spLocks noChangeAspect="1"/>
            </p:cNvSpPr>
            <p:nvPr/>
          </p:nvSpPr>
          <p:spPr bwMode="auto">
            <a:xfrm>
              <a:off x="1802671" y="1141590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69" name="Rectangle 268"/>
            <p:cNvSpPr>
              <a:spLocks noChangeAspect="1"/>
            </p:cNvSpPr>
            <p:nvPr/>
          </p:nvSpPr>
          <p:spPr bwMode="auto">
            <a:xfrm>
              <a:off x="876137" y="1141590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70" name="Rectangle 269"/>
            <p:cNvSpPr>
              <a:spLocks noChangeAspect="1"/>
            </p:cNvSpPr>
            <p:nvPr/>
          </p:nvSpPr>
          <p:spPr bwMode="auto">
            <a:xfrm>
              <a:off x="1493826" y="1141590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71" name="Rectangle 270"/>
            <p:cNvSpPr>
              <a:spLocks noChangeAspect="1"/>
            </p:cNvSpPr>
            <p:nvPr/>
          </p:nvSpPr>
          <p:spPr bwMode="auto">
            <a:xfrm>
              <a:off x="1184981" y="1450436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72" name="Rectangle 271"/>
            <p:cNvSpPr>
              <a:spLocks noChangeAspect="1"/>
            </p:cNvSpPr>
            <p:nvPr/>
          </p:nvSpPr>
          <p:spPr bwMode="auto">
            <a:xfrm>
              <a:off x="1802671" y="1450434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73" name="Rectangle 272"/>
            <p:cNvSpPr>
              <a:spLocks noChangeAspect="1"/>
            </p:cNvSpPr>
            <p:nvPr/>
          </p:nvSpPr>
          <p:spPr bwMode="auto">
            <a:xfrm>
              <a:off x="876137" y="1450434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74" name="Rectangle 273"/>
            <p:cNvSpPr>
              <a:spLocks noChangeAspect="1"/>
            </p:cNvSpPr>
            <p:nvPr/>
          </p:nvSpPr>
          <p:spPr bwMode="auto">
            <a:xfrm>
              <a:off x="1493826" y="1450434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76" name="Left Brace 275"/>
            <p:cNvSpPr/>
            <p:nvPr/>
          </p:nvSpPr>
          <p:spPr bwMode="auto">
            <a:xfrm rot="5400000">
              <a:off x="1140106" y="764730"/>
              <a:ext cx="89749" cy="617690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8" name="Rectangle 277"/>
            <p:cNvSpPr>
              <a:spLocks noChangeAspect="1"/>
            </p:cNvSpPr>
            <p:nvPr/>
          </p:nvSpPr>
          <p:spPr bwMode="auto">
            <a:xfrm>
              <a:off x="1184981" y="1759432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79" name="Rectangle 278"/>
            <p:cNvSpPr>
              <a:spLocks noChangeAspect="1"/>
            </p:cNvSpPr>
            <p:nvPr/>
          </p:nvSpPr>
          <p:spPr bwMode="auto">
            <a:xfrm>
              <a:off x="1802671" y="1759431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80" name="Rectangle 279"/>
            <p:cNvSpPr>
              <a:spLocks noChangeAspect="1"/>
            </p:cNvSpPr>
            <p:nvPr/>
          </p:nvSpPr>
          <p:spPr bwMode="auto">
            <a:xfrm>
              <a:off x="876137" y="1759431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81" name="Rectangle 280"/>
            <p:cNvSpPr>
              <a:spLocks noChangeAspect="1"/>
            </p:cNvSpPr>
            <p:nvPr/>
          </p:nvSpPr>
          <p:spPr bwMode="auto">
            <a:xfrm>
              <a:off x="1493826" y="1759431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82" name="Rectangle 281"/>
            <p:cNvSpPr>
              <a:spLocks noChangeAspect="1"/>
            </p:cNvSpPr>
            <p:nvPr/>
          </p:nvSpPr>
          <p:spPr bwMode="auto">
            <a:xfrm>
              <a:off x="1184981" y="2068277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83" name="Rectangle 282"/>
            <p:cNvSpPr>
              <a:spLocks noChangeAspect="1"/>
            </p:cNvSpPr>
            <p:nvPr/>
          </p:nvSpPr>
          <p:spPr bwMode="auto">
            <a:xfrm>
              <a:off x="1802671" y="2068275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84" name="Rectangle 283"/>
            <p:cNvSpPr>
              <a:spLocks noChangeAspect="1"/>
            </p:cNvSpPr>
            <p:nvPr/>
          </p:nvSpPr>
          <p:spPr bwMode="auto">
            <a:xfrm>
              <a:off x="876137" y="2068275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285" name="Rectangle 284"/>
            <p:cNvSpPr>
              <a:spLocks noChangeAspect="1"/>
            </p:cNvSpPr>
            <p:nvPr/>
          </p:nvSpPr>
          <p:spPr bwMode="auto">
            <a:xfrm>
              <a:off x="1493826" y="2068275"/>
              <a:ext cx="308844" cy="308844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/>
            </a:p>
          </p:txBody>
        </p:sp>
        <p:sp>
          <p:nvSpPr>
            <p:cNvPr id="286" name="Left Brace 285"/>
            <p:cNvSpPr/>
            <p:nvPr/>
          </p:nvSpPr>
          <p:spPr bwMode="auto">
            <a:xfrm rot="16200000">
              <a:off x="1448951" y="2133233"/>
              <a:ext cx="89749" cy="617690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535483" y="1233671"/>
              <a:ext cx="240150" cy="315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solidFill>
                    <a:srgbClr val="0000FF"/>
                  </a:solidFill>
                  <a:latin typeface="Palatino Linotype"/>
                  <a:cs typeface="Palatino Linotype"/>
                  <a:sym typeface="Symbol"/>
                </a:rPr>
                <a:t>x</a:t>
              </a:r>
              <a:r>
                <a:rPr lang="en-GB" sz="2400" baseline="-25000">
                  <a:solidFill>
                    <a:srgbClr val="0000FF"/>
                  </a:solidFill>
                  <a:latin typeface="Palatino Linotype"/>
                  <a:cs typeface="Palatino Linotype"/>
                  <a:sym typeface="Symbol"/>
                </a:rPr>
                <a:t>1</a:t>
              </a:r>
              <a:endParaRPr lang="en-GB" sz="2400" baseline="-25000">
                <a:solidFill>
                  <a:srgbClr val="008000"/>
                </a:solidFill>
                <a:latin typeface="Palatino Linotype"/>
                <a:cs typeface="Palatino Linotype"/>
                <a:sym typeface="Symbol"/>
              </a:endParaRPr>
            </a:p>
          </p:txBody>
        </p:sp>
        <p:sp>
          <p:nvSpPr>
            <p:cNvPr id="292" name="Left Brace 291"/>
            <p:cNvSpPr/>
            <p:nvPr/>
          </p:nvSpPr>
          <p:spPr bwMode="auto">
            <a:xfrm>
              <a:off x="766150" y="1144105"/>
              <a:ext cx="89749" cy="617689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3" name="Left Brace 292"/>
            <p:cNvSpPr/>
            <p:nvPr/>
          </p:nvSpPr>
          <p:spPr bwMode="auto">
            <a:xfrm flipH="1">
              <a:off x="2142743" y="1453026"/>
              <a:ext cx="89749" cy="617689"/>
            </a:xfrm>
            <a:prstGeom prst="leftBrace">
              <a:avLst>
                <a:gd name="adj1" fmla="val 39751"/>
                <a:gd name="adj2" fmla="val 50000"/>
              </a:avLst>
            </a:prstGeom>
            <a:noFill/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574675" marR="0" indent="-574675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3400" algn="r"/>
                </a:tabLst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2253513" y="1558851"/>
              <a:ext cx="240150" cy="315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latin typeface="Palatino Linotype"/>
                  <a:cs typeface="Palatino Linotype"/>
                  <a:sym typeface="Symbol"/>
                </a:rPr>
                <a:t>x</a:t>
              </a:r>
              <a:r>
                <a:rPr lang="en-GB" sz="2400" baseline="-25000">
                  <a:latin typeface="Palatino Linotype"/>
                  <a:cs typeface="Palatino Linotype"/>
                  <a:sym typeface="Symbol"/>
                </a:rPr>
                <a:t>2</a:t>
              </a:r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424306" y="2393477"/>
              <a:ext cx="240150" cy="315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400" i="1">
                  <a:latin typeface="Palatino Linotype"/>
                  <a:cs typeface="Palatino Linotype"/>
                  <a:sym typeface="Symbol"/>
                </a:rPr>
                <a:t>y</a:t>
              </a:r>
              <a:r>
                <a:rPr lang="en-GB" sz="2400" baseline="-25000">
                  <a:latin typeface="Palatino Linotype"/>
                  <a:cs typeface="Palatino Linotype"/>
                  <a:sym typeface="Symbol"/>
                </a:rPr>
                <a:t>2</a:t>
              </a:r>
            </a:p>
          </p:txBody>
        </p:sp>
      </p:grpSp>
      <p:sp>
        <p:nvSpPr>
          <p:cNvPr id="263" name="Rectangle 262"/>
          <p:cNvSpPr>
            <a:spLocks noChangeAspect="1"/>
          </p:cNvSpPr>
          <p:nvPr/>
        </p:nvSpPr>
        <p:spPr bwMode="auto">
          <a:xfrm>
            <a:off x="636672" y="4774099"/>
            <a:ext cx="620641" cy="619720"/>
          </a:xfrm>
          <a:prstGeom prst="rect">
            <a:avLst/>
          </a:prstGeom>
          <a:solidFill>
            <a:srgbClr val="6A6C01">
              <a:alpha val="30000"/>
            </a:srgb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264" name="Rectangle 263"/>
          <p:cNvSpPr>
            <a:spLocks noChangeAspect="1"/>
          </p:cNvSpPr>
          <p:nvPr/>
        </p:nvSpPr>
        <p:spPr bwMode="auto">
          <a:xfrm>
            <a:off x="960522" y="5097949"/>
            <a:ext cx="620641" cy="61972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 w="3175" cmpd="sng">
            <a:noFill/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/>
          </a:p>
        </p:txBody>
      </p:sp>
      <p:sp>
        <p:nvSpPr>
          <p:cNvPr id="301" name="Rectangle 300"/>
          <p:cNvSpPr/>
          <p:nvPr/>
        </p:nvSpPr>
        <p:spPr>
          <a:xfrm>
            <a:off x="4550799" y="3465786"/>
            <a:ext cx="275716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f' 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 </a:t>
            </a:r>
            <a:r>
              <a:rPr lang="en-US" sz="2400">
                <a:latin typeface="Palatino Linotype"/>
                <a:cs typeface="Palatino Linotype"/>
              </a:rPr>
              <a:t>∨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    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  <a:r>
              <a:rPr lang="en-GB" sz="24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 </a:t>
            </a:r>
            <a:r>
              <a:rPr lang="en-US" sz="2400">
                <a:solidFill>
                  <a:srgbClr val="000000"/>
                </a:solidFill>
                <a:latin typeface="Palatino Linotype"/>
                <a:cs typeface="Palatino Linotype"/>
              </a:rPr>
              <a:t>∨ 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</a:p>
        </p:txBody>
      </p:sp>
      <p:sp>
        <p:nvSpPr>
          <p:cNvPr id="303" name="Rectangle 302"/>
          <p:cNvSpPr/>
          <p:nvPr/>
        </p:nvSpPr>
        <p:spPr>
          <a:xfrm>
            <a:off x="4550799" y="2822121"/>
            <a:ext cx="390541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Oblivious upper bound: 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' 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= 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1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4550799" y="4743549"/>
            <a:ext cx="387084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Oblivious lower bound: 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' 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= 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0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306" name="Rectangle 17"/>
          <p:cNvSpPr>
            <a:spLocks noChangeArrowheads="1"/>
          </p:cNvSpPr>
          <p:nvPr/>
        </p:nvSpPr>
        <p:spPr bwMode="auto">
          <a:xfrm>
            <a:off x="177801" y="6594475"/>
            <a:ext cx="878693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400" i="1" dirty="0">
                <a:solidFill>
                  <a:srgbClr val="000000"/>
                </a:solidFill>
                <a:latin typeface="Palatino Linotype"/>
                <a:cs typeface="Palatino Linotype"/>
              </a:rPr>
              <a:t>Oblivous framework</a:t>
            </a:r>
            <a:r>
              <a:rPr lang="en-US" sz="1400" dirty="0">
                <a:solidFill>
                  <a:srgbClr val="000000"/>
                </a:solidFill>
                <a:latin typeface="Palatino Linotype"/>
                <a:cs typeface="Palatino Linotype"/>
              </a:rPr>
              <a:t>: </a:t>
            </a:r>
            <a:r>
              <a:rPr lang="en-US" sz="1400" i="1" dirty="0">
                <a:solidFill>
                  <a:srgbClr val="000000"/>
                </a:solidFill>
                <a:latin typeface="Palatino Linotype"/>
                <a:cs typeface="Palatino Linotype"/>
              </a:rPr>
              <a:t>p</a:t>
            </a:r>
            <a:r>
              <a:rPr lang="en-US" sz="1400" b="1" dirty="0">
                <a:solidFill>
                  <a:srgbClr val="000000"/>
                </a:solidFill>
                <a:latin typeface="Palatino Linotype"/>
                <a:cs typeface="Palatino Linotype"/>
              </a:rPr>
              <a:t>'</a:t>
            </a:r>
            <a:r>
              <a:rPr lang="en-US" sz="1400" dirty="0">
                <a:solidFill>
                  <a:srgbClr val="000000"/>
                </a:solidFill>
                <a:latin typeface="Palatino Linotype"/>
                <a:cs typeface="Palatino Linotype"/>
              </a:rPr>
              <a:t> is computed only as function of </a:t>
            </a:r>
            <a:r>
              <a:rPr lang="en-US" sz="1400" i="1" dirty="0">
                <a:solidFill>
                  <a:srgbClr val="000000"/>
                </a:solidFill>
                <a:latin typeface="Palatino Linotype"/>
                <a:cs typeface="Palatino Linotype"/>
              </a:rPr>
              <a:t>p</a:t>
            </a:r>
            <a:r>
              <a:rPr lang="en-US" sz="1400" dirty="0">
                <a:solidFill>
                  <a:srgbClr val="000000"/>
                </a:solidFill>
                <a:latin typeface="Palatino Linotype"/>
                <a:cs typeface="Palatino Linotype"/>
              </a:rPr>
              <a:t>, thus uses only "local" information, thus can be fast</a:t>
            </a:r>
          </a:p>
        </p:txBody>
      </p:sp>
      <p:sp>
        <p:nvSpPr>
          <p:cNvPr id="307" name="Rectangle 17"/>
          <p:cNvSpPr>
            <a:spLocks noChangeArrowheads="1"/>
          </p:cNvSpPr>
          <p:nvPr/>
        </p:nvSpPr>
        <p:spPr bwMode="auto">
          <a:xfrm>
            <a:off x="5743302" y="5694437"/>
            <a:ext cx="2953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rgbClr val="008000"/>
                </a:solidFill>
                <a:latin typeface="Palatino Linotype"/>
                <a:cs typeface="Palatino Linotype"/>
              </a:rPr>
              <a:t>Read-once,  </a:t>
            </a:r>
            <a:r>
              <a:rPr lang="en-US" sz="2400">
                <a:solidFill>
                  <a:srgbClr val="008000"/>
                </a:solidFill>
                <a:latin typeface="Palatino Linotype"/>
                <a:cs typeface="Palatino Linotype"/>
              </a:rPr>
              <a:t>PTIME </a:t>
            </a:r>
            <a:r>
              <a:rPr lang="en-US" sz="2400" kern="0">
                <a:solidFill>
                  <a:srgbClr val="008000"/>
                </a:solidFill>
                <a:latin typeface="Palatino Linotype"/>
                <a:cs typeface="Palatino Linotype"/>
                <a:sym typeface="Wingdings"/>
              </a:rPr>
              <a:t></a:t>
            </a:r>
            <a:endParaRPr lang="en-US" sz="2400" dirty="0">
              <a:solidFill>
                <a:srgbClr val="008000"/>
              </a:solidFill>
              <a:latin typeface="Palatino Linotype"/>
              <a:cs typeface="Palatino Linotype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4550799" y="5192986"/>
            <a:ext cx="273151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f' 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=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 </a:t>
            </a:r>
            <a:r>
              <a:rPr lang="en-US" sz="2400">
                <a:latin typeface="Palatino Linotype"/>
                <a:cs typeface="Palatino Linotype"/>
                <a:sym typeface="Symbol"/>
              </a:rPr>
              <a:t>  </a:t>
            </a:r>
            <a:r>
              <a:rPr lang="en-US" sz="2400">
                <a:latin typeface="Palatino Linotype"/>
                <a:cs typeface="Palatino Linotype"/>
              </a:rPr>
              <a:t> </a:t>
            </a:r>
            <a:r>
              <a:rPr lang="en-GB" sz="24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    </a:t>
            </a:r>
            <a:r>
              <a:rPr lang="en-GB" sz="2400" i="1">
                <a:solidFill>
                  <a:srgbClr val="008000"/>
                </a:solidFill>
                <a:latin typeface="Palatino Linotype"/>
                <a:cs typeface="Palatino Linotype"/>
                <a:sym typeface="Symbol"/>
              </a:rPr>
              <a:t>   </a:t>
            </a:r>
            <a:r>
              <a:rPr lang="en-GB" sz="2400">
                <a:latin typeface="Palatino Linotype"/>
                <a:cs typeface="Palatino Linotype"/>
                <a:sym typeface="Symbol"/>
              </a:rPr>
              <a:t> </a:t>
            </a:r>
            <a:r>
              <a:rPr lang="en-US" sz="2400">
                <a:latin typeface="Palatino Linotype"/>
                <a:cs typeface="Palatino Linotype"/>
              </a:rPr>
              <a:t>∨ </a:t>
            </a:r>
            <a:r>
              <a:rPr lang="en-GB" sz="2400" i="1"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  <a:r>
              <a:rPr lang="en-GB" sz="2400" i="1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y</a:t>
            </a:r>
            <a:r>
              <a:rPr lang="en-GB" sz="2400" baseline="-25000">
                <a:solidFill>
                  <a:srgbClr val="000000"/>
                </a:solidFill>
                <a:latin typeface="Palatino Linotype"/>
                <a:cs typeface="Palatino Linotype"/>
                <a:sym typeface="Symbol"/>
              </a:rPr>
              <a:t>2</a:t>
            </a:r>
          </a:p>
        </p:txBody>
      </p:sp>
      <p:cxnSp>
        <p:nvCxnSpPr>
          <p:cNvPr id="311" name="Straight Arrow Connector 310"/>
          <p:cNvCxnSpPr/>
          <p:nvPr/>
        </p:nvCxnSpPr>
        <p:spPr bwMode="auto">
          <a:xfrm flipH="1">
            <a:off x="6665771" y="3709519"/>
            <a:ext cx="539751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flipV="1">
            <a:off x="5911850" y="1701800"/>
            <a:ext cx="3175" cy="23177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stealth" w="lg" len="lg"/>
            <a:tailEnd type="none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flipV="1">
            <a:off x="5153025" y="1701800"/>
            <a:ext cx="3175" cy="23177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stealth" w="lg" len="lg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177440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99" grpId="0" animBg="1"/>
      <p:bldP spid="300" grpId="0" animBg="1"/>
      <p:bldP spid="335" grpId="0"/>
      <p:bldP spid="179" grpId="0"/>
      <p:bldP spid="229" grpId="0" animBg="1"/>
      <p:bldP spid="230" grpId="0" animBg="1"/>
      <p:bldP spid="231" grpId="0" animBg="1"/>
      <p:bldP spid="234" grpId="0" animBg="1"/>
      <p:bldP spid="236" grpId="0" animBg="1"/>
      <p:bldP spid="263" grpId="0" animBg="1"/>
      <p:bldP spid="264" grpId="0" animBg="1"/>
      <p:bldP spid="301" grpId="0"/>
      <p:bldP spid="303" grpId="0"/>
      <p:bldP spid="305" grpId="0"/>
      <p:bldP spid="306" grpId="0"/>
      <p:bldP spid="307" grpId="0"/>
      <p:bldP spid="3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Oblivious Bounds, Relaxation &amp; Compensation, Models</a:t>
            </a:r>
          </a:p>
        </p:txBody>
      </p:sp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8" y="891939"/>
            <a:ext cx="495300" cy="1905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957848" y="1265850"/>
            <a:ext cx="2360947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000" i="1">
                <a:latin typeface="Palatino Linotype"/>
                <a:cs typeface="Palatino Linotype"/>
                <a:sym typeface="Symbol"/>
              </a:rPr>
              <a:t>f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 = </a:t>
            </a:r>
            <a:r>
              <a:rPr lang="en-US" sz="2000" i="1">
                <a:latin typeface="Palatino Linotype"/>
                <a:cs typeface="Palatino Linotype"/>
              </a:rPr>
              <a:t>f</a:t>
            </a:r>
            <a:r>
              <a:rPr lang="en-US" sz="2000" i="1" baseline="-25000">
                <a:latin typeface="Palatino Linotype"/>
                <a:cs typeface="Palatino Linotype"/>
              </a:rPr>
              <a:t>1 </a:t>
            </a:r>
            <a:r>
              <a:rPr lang="en-US" sz="2000">
                <a:latin typeface="Palatino Linotype"/>
                <a:cs typeface="Palatino Linotype"/>
              </a:rPr>
              <a:t>∧ </a:t>
            </a:r>
            <a:r>
              <a:rPr lang="en-US" sz="2000" i="1">
                <a:latin typeface="Palatino Linotype"/>
                <a:cs typeface="Palatino Linotype"/>
              </a:rPr>
              <a:t>f</a:t>
            </a:r>
            <a:r>
              <a:rPr lang="en-US" sz="2000" i="1" baseline="-25000">
                <a:latin typeface="Palatino Linotype"/>
                <a:cs typeface="Palatino Linotype"/>
              </a:rPr>
              <a:t>2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GB" sz="2000" i="1">
                <a:latin typeface="Palatino Linotype"/>
                <a:cs typeface="Palatino Linotype"/>
                <a:sym typeface="Symbol"/>
              </a:rPr>
              <a:t>f</a:t>
            </a:r>
            <a:r>
              <a:rPr lang="en-US" sz="2000" i="1" dirty="0">
                <a:latin typeface="Palatino Linotype"/>
                <a:cs typeface="Palatino Linotype"/>
              </a:rPr>
              <a:t>'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 = </a:t>
            </a:r>
            <a:r>
              <a:rPr lang="en-US" sz="2000" i="1">
                <a:latin typeface="Palatino Linotype"/>
                <a:cs typeface="Palatino Linotype"/>
              </a:rPr>
              <a:t>f</a:t>
            </a:r>
            <a:r>
              <a:rPr lang="en-US" sz="2000" i="1" baseline="-25000">
                <a:latin typeface="Palatino Linotype"/>
                <a:cs typeface="Palatino Linotype"/>
              </a:rPr>
              <a:t>1</a:t>
            </a:r>
            <a:r>
              <a:rPr lang="en-US" sz="2000">
                <a:latin typeface="Palatino Linotype"/>
                <a:cs typeface="Palatino Linotype"/>
              </a:rPr>
              <a:t>[</a:t>
            </a:r>
            <a:r>
              <a:rPr lang="en-US" sz="2000" i="1">
                <a:latin typeface="Palatino Linotype"/>
                <a:cs typeface="Palatino Linotype"/>
              </a:rPr>
              <a:t>x</a:t>
            </a:r>
            <a:r>
              <a:rPr lang="en-US" sz="2000" i="1" baseline="-25000">
                <a:latin typeface="Palatino Linotype"/>
                <a:cs typeface="Palatino Linotype"/>
              </a:rPr>
              <a:t>1</a:t>
            </a:r>
            <a:r>
              <a:rPr lang="en-US" sz="2000" i="1" dirty="0">
                <a:latin typeface="Palatino Linotype"/>
                <a:cs typeface="Palatino Linotype"/>
              </a:rPr>
              <a:t>'</a:t>
            </a:r>
            <a:r>
              <a:rPr lang="en-US" sz="2000">
                <a:latin typeface="Palatino Linotype"/>
                <a:cs typeface="Palatino Linotype"/>
              </a:rPr>
              <a:t>/</a:t>
            </a:r>
            <a:r>
              <a:rPr lang="en-US" sz="2000" i="1">
                <a:latin typeface="Palatino Linotype"/>
                <a:cs typeface="Palatino Linotype"/>
              </a:rPr>
              <a:t>x</a:t>
            </a:r>
            <a:r>
              <a:rPr lang="en-US" sz="2000">
                <a:latin typeface="Palatino Linotype"/>
                <a:cs typeface="Palatino Linotype"/>
              </a:rPr>
              <a:t>]</a:t>
            </a:r>
            <a:r>
              <a:rPr lang="en-US" sz="2000" i="1" baseline="-25000">
                <a:latin typeface="Palatino Linotype"/>
                <a:cs typeface="Palatino Linotype"/>
              </a:rPr>
              <a:t> </a:t>
            </a:r>
            <a:r>
              <a:rPr lang="en-US" sz="2000">
                <a:latin typeface="Palatino Linotype"/>
                <a:cs typeface="Palatino Linotype"/>
              </a:rPr>
              <a:t>∧ </a:t>
            </a:r>
            <a:r>
              <a:rPr lang="en-US" sz="2000" i="1">
                <a:latin typeface="Palatino Linotype"/>
                <a:cs typeface="Palatino Linotype"/>
              </a:rPr>
              <a:t>f</a:t>
            </a:r>
            <a:r>
              <a:rPr lang="en-US" sz="2000" i="1" baseline="-25000">
                <a:latin typeface="Palatino Linotype"/>
                <a:cs typeface="Palatino Linotype"/>
              </a:rPr>
              <a:t>2</a:t>
            </a:r>
            <a:r>
              <a:rPr lang="en-US" sz="2000">
                <a:latin typeface="Palatino Linotype"/>
                <a:cs typeface="Palatino Linotype"/>
              </a:rPr>
              <a:t>[</a:t>
            </a:r>
            <a:r>
              <a:rPr lang="en-US" sz="2000" i="1">
                <a:latin typeface="Palatino Linotype"/>
                <a:cs typeface="Palatino Linotype"/>
              </a:rPr>
              <a:t>x</a:t>
            </a:r>
            <a:r>
              <a:rPr lang="en-US" sz="2000" i="1" baseline="-25000">
                <a:latin typeface="Palatino Linotype"/>
                <a:cs typeface="Palatino Linotype"/>
              </a:rPr>
              <a:t>1</a:t>
            </a:r>
            <a:r>
              <a:rPr lang="en-US" sz="2000" i="1" dirty="0">
                <a:latin typeface="Palatino Linotype"/>
                <a:cs typeface="Palatino Linotype"/>
              </a:rPr>
              <a:t>'</a:t>
            </a:r>
            <a:r>
              <a:rPr lang="en-US" sz="2000">
                <a:latin typeface="Palatino Linotype"/>
                <a:cs typeface="Palatino Linotype"/>
              </a:rPr>
              <a:t>/</a:t>
            </a:r>
            <a:r>
              <a:rPr lang="en-US" sz="2000" i="1">
                <a:latin typeface="Palatino Linotype"/>
                <a:cs typeface="Palatino Linotype"/>
              </a:rPr>
              <a:t>x</a:t>
            </a:r>
            <a:r>
              <a:rPr lang="en-US" sz="2000">
                <a:latin typeface="Palatino Linotype"/>
                <a:cs typeface="Palatino Linotype"/>
              </a:rPr>
              <a:t>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46590" y="1265850"/>
            <a:ext cx="2360947" cy="67710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000" i="1">
                <a:latin typeface="Palatino Linotype"/>
                <a:cs typeface="Palatino Linotype"/>
                <a:sym typeface="Symbol"/>
              </a:rPr>
              <a:t>f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 = </a:t>
            </a:r>
            <a:r>
              <a:rPr lang="en-US" sz="2000" i="1">
                <a:latin typeface="Palatino Linotype"/>
                <a:cs typeface="Palatino Linotype"/>
              </a:rPr>
              <a:t>f</a:t>
            </a:r>
            <a:r>
              <a:rPr lang="en-US" sz="2000" i="1" baseline="-25000">
                <a:latin typeface="Palatino Linotype"/>
                <a:cs typeface="Palatino Linotype"/>
              </a:rPr>
              <a:t>1 </a:t>
            </a:r>
            <a:r>
              <a:rPr lang="en-US" sz="2000">
                <a:latin typeface="Palatino Linotype"/>
                <a:cs typeface="Palatino Linotype"/>
              </a:rPr>
              <a:t>∨ </a:t>
            </a:r>
            <a:r>
              <a:rPr lang="en-US" sz="2000" i="1">
                <a:latin typeface="Palatino Linotype"/>
                <a:cs typeface="Palatino Linotype"/>
              </a:rPr>
              <a:t>f</a:t>
            </a:r>
            <a:r>
              <a:rPr lang="en-US" sz="2000" i="1" baseline="-25000">
                <a:latin typeface="Palatino Linotype"/>
                <a:cs typeface="Palatino Linotype"/>
              </a:rPr>
              <a:t>2</a:t>
            </a:r>
          </a:p>
          <a:p>
            <a:pPr defTabSz="822325" eaLnBrk="0" hangingPunct="0">
              <a:spcAft>
                <a:spcPct val="20000"/>
              </a:spcAft>
            </a:pPr>
            <a:r>
              <a:rPr lang="en-GB" sz="2000" i="1">
                <a:latin typeface="Palatino Linotype"/>
                <a:cs typeface="Palatino Linotype"/>
                <a:sym typeface="Symbol"/>
              </a:rPr>
              <a:t>f</a:t>
            </a:r>
            <a:r>
              <a:rPr lang="en-US" sz="2000" i="1" dirty="0">
                <a:latin typeface="Palatino Linotype"/>
                <a:cs typeface="Palatino Linotype"/>
              </a:rPr>
              <a:t>'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 = </a:t>
            </a:r>
            <a:r>
              <a:rPr lang="en-US" sz="2000" i="1">
                <a:latin typeface="Palatino Linotype"/>
                <a:cs typeface="Palatino Linotype"/>
              </a:rPr>
              <a:t>f</a:t>
            </a:r>
            <a:r>
              <a:rPr lang="en-US" sz="2000" i="1" baseline="-25000">
                <a:latin typeface="Palatino Linotype"/>
                <a:cs typeface="Palatino Linotype"/>
              </a:rPr>
              <a:t>1</a:t>
            </a:r>
            <a:r>
              <a:rPr lang="en-US" sz="2000">
                <a:latin typeface="Palatino Linotype"/>
                <a:cs typeface="Palatino Linotype"/>
              </a:rPr>
              <a:t>[</a:t>
            </a:r>
            <a:r>
              <a:rPr lang="en-US" sz="2000" i="1">
                <a:latin typeface="Palatino Linotype"/>
                <a:cs typeface="Palatino Linotype"/>
              </a:rPr>
              <a:t>x</a:t>
            </a:r>
            <a:r>
              <a:rPr lang="en-US" sz="2000" i="1" baseline="-25000">
                <a:latin typeface="Palatino Linotype"/>
                <a:cs typeface="Palatino Linotype"/>
              </a:rPr>
              <a:t>1</a:t>
            </a:r>
            <a:r>
              <a:rPr lang="en-US" sz="2000" i="1" dirty="0">
                <a:latin typeface="Palatino Linotype"/>
                <a:cs typeface="Palatino Linotype"/>
              </a:rPr>
              <a:t>'</a:t>
            </a:r>
            <a:r>
              <a:rPr lang="en-US" sz="2000">
                <a:latin typeface="Palatino Linotype"/>
                <a:cs typeface="Palatino Linotype"/>
              </a:rPr>
              <a:t>/</a:t>
            </a:r>
            <a:r>
              <a:rPr lang="en-US" sz="2000" i="1">
                <a:latin typeface="Palatino Linotype"/>
                <a:cs typeface="Palatino Linotype"/>
              </a:rPr>
              <a:t>x</a:t>
            </a:r>
            <a:r>
              <a:rPr lang="en-US" sz="2000">
                <a:latin typeface="Palatino Linotype"/>
                <a:cs typeface="Palatino Linotype"/>
              </a:rPr>
              <a:t>]</a:t>
            </a:r>
            <a:r>
              <a:rPr lang="en-US" sz="2000" i="1" baseline="-25000">
                <a:latin typeface="Palatino Linotype"/>
                <a:cs typeface="Palatino Linotype"/>
              </a:rPr>
              <a:t> </a:t>
            </a:r>
            <a:r>
              <a:rPr lang="en-US" sz="2000">
                <a:latin typeface="Palatino Linotype"/>
                <a:cs typeface="Palatino Linotype"/>
              </a:rPr>
              <a:t>∨ </a:t>
            </a:r>
            <a:r>
              <a:rPr lang="en-US" sz="2000" i="1">
                <a:latin typeface="Palatino Linotype"/>
                <a:cs typeface="Palatino Linotype"/>
              </a:rPr>
              <a:t>f</a:t>
            </a:r>
            <a:r>
              <a:rPr lang="en-US" sz="2000" i="1" baseline="-25000">
                <a:latin typeface="Palatino Linotype"/>
                <a:cs typeface="Palatino Linotype"/>
              </a:rPr>
              <a:t>2</a:t>
            </a:r>
            <a:r>
              <a:rPr lang="en-US" sz="2000">
                <a:latin typeface="Palatino Linotype"/>
                <a:cs typeface="Palatino Linotype"/>
              </a:rPr>
              <a:t>[</a:t>
            </a:r>
            <a:r>
              <a:rPr lang="en-US" sz="2000" i="1">
                <a:latin typeface="Palatino Linotype"/>
                <a:cs typeface="Palatino Linotype"/>
              </a:rPr>
              <a:t>x</a:t>
            </a:r>
            <a:r>
              <a:rPr lang="en-US" sz="2000" i="1" baseline="-25000">
                <a:latin typeface="Palatino Linotype"/>
                <a:cs typeface="Palatino Linotype"/>
              </a:rPr>
              <a:t>1</a:t>
            </a:r>
            <a:r>
              <a:rPr lang="en-US" sz="2000" i="1" dirty="0">
                <a:latin typeface="Palatino Linotype"/>
                <a:cs typeface="Palatino Linotype"/>
              </a:rPr>
              <a:t>'</a:t>
            </a:r>
            <a:r>
              <a:rPr lang="en-US" sz="2000">
                <a:latin typeface="Palatino Linotype"/>
                <a:cs typeface="Palatino Linotype"/>
              </a:rPr>
              <a:t>/</a:t>
            </a:r>
            <a:r>
              <a:rPr lang="en-US" sz="2000" i="1">
                <a:latin typeface="Palatino Linotype"/>
                <a:cs typeface="Palatino Linotype"/>
              </a:rPr>
              <a:t>x</a:t>
            </a:r>
            <a:r>
              <a:rPr lang="en-US" sz="2000">
                <a:latin typeface="Palatino Linotype"/>
                <a:cs typeface="Palatino Linotype"/>
              </a:rPr>
              <a:t>]</a:t>
            </a: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2957848" y="764423"/>
            <a:ext cx="2136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Palatino Linotype"/>
                <a:cs typeface="Palatino Linotype"/>
              </a:rPr>
              <a:t>Conjunctive D.</a:t>
            </a:r>
            <a:endParaRPr lang="en-US" sz="2400" dirty="0">
              <a:latin typeface="Palatino Linotype"/>
              <a:cs typeface="Palatino Linotype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6146590" y="764423"/>
            <a:ext cx="20495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b="1" dirty="0">
                <a:latin typeface="Palatino Linotype"/>
                <a:cs typeface="Palatino Linotype"/>
              </a:rPr>
              <a:t>Disjunctive D.</a:t>
            </a:r>
            <a:endParaRPr lang="en-US" sz="2400" dirty="0">
              <a:latin typeface="Palatino Linotype"/>
              <a:cs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312" y="4934709"/>
            <a:ext cx="1873009" cy="61555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     Fink, Olteanu </a:t>
            </a:r>
            <a:br>
              <a:rPr lang="en-US" sz="2000" kern="0" dirty="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</a:br>
            <a:r>
              <a:rPr lang="en-US" sz="2000" kern="0" dirty="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[ICDT'11]</a:t>
            </a:r>
            <a:endParaRPr lang="en-US" sz="2000" kern="0" dirty="0" smtClean="0">
              <a:solidFill>
                <a:srgbClr val="0000FF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249" y="5741764"/>
            <a:ext cx="2632557" cy="61555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     Choi, Darwiche </a:t>
            </a:r>
            <a:br>
              <a:rPr lang="en-US" sz="2000" kern="0" dirty="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</a:br>
            <a:r>
              <a:rPr lang="en-US" sz="2000" kern="0" dirty="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[NIPS'09, JSAI-isAI'10]</a:t>
            </a:r>
            <a:endParaRPr lang="en-US" sz="2000" kern="0" dirty="0" smtClean="0">
              <a:solidFill>
                <a:srgbClr val="0000FF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715" y="4127655"/>
            <a:ext cx="1277017" cy="615553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A465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defTabSz="2656912" eaLnBrk="0" hangingPunct="0">
              <a:spcAft>
                <a:spcPts val="0"/>
              </a:spcAft>
              <a:tabLst>
                <a:tab pos="1790700" algn="l"/>
              </a:tabLst>
              <a:defRPr sz="2200" kern="0">
                <a:solidFill>
                  <a:srgbClr val="0000FF"/>
                </a:solidFill>
                <a:latin typeface="Calibri"/>
                <a:cs typeface="Calibri"/>
              </a:defRPr>
            </a:lvl1pPr>
          </a:lstStyle>
          <a:p>
            <a:r>
              <a:rPr lang="en-US" sz="2000" dirty="0">
                <a:latin typeface="Palatino Linotype"/>
                <a:cs typeface="Palatino Linotype"/>
                <a:sym typeface="Symbol"/>
              </a:rPr>
              <a:t>     G, Suciu</a:t>
            </a:r>
            <a:br>
              <a:rPr lang="en-US" sz="2000" dirty="0">
                <a:latin typeface="Palatino Linotype"/>
                <a:cs typeface="Palatino Linotype"/>
                <a:sym typeface="Symbol"/>
              </a:rPr>
            </a:br>
            <a:r>
              <a:rPr lang="en-US" sz="2000" dirty="0">
                <a:latin typeface="Palatino Linotype"/>
                <a:cs typeface="Palatino Linotype"/>
                <a:sym typeface="Symbol"/>
              </a:rPr>
              <a:t>[TODS'14]</a:t>
            </a:r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449598" y="2142373"/>
            <a:ext cx="15223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b="1" dirty="0">
                <a:latin typeface="Palatino Linotype"/>
                <a:cs typeface="Palatino Linotype"/>
              </a:rPr>
              <a:t>Optimal obli-</a:t>
            </a:r>
            <a:br>
              <a:rPr lang="en-US" sz="1900" b="1" dirty="0">
                <a:latin typeface="Palatino Linotype"/>
                <a:cs typeface="Palatino Linotype"/>
              </a:rPr>
            </a:br>
            <a:r>
              <a:rPr lang="en-US" sz="1900" b="1" dirty="0">
                <a:latin typeface="Palatino Linotype"/>
                <a:cs typeface="Palatino Linotype"/>
              </a:rPr>
              <a:t>vious bounds</a:t>
            </a:r>
            <a:endParaRPr lang="en-US" sz="1900" dirty="0">
              <a:latin typeface="Palatino Linotype"/>
              <a:cs typeface="Palatino Linotype"/>
            </a:endParaRPr>
          </a:p>
        </p:txBody>
      </p:sp>
      <p:sp>
        <p:nvSpPr>
          <p:cNvPr id="48" name="Rectangle 17"/>
          <p:cNvSpPr>
            <a:spLocks noChangeArrowheads="1"/>
          </p:cNvSpPr>
          <p:nvPr/>
        </p:nvSpPr>
        <p:spPr bwMode="auto">
          <a:xfrm>
            <a:off x="2030748" y="2142373"/>
            <a:ext cx="703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dirty="0">
                <a:latin typeface="Palatino Linotype"/>
                <a:cs typeface="Palatino Linotype"/>
              </a:rPr>
              <a:t>Upper</a:t>
            </a:r>
            <a:br>
              <a:rPr lang="en-US" sz="1900" dirty="0">
                <a:latin typeface="Palatino Linotype"/>
                <a:cs typeface="Palatino Linotype"/>
              </a:rPr>
            </a:br>
            <a:r>
              <a:rPr lang="en-US" sz="1900" dirty="0">
                <a:latin typeface="Palatino Linotype"/>
                <a:cs typeface="Palatino Linotype"/>
              </a:rPr>
              <a:t>Lower</a:t>
            </a: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2957848" y="2142373"/>
            <a:ext cx="10802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GB" sz="1900">
                <a:sym typeface="Symbol"/>
              </a:rPr>
              <a:t>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/>
            </a:r>
            <a:br>
              <a:rPr lang="en-US" sz="1900" dirty="0">
                <a:latin typeface="Palatino Linotype"/>
                <a:cs typeface="Palatino Linotype"/>
              </a:rPr>
            </a:b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, 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auto">
          <a:xfrm>
            <a:off x="6146590" y="2142373"/>
            <a:ext cx="10350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, 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/>
            </a:r>
            <a:br>
              <a:rPr lang="en-US" sz="1900" dirty="0">
                <a:latin typeface="Palatino Linotype"/>
                <a:cs typeface="Palatino Linotype"/>
              </a:rPr>
            </a:b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GB" sz="1900">
                <a:sym typeface="Symbol"/>
              </a:rPr>
              <a:t>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449598" y="2783723"/>
            <a:ext cx="14615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b="1" dirty="0">
                <a:latin typeface="Palatino Linotype"/>
                <a:cs typeface="Palatino Linotype"/>
              </a:rPr>
              <a:t>Model-based</a:t>
            </a:r>
            <a:br>
              <a:rPr lang="en-US" sz="1900" b="1" dirty="0">
                <a:latin typeface="Palatino Linotype"/>
                <a:cs typeface="Palatino Linotype"/>
              </a:rPr>
            </a:br>
            <a:r>
              <a:rPr lang="en-US" sz="1900" b="1" dirty="0">
                <a:latin typeface="Palatino Linotype"/>
                <a:cs typeface="Palatino Linotype"/>
              </a:rPr>
              <a:t>bounds</a:t>
            </a:r>
            <a:endParaRPr lang="en-US" sz="1900" dirty="0">
              <a:latin typeface="Palatino Linotype"/>
              <a:cs typeface="Palatino Linotype"/>
            </a:endParaRP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2030748" y="2783723"/>
            <a:ext cx="7038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dirty="0">
                <a:latin typeface="Palatino Linotype"/>
                <a:cs typeface="Palatino Linotype"/>
              </a:rPr>
              <a:t>Upper</a:t>
            </a:r>
            <a:br>
              <a:rPr lang="en-US" sz="1900" dirty="0">
                <a:latin typeface="Palatino Linotype"/>
                <a:cs typeface="Palatino Linotype"/>
              </a:rPr>
            </a:br>
            <a:r>
              <a:rPr lang="en-US" sz="1900" dirty="0">
                <a:latin typeface="Palatino Linotype"/>
                <a:cs typeface="Palatino Linotype"/>
              </a:rPr>
              <a:t>Lower</a:t>
            </a: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2957848" y="2783723"/>
            <a:ext cx="2654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, 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=1  (optimal)</a:t>
            </a:r>
            <a:br>
              <a:rPr lang="en-US" sz="1900" dirty="0">
                <a:latin typeface="Palatino Linotype"/>
                <a:cs typeface="Palatino Linotype"/>
              </a:rPr>
            </a:b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, 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=0  (non-optimal)</a:t>
            </a: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6146590" y="2783723"/>
            <a:ext cx="2654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, 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=1  (non-optimal)</a:t>
            </a:r>
            <a:br>
              <a:rPr lang="en-US" sz="1900" dirty="0">
                <a:latin typeface="Palatino Linotype"/>
                <a:cs typeface="Palatino Linotype"/>
              </a:rPr>
            </a:b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, 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=0  (optimal)</a:t>
            </a:r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49598" y="3437773"/>
            <a:ext cx="2251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b="1" dirty="0">
                <a:latin typeface="Palatino Linotype"/>
                <a:cs typeface="Palatino Linotype"/>
              </a:rPr>
              <a:t>Relaxation &amp; Comp.</a:t>
            </a:r>
            <a:endParaRPr lang="en-US" sz="1900" dirty="0">
              <a:latin typeface="Palatino Linotype"/>
              <a:cs typeface="Palatino Linotype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2957848" y="3437773"/>
            <a:ext cx="16167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, 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b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[</a:t>
            </a:r>
            <a:r>
              <a:rPr lang="en-US" sz="1900" i="1" dirty="0">
                <a:latin typeface="Palatino Linotype"/>
                <a:cs typeface="Palatino Linotype"/>
              </a:rPr>
              <a:t>x</a:t>
            </a:r>
            <a:r>
              <a:rPr lang="en-US" sz="1900" dirty="0">
                <a:latin typeface="Palatino Linotype"/>
                <a:cs typeface="Palatino Linotype"/>
              </a:rPr>
              <a:t>|</a:t>
            </a:r>
            <a:r>
              <a:rPr lang="en-US" sz="1900" i="1" dirty="0">
                <a:latin typeface="Palatino Linotype"/>
                <a:cs typeface="Palatino Linotype"/>
              </a:rPr>
              <a:t>f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]</a:t>
            </a:r>
          </a:p>
        </p:txBody>
      </p: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6146590" y="3437773"/>
            <a:ext cx="161677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, </a:t>
            </a:r>
            <a:r>
              <a:rPr lang="en-US" sz="1900" i="1" dirty="0">
                <a:latin typeface="Palatino Linotype"/>
                <a:cs typeface="Palatino Linotype"/>
              </a:rPr>
              <a:t>p</a:t>
            </a:r>
            <a:r>
              <a:rPr lang="en-US" sz="1900" baseline="-25000" dirty="0">
                <a:latin typeface="Palatino Linotype"/>
                <a:cs typeface="Palatino Linotype"/>
              </a:rPr>
              <a:t>2</a:t>
            </a:r>
            <a:r>
              <a:rPr lang="en-US" sz="1900" dirty="0">
                <a:latin typeface="Palatino Linotype"/>
                <a:cs typeface="Palatino Linotype"/>
              </a:rPr>
              <a:t>=</a:t>
            </a:r>
            <a:r>
              <a:rPr lang="en-US" sz="1900" b="1" dirty="0">
                <a:latin typeface="Palatino Linotype"/>
                <a:cs typeface="Palatino Linotype"/>
              </a:rPr>
              <a:t>P</a:t>
            </a:r>
            <a:r>
              <a:rPr lang="en-US" sz="1900" dirty="0">
                <a:latin typeface="Palatino Linotype"/>
                <a:cs typeface="Palatino Linotype"/>
              </a:rPr>
              <a:t>[</a:t>
            </a:r>
            <a:r>
              <a:rPr lang="en-US" sz="1900" i="1" dirty="0">
                <a:latin typeface="Palatino Linotype"/>
                <a:cs typeface="Palatino Linotype"/>
              </a:rPr>
              <a:t>x</a:t>
            </a:r>
            <a:r>
              <a:rPr lang="en-US" sz="1900" dirty="0">
                <a:latin typeface="Palatino Linotype"/>
                <a:cs typeface="Palatino Linotype"/>
              </a:rPr>
              <a:t>|</a:t>
            </a:r>
            <a:r>
              <a:rPr lang="en-US" sz="1900" i="1" dirty="0">
                <a:latin typeface="Palatino Linotype"/>
                <a:cs typeface="Palatino Linotype"/>
              </a:rPr>
              <a:t>f</a:t>
            </a:r>
            <a:r>
              <a:rPr lang="en-US" sz="1900" baseline="-25000" dirty="0">
                <a:latin typeface="Palatino Linotype"/>
                <a:cs typeface="Palatino Linotype"/>
              </a:rPr>
              <a:t>1</a:t>
            </a:r>
            <a:r>
              <a:rPr lang="en-US" sz="1900" dirty="0">
                <a:latin typeface="Palatino Linotype"/>
                <a:cs typeface="Palatino Linotype"/>
              </a:rPr>
              <a:t>]</a:t>
            </a:r>
          </a:p>
        </p:txBody>
      </p:sp>
      <p:sp>
        <p:nvSpPr>
          <p:cNvPr id="60" name="Oval 59"/>
          <p:cNvSpPr/>
          <p:nvPr/>
        </p:nvSpPr>
        <p:spPr>
          <a:xfrm>
            <a:off x="177801" y="2868450"/>
            <a:ext cx="138541" cy="138541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6598703" y="5178716"/>
            <a:ext cx="1040792" cy="1045914"/>
          </a:xfrm>
          <a:custGeom>
            <a:avLst/>
            <a:gdLst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516203"/>
              <a:gd name="connsiteY0" fmla="*/ 0 h 1506904"/>
              <a:gd name="connsiteX1" fmla="*/ 584200 w 1516203"/>
              <a:gd name="connsiteY1" fmla="*/ 863600 h 1506904"/>
              <a:gd name="connsiteX2" fmla="*/ 1456267 w 1516203"/>
              <a:gd name="connsiteY2" fmla="*/ 1464733 h 1506904"/>
              <a:gd name="connsiteX3" fmla="*/ 1439334 w 1516203"/>
              <a:gd name="connsiteY3" fmla="*/ 1456267 h 1506904"/>
              <a:gd name="connsiteX0" fmla="*/ 0 w 1520401"/>
              <a:gd name="connsiteY0" fmla="*/ 0 h 1469228"/>
              <a:gd name="connsiteX1" fmla="*/ 584200 w 1520401"/>
              <a:gd name="connsiteY1" fmla="*/ 863600 h 1469228"/>
              <a:gd name="connsiteX2" fmla="*/ 1456267 w 1520401"/>
              <a:gd name="connsiteY2" fmla="*/ 1464733 h 1469228"/>
              <a:gd name="connsiteX3" fmla="*/ 1456267 w 1520401"/>
              <a:gd name="connsiteY3" fmla="*/ 0 h 1469228"/>
              <a:gd name="connsiteX0" fmla="*/ 0 w 1520401"/>
              <a:gd name="connsiteY0" fmla="*/ 0 h 1469228"/>
              <a:gd name="connsiteX1" fmla="*/ 584200 w 1520401"/>
              <a:gd name="connsiteY1" fmla="*/ 863600 h 1469228"/>
              <a:gd name="connsiteX2" fmla="*/ 1456267 w 1520401"/>
              <a:gd name="connsiteY2" fmla="*/ 1464733 h 1469228"/>
              <a:gd name="connsiteX3" fmla="*/ 1456267 w 1520401"/>
              <a:gd name="connsiteY3" fmla="*/ 0 h 1469228"/>
              <a:gd name="connsiteX4" fmla="*/ 0 w 1520401"/>
              <a:gd name="connsiteY4" fmla="*/ 0 h 1469228"/>
              <a:gd name="connsiteX0" fmla="*/ 0 w 1520401"/>
              <a:gd name="connsiteY0" fmla="*/ 0 h 1469228"/>
              <a:gd name="connsiteX1" fmla="*/ 584200 w 1520401"/>
              <a:gd name="connsiteY1" fmla="*/ 863600 h 1469228"/>
              <a:gd name="connsiteX2" fmla="*/ 1456267 w 1520401"/>
              <a:gd name="connsiteY2" fmla="*/ 1464733 h 1469228"/>
              <a:gd name="connsiteX3" fmla="*/ 1456267 w 1520401"/>
              <a:gd name="connsiteY3" fmla="*/ 0 h 1469228"/>
              <a:gd name="connsiteX4" fmla="*/ 0 w 1520401"/>
              <a:gd name="connsiteY4" fmla="*/ 0 h 1469228"/>
              <a:gd name="connsiteX0" fmla="*/ 0 w 1457564"/>
              <a:gd name="connsiteY0" fmla="*/ 0 h 1464733"/>
              <a:gd name="connsiteX1" fmla="*/ 584200 w 1457564"/>
              <a:gd name="connsiteY1" fmla="*/ 863600 h 1464733"/>
              <a:gd name="connsiteX2" fmla="*/ 1456267 w 1457564"/>
              <a:gd name="connsiteY2" fmla="*/ 1464733 h 1464733"/>
              <a:gd name="connsiteX3" fmla="*/ 1456267 w 1457564"/>
              <a:gd name="connsiteY3" fmla="*/ 0 h 1464733"/>
              <a:gd name="connsiteX4" fmla="*/ 0 w 1457564"/>
              <a:gd name="connsiteY4" fmla="*/ 0 h 146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564" h="1464733">
                <a:moveTo>
                  <a:pt x="0" y="0"/>
                </a:moveTo>
                <a:cubicBezTo>
                  <a:pt x="170744" y="309739"/>
                  <a:pt x="341489" y="619478"/>
                  <a:pt x="584200" y="863600"/>
                </a:cubicBezTo>
                <a:cubicBezTo>
                  <a:pt x="826911" y="1107722"/>
                  <a:pt x="1456267" y="1464733"/>
                  <a:pt x="1456267" y="1464733"/>
                </a:cubicBezTo>
                <a:cubicBezTo>
                  <a:pt x="1454856" y="945444"/>
                  <a:pt x="1459795" y="1764"/>
                  <a:pt x="14562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  <a:ln w="6350" cmpd="sng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44717" y="3987528"/>
            <a:ext cx="1199769" cy="1199771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602167" y="3984894"/>
            <a:ext cx="2244370" cy="2244375"/>
            <a:chOff x="1236133" y="1337733"/>
            <a:chExt cx="2743200" cy="2743200"/>
          </a:xfrm>
        </p:grpSpPr>
        <p:cxnSp>
          <p:nvCxnSpPr>
            <p:cNvPr id="20" name="Straight Connector 19"/>
            <p:cNvCxnSpPr/>
            <p:nvPr/>
          </p:nvCxnSpPr>
          <p:spPr bwMode="auto">
            <a:xfrm rot="16200000">
              <a:off x="2599267" y="1439335"/>
              <a:ext cx="8468" cy="272626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1236133" y="1337733"/>
              <a:ext cx="2743200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V="1">
              <a:off x="1236133" y="1346200"/>
              <a:ext cx="2734733" cy="273473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506133" y="1337733"/>
              <a:ext cx="8468" cy="272626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Rectangle 28"/>
          <p:cNvSpPr/>
          <p:nvPr/>
        </p:nvSpPr>
        <p:spPr>
          <a:xfrm>
            <a:off x="7582319" y="6271824"/>
            <a:ext cx="138866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p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80702" y="6271824"/>
            <a:ext cx="125905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1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57112" y="6271824"/>
            <a:ext cx="125905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0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90864" y="6050158"/>
            <a:ext cx="125905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0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14665" y="4955677"/>
            <a:ext cx="169730" cy="369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p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90864" y="3840419"/>
            <a:ext cx="125905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1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571957" y="3922550"/>
            <a:ext cx="138541" cy="138541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8770339" y="5114008"/>
            <a:ext cx="138541" cy="138541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565029" y="5111925"/>
            <a:ext cx="138541" cy="13854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10646" y="6422484"/>
            <a:ext cx="59444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000" b="1">
                <a:latin typeface="Palatino Linotype"/>
                <a:cs typeface="Palatino Linotype"/>
                <a:sym typeface="Symbol"/>
              </a:rPr>
              <a:t>P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[</a:t>
            </a:r>
            <a:r>
              <a:rPr lang="en-GB" sz="20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0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'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]</a:t>
            </a:r>
            <a:endParaRPr lang="en-GB" sz="20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52593" y="4388813"/>
            <a:ext cx="541097" cy="307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000" b="1">
                <a:latin typeface="Palatino Linotype"/>
                <a:cs typeface="Palatino Linotype"/>
                <a:sym typeface="Symbol"/>
              </a:rPr>
              <a:t>P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[</a:t>
            </a:r>
            <a:r>
              <a:rPr lang="en-GB" sz="20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0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]</a:t>
            </a:r>
            <a:endParaRPr lang="en-GB" sz="20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46" name="Freeform 45"/>
          <p:cNvSpPr/>
          <p:nvPr/>
        </p:nvSpPr>
        <p:spPr>
          <a:xfrm rot="10800000">
            <a:off x="6599629" y="5180464"/>
            <a:ext cx="1042464" cy="1035523"/>
          </a:xfrm>
          <a:custGeom>
            <a:avLst/>
            <a:gdLst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523420"/>
              <a:gd name="connsiteY0" fmla="*/ 0 h 1493893"/>
              <a:gd name="connsiteX1" fmla="*/ 584200 w 1523420"/>
              <a:gd name="connsiteY1" fmla="*/ 863600 h 1493893"/>
              <a:gd name="connsiteX2" fmla="*/ 1459905 w 1523420"/>
              <a:gd name="connsiteY2" fmla="*/ 1450182 h 1493893"/>
              <a:gd name="connsiteX3" fmla="*/ 1455139 w 1523420"/>
              <a:gd name="connsiteY3" fmla="*/ 1451087 h 1493893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459905 w 1512111"/>
              <a:gd name="connsiteY2" fmla="*/ 1450182 h 1698460"/>
              <a:gd name="connsiteX3" fmla="*/ 1400572 w 1512111"/>
              <a:gd name="connsiteY3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327814 w 1512111"/>
              <a:gd name="connsiteY2" fmla="*/ 1400157 h 1698460"/>
              <a:gd name="connsiteX3" fmla="*/ 1459905 w 1512111"/>
              <a:gd name="connsiteY3" fmla="*/ 1450182 h 1698460"/>
              <a:gd name="connsiteX4" fmla="*/ 1400572 w 1512111"/>
              <a:gd name="connsiteY4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327814 w 1512111"/>
              <a:gd name="connsiteY2" fmla="*/ 1400157 h 1698460"/>
              <a:gd name="connsiteX3" fmla="*/ 1459905 w 1512111"/>
              <a:gd name="connsiteY3" fmla="*/ 1450182 h 1698460"/>
              <a:gd name="connsiteX4" fmla="*/ 1400572 w 1512111"/>
              <a:gd name="connsiteY4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342365 w 1512111"/>
              <a:gd name="connsiteY2" fmla="*/ 1392881 h 1698460"/>
              <a:gd name="connsiteX3" fmla="*/ 1459905 w 1512111"/>
              <a:gd name="connsiteY3" fmla="*/ 1450182 h 1698460"/>
              <a:gd name="connsiteX4" fmla="*/ 1400572 w 1512111"/>
              <a:gd name="connsiteY4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459905 w 1512111"/>
              <a:gd name="connsiteY2" fmla="*/ 1450182 h 1698460"/>
              <a:gd name="connsiteX3" fmla="*/ 1400572 w 1512111"/>
              <a:gd name="connsiteY3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459905 w 1512111"/>
              <a:gd name="connsiteY2" fmla="*/ 1450182 h 1698460"/>
              <a:gd name="connsiteX3" fmla="*/ 1400572 w 1512111"/>
              <a:gd name="connsiteY3" fmla="*/ 1698460 h 1698460"/>
              <a:gd name="connsiteX0" fmla="*/ 0 w 1459905"/>
              <a:gd name="connsiteY0" fmla="*/ 0 h 1450183"/>
              <a:gd name="connsiteX1" fmla="*/ 584200 w 1459905"/>
              <a:gd name="connsiteY1" fmla="*/ 863600 h 1450183"/>
              <a:gd name="connsiteX2" fmla="*/ 1459905 w 1459905"/>
              <a:gd name="connsiteY2" fmla="*/ 1450182 h 1450183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905" h="1450182">
                <a:moveTo>
                  <a:pt x="0" y="0"/>
                </a:moveTo>
                <a:cubicBezTo>
                  <a:pt x="141641" y="324291"/>
                  <a:pt x="301473" y="575824"/>
                  <a:pt x="584200" y="863600"/>
                </a:cubicBezTo>
                <a:cubicBezTo>
                  <a:pt x="860257" y="1134400"/>
                  <a:pt x="1105573" y="1285575"/>
                  <a:pt x="1459905" y="1450182"/>
                </a:cubicBezTo>
              </a:path>
            </a:pathLst>
          </a:custGeom>
          <a:solidFill>
            <a:srgbClr val="C3D69B"/>
          </a:solidFill>
          <a:ln w="17780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32896" y="5114008"/>
            <a:ext cx="138541" cy="13854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578883" y="6153070"/>
            <a:ext cx="138541" cy="13854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70242" y="5410200"/>
            <a:ext cx="165100" cy="165100"/>
            <a:chOff x="3790950" y="4756150"/>
            <a:chExt cx="247650" cy="24765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790950" y="4756150"/>
              <a:ext cx="247650" cy="24765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3790950" y="4756150"/>
              <a:ext cx="247650" cy="24765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7246392" y="5105400"/>
            <a:ext cx="165100" cy="165100"/>
            <a:chOff x="3790950" y="4756150"/>
            <a:chExt cx="247650" cy="247650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3790950" y="4756150"/>
              <a:ext cx="247650" cy="24765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flipH="1">
              <a:off x="3790950" y="4756150"/>
              <a:ext cx="247650" cy="24765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5" name="Group 64"/>
          <p:cNvGrpSpPr/>
          <p:nvPr/>
        </p:nvGrpSpPr>
        <p:grpSpPr>
          <a:xfrm>
            <a:off x="177801" y="3519122"/>
            <a:ext cx="165100" cy="165100"/>
            <a:chOff x="3790950" y="4756150"/>
            <a:chExt cx="247650" cy="247650"/>
          </a:xfrm>
        </p:grpSpPr>
        <p:cxnSp>
          <p:nvCxnSpPr>
            <p:cNvPr id="66" name="Straight Connector 65"/>
            <p:cNvCxnSpPr/>
            <p:nvPr/>
          </p:nvCxnSpPr>
          <p:spPr bwMode="auto">
            <a:xfrm>
              <a:off x="3790950" y="4756150"/>
              <a:ext cx="247650" cy="24765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3790950" y="4756150"/>
              <a:ext cx="247650" cy="24765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Oval 67"/>
          <p:cNvSpPr/>
          <p:nvPr/>
        </p:nvSpPr>
        <p:spPr>
          <a:xfrm>
            <a:off x="177801" y="2229023"/>
            <a:ext cx="138541" cy="13854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800350" y="806450"/>
            <a:ext cx="0" cy="589280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5922952" y="806450"/>
            <a:ext cx="0" cy="589280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146050" y="2089150"/>
            <a:ext cx="8737600" cy="0"/>
          </a:xfrm>
          <a:prstGeom prst="lin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2838451" y="4388813"/>
            <a:ext cx="541097" cy="3077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000" b="1">
                <a:latin typeface="Palatino Linotype"/>
                <a:cs typeface="Palatino Linotype"/>
                <a:sym typeface="Symbol"/>
              </a:rPr>
              <a:t>P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[</a:t>
            </a:r>
            <a:r>
              <a:rPr lang="en-GB" sz="20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0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]</a:t>
            </a:r>
            <a:endParaRPr lang="en-GB" sz="20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796504" y="6422484"/>
            <a:ext cx="594446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000" b="1">
                <a:latin typeface="Palatino Linotype"/>
                <a:cs typeface="Palatino Linotype"/>
                <a:sym typeface="Symbol"/>
              </a:rPr>
              <a:t>P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[</a:t>
            </a:r>
            <a:r>
              <a:rPr lang="en-GB" sz="2000" i="1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x</a:t>
            </a:r>
            <a:r>
              <a:rPr lang="en-GB" sz="2000" baseline="-25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1</a:t>
            </a:r>
            <a:r>
              <a:rPr lang="en-GB" sz="2000">
                <a:solidFill>
                  <a:srgbClr val="0000FF"/>
                </a:solidFill>
                <a:latin typeface="Palatino Linotype"/>
                <a:cs typeface="Palatino Linotype"/>
                <a:sym typeface="Symbol"/>
              </a:rPr>
              <a:t>'</a:t>
            </a:r>
            <a:r>
              <a:rPr lang="en-GB" sz="2000">
                <a:latin typeface="Palatino Linotype"/>
                <a:cs typeface="Palatino Linotype"/>
                <a:sym typeface="Symbol"/>
              </a:rPr>
              <a:t>]</a:t>
            </a:r>
            <a:endParaRPr lang="en-GB" sz="20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407076" y="5187951"/>
            <a:ext cx="1041316" cy="1041318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 bwMode="auto">
          <a:xfrm rot="16200000">
            <a:off x="4522333" y="4068023"/>
            <a:ext cx="6928" cy="2230516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V="1">
            <a:off x="3407075" y="3991821"/>
            <a:ext cx="2237443" cy="2237448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4446135" y="3984894"/>
            <a:ext cx="6928" cy="223052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Rectangle 105"/>
          <p:cNvSpPr/>
          <p:nvPr/>
        </p:nvSpPr>
        <p:spPr>
          <a:xfrm>
            <a:off x="4387227" y="6271824"/>
            <a:ext cx="138866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p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585610" y="6271824"/>
            <a:ext cx="125905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1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362020" y="6271824"/>
            <a:ext cx="125905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0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195772" y="6050158"/>
            <a:ext cx="125905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0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119573" y="4955677"/>
            <a:ext cx="169730" cy="369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Palatino Linotype"/>
                <a:cs typeface="Palatino Linotype"/>
                <a:sym typeface="Symbol"/>
              </a:rPr>
              <a:t>p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195772" y="3840419"/>
            <a:ext cx="125905" cy="30217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>
                <a:latin typeface="Palatino Linotype"/>
                <a:cs typeface="Palatino Linotype"/>
                <a:sym typeface="Symbol"/>
              </a:rPr>
              <a:t>1</a:t>
            </a:r>
            <a:endParaRPr lang="en-GB" sz="2400" baseline="-25000">
              <a:solidFill>
                <a:srgbClr val="008000"/>
              </a:solidFill>
              <a:latin typeface="Palatino Linotype"/>
              <a:cs typeface="Palatino Linotype"/>
              <a:sym typeface="Symbol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369937" y="5111925"/>
            <a:ext cx="138541" cy="13854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4441835" y="3988091"/>
            <a:ext cx="1212840" cy="1215774"/>
            <a:chOff x="6172211" y="1324266"/>
            <a:chExt cx="1043390" cy="1045914"/>
          </a:xfrm>
        </p:grpSpPr>
        <p:sp>
          <p:nvSpPr>
            <p:cNvPr id="126" name="Freeform 125"/>
            <p:cNvSpPr/>
            <p:nvPr/>
          </p:nvSpPr>
          <p:spPr>
            <a:xfrm>
              <a:off x="6172211" y="1324266"/>
              <a:ext cx="1040792" cy="1045914"/>
            </a:xfrm>
            <a:custGeom>
              <a:avLst/>
              <a:gdLst>
                <a:gd name="connsiteX0" fmla="*/ 0 w 1456267"/>
                <a:gd name="connsiteY0" fmla="*/ 0 h 1464733"/>
                <a:gd name="connsiteX1" fmla="*/ 584200 w 1456267"/>
                <a:gd name="connsiteY1" fmla="*/ 863600 h 1464733"/>
                <a:gd name="connsiteX2" fmla="*/ 1456267 w 1456267"/>
                <a:gd name="connsiteY2" fmla="*/ 1464733 h 1464733"/>
                <a:gd name="connsiteX0" fmla="*/ 0 w 1516203"/>
                <a:gd name="connsiteY0" fmla="*/ 0 h 1506904"/>
                <a:gd name="connsiteX1" fmla="*/ 584200 w 1516203"/>
                <a:gd name="connsiteY1" fmla="*/ 863600 h 1506904"/>
                <a:gd name="connsiteX2" fmla="*/ 1456267 w 1516203"/>
                <a:gd name="connsiteY2" fmla="*/ 1464733 h 1506904"/>
                <a:gd name="connsiteX3" fmla="*/ 1439334 w 1516203"/>
                <a:gd name="connsiteY3" fmla="*/ 1456267 h 1506904"/>
                <a:gd name="connsiteX0" fmla="*/ 0 w 1520401"/>
                <a:gd name="connsiteY0" fmla="*/ 0 h 1469228"/>
                <a:gd name="connsiteX1" fmla="*/ 584200 w 1520401"/>
                <a:gd name="connsiteY1" fmla="*/ 863600 h 1469228"/>
                <a:gd name="connsiteX2" fmla="*/ 1456267 w 1520401"/>
                <a:gd name="connsiteY2" fmla="*/ 1464733 h 1469228"/>
                <a:gd name="connsiteX3" fmla="*/ 1456267 w 1520401"/>
                <a:gd name="connsiteY3" fmla="*/ 0 h 1469228"/>
                <a:gd name="connsiteX0" fmla="*/ 0 w 1520401"/>
                <a:gd name="connsiteY0" fmla="*/ 0 h 1469228"/>
                <a:gd name="connsiteX1" fmla="*/ 584200 w 1520401"/>
                <a:gd name="connsiteY1" fmla="*/ 863600 h 1469228"/>
                <a:gd name="connsiteX2" fmla="*/ 1456267 w 1520401"/>
                <a:gd name="connsiteY2" fmla="*/ 1464733 h 1469228"/>
                <a:gd name="connsiteX3" fmla="*/ 1456267 w 1520401"/>
                <a:gd name="connsiteY3" fmla="*/ 0 h 1469228"/>
                <a:gd name="connsiteX4" fmla="*/ 0 w 1520401"/>
                <a:gd name="connsiteY4" fmla="*/ 0 h 1469228"/>
                <a:gd name="connsiteX0" fmla="*/ 0 w 1520401"/>
                <a:gd name="connsiteY0" fmla="*/ 0 h 1469228"/>
                <a:gd name="connsiteX1" fmla="*/ 584200 w 1520401"/>
                <a:gd name="connsiteY1" fmla="*/ 863600 h 1469228"/>
                <a:gd name="connsiteX2" fmla="*/ 1456267 w 1520401"/>
                <a:gd name="connsiteY2" fmla="*/ 1464733 h 1469228"/>
                <a:gd name="connsiteX3" fmla="*/ 1456267 w 1520401"/>
                <a:gd name="connsiteY3" fmla="*/ 0 h 1469228"/>
                <a:gd name="connsiteX4" fmla="*/ 0 w 1520401"/>
                <a:gd name="connsiteY4" fmla="*/ 0 h 1469228"/>
                <a:gd name="connsiteX0" fmla="*/ 0 w 1457564"/>
                <a:gd name="connsiteY0" fmla="*/ 0 h 1464733"/>
                <a:gd name="connsiteX1" fmla="*/ 584200 w 1457564"/>
                <a:gd name="connsiteY1" fmla="*/ 863600 h 1464733"/>
                <a:gd name="connsiteX2" fmla="*/ 1456267 w 1457564"/>
                <a:gd name="connsiteY2" fmla="*/ 1464733 h 1464733"/>
                <a:gd name="connsiteX3" fmla="*/ 1456267 w 1457564"/>
                <a:gd name="connsiteY3" fmla="*/ 0 h 1464733"/>
                <a:gd name="connsiteX4" fmla="*/ 0 w 1457564"/>
                <a:gd name="connsiteY4" fmla="*/ 0 h 146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7564" h="1464733">
                  <a:moveTo>
                    <a:pt x="0" y="0"/>
                  </a:moveTo>
                  <a:cubicBezTo>
                    <a:pt x="170744" y="309739"/>
                    <a:pt x="341489" y="619478"/>
                    <a:pt x="584200" y="863600"/>
                  </a:cubicBezTo>
                  <a:cubicBezTo>
                    <a:pt x="826911" y="1107722"/>
                    <a:pt x="1456267" y="1464733"/>
                    <a:pt x="1456267" y="1464733"/>
                  </a:cubicBezTo>
                  <a:cubicBezTo>
                    <a:pt x="1454856" y="945444"/>
                    <a:pt x="1459795" y="1764"/>
                    <a:pt x="14562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3D69B"/>
            </a:solidFill>
            <a:ln w="6350" cmpd="sng"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173137" y="1326014"/>
              <a:ext cx="1042464" cy="1035523"/>
            </a:xfrm>
            <a:custGeom>
              <a:avLst/>
              <a:gdLst>
                <a:gd name="connsiteX0" fmla="*/ 0 w 1456267"/>
                <a:gd name="connsiteY0" fmla="*/ 0 h 1464733"/>
                <a:gd name="connsiteX1" fmla="*/ 584200 w 1456267"/>
                <a:gd name="connsiteY1" fmla="*/ 863600 h 1464733"/>
                <a:gd name="connsiteX2" fmla="*/ 1456267 w 1456267"/>
                <a:gd name="connsiteY2" fmla="*/ 1464733 h 1464733"/>
                <a:gd name="connsiteX0" fmla="*/ 0 w 1456267"/>
                <a:gd name="connsiteY0" fmla="*/ 0 h 1464733"/>
                <a:gd name="connsiteX1" fmla="*/ 584200 w 1456267"/>
                <a:gd name="connsiteY1" fmla="*/ 863600 h 1464733"/>
                <a:gd name="connsiteX2" fmla="*/ 1456267 w 1456267"/>
                <a:gd name="connsiteY2" fmla="*/ 1464733 h 1464733"/>
                <a:gd name="connsiteX0" fmla="*/ 0 w 1456267"/>
                <a:gd name="connsiteY0" fmla="*/ 0 h 1464733"/>
                <a:gd name="connsiteX1" fmla="*/ 584200 w 1456267"/>
                <a:gd name="connsiteY1" fmla="*/ 863600 h 1464733"/>
                <a:gd name="connsiteX2" fmla="*/ 1456267 w 1456267"/>
                <a:gd name="connsiteY2" fmla="*/ 1464733 h 1464733"/>
                <a:gd name="connsiteX0" fmla="*/ 0 w 1456267"/>
                <a:gd name="connsiteY0" fmla="*/ 0 h 1464733"/>
                <a:gd name="connsiteX1" fmla="*/ 584200 w 1456267"/>
                <a:gd name="connsiteY1" fmla="*/ 863600 h 1464733"/>
                <a:gd name="connsiteX2" fmla="*/ 1456267 w 1456267"/>
                <a:gd name="connsiteY2" fmla="*/ 1464733 h 1464733"/>
                <a:gd name="connsiteX0" fmla="*/ 0 w 1459905"/>
                <a:gd name="connsiteY0" fmla="*/ 0 h 1450182"/>
                <a:gd name="connsiteX1" fmla="*/ 584200 w 1459905"/>
                <a:gd name="connsiteY1" fmla="*/ 863600 h 1450182"/>
                <a:gd name="connsiteX2" fmla="*/ 1459905 w 1459905"/>
                <a:gd name="connsiteY2" fmla="*/ 1450182 h 1450182"/>
                <a:gd name="connsiteX0" fmla="*/ 0 w 1523420"/>
                <a:gd name="connsiteY0" fmla="*/ 0 h 1493893"/>
                <a:gd name="connsiteX1" fmla="*/ 584200 w 1523420"/>
                <a:gd name="connsiteY1" fmla="*/ 863600 h 1493893"/>
                <a:gd name="connsiteX2" fmla="*/ 1459905 w 1523420"/>
                <a:gd name="connsiteY2" fmla="*/ 1450182 h 1493893"/>
                <a:gd name="connsiteX3" fmla="*/ 1455139 w 1523420"/>
                <a:gd name="connsiteY3" fmla="*/ 1451087 h 1493893"/>
                <a:gd name="connsiteX0" fmla="*/ 0 w 1512111"/>
                <a:gd name="connsiteY0" fmla="*/ 0 h 1698460"/>
                <a:gd name="connsiteX1" fmla="*/ 584200 w 1512111"/>
                <a:gd name="connsiteY1" fmla="*/ 863600 h 1698460"/>
                <a:gd name="connsiteX2" fmla="*/ 1459905 w 1512111"/>
                <a:gd name="connsiteY2" fmla="*/ 1450182 h 1698460"/>
                <a:gd name="connsiteX3" fmla="*/ 1400572 w 1512111"/>
                <a:gd name="connsiteY3" fmla="*/ 1698460 h 1698460"/>
                <a:gd name="connsiteX0" fmla="*/ 0 w 1512111"/>
                <a:gd name="connsiteY0" fmla="*/ 0 h 1698460"/>
                <a:gd name="connsiteX1" fmla="*/ 584200 w 1512111"/>
                <a:gd name="connsiteY1" fmla="*/ 863600 h 1698460"/>
                <a:gd name="connsiteX2" fmla="*/ 1327814 w 1512111"/>
                <a:gd name="connsiteY2" fmla="*/ 1400157 h 1698460"/>
                <a:gd name="connsiteX3" fmla="*/ 1459905 w 1512111"/>
                <a:gd name="connsiteY3" fmla="*/ 1450182 h 1698460"/>
                <a:gd name="connsiteX4" fmla="*/ 1400572 w 1512111"/>
                <a:gd name="connsiteY4" fmla="*/ 1698460 h 1698460"/>
                <a:gd name="connsiteX0" fmla="*/ 0 w 1512111"/>
                <a:gd name="connsiteY0" fmla="*/ 0 h 1698460"/>
                <a:gd name="connsiteX1" fmla="*/ 584200 w 1512111"/>
                <a:gd name="connsiteY1" fmla="*/ 863600 h 1698460"/>
                <a:gd name="connsiteX2" fmla="*/ 1327814 w 1512111"/>
                <a:gd name="connsiteY2" fmla="*/ 1400157 h 1698460"/>
                <a:gd name="connsiteX3" fmla="*/ 1459905 w 1512111"/>
                <a:gd name="connsiteY3" fmla="*/ 1450182 h 1698460"/>
                <a:gd name="connsiteX4" fmla="*/ 1400572 w 1512111"/>
                <a:gd name="connsiteY4" fmla="*/ 1698460 h 1698460"/>
                <a:gd name="connsiteX0" fmla="*/ 0 w 1512111"/>
                <a:gd name="connsiteY0" fmla="*/ 0 h 1698460"/>
                <a:gd name="connsiteX1" fmla="*/ 584200 w 1512111"/>
                <a:gd name="connsiteY1" fmla="*/ 863600 h 1698460"/>
                <a:gd name="connsiteX2" fmla="*/ 1342365 w 1512111"/>
                <a:gd name="connsiteY2" fmla="*/ 1392881 h 1698460"/>
                <a:gd name="connsiteX3" fmla="*/ 1459905 w 1512111"/>
                <a:gd name="connsiteY3" fmla="*/ 1450182 h 1698460"/>
                <a:gd name="connsiteX4" fmla="*/ 1400572 w 1512111"/>
                <a:gd name="connsiteY4" fmla="*/ 1698460 h 1698460"/>
                <a:gd name="connsiteX0" fmla="*/ 0 w 1512111"/>
                <a:gd name="connsiteY0" fmla="*/ 0 h 1698460"/>
                <a:gd name="connsiteX1" fmla="*/ 584200 w 1512111"/>
                <a:gd name="connsiteY1" fmla="*/ 863600 h 1698460"/>
                <a:gd name="connsiteX2" fmla="*/ 1459905 w 1512111"/>
                <a:gd name="connsiteY2" fmla="*/ 1450182 h 1698460"/>
                <a:gd name="connsiteX3" fmla="*/ 1400572 w 1512111"/>
                <a:gd name="connsiteY3" fmla="*/ 1698460 h 1698460"/>
                <a:gd name="connsiteX0" fmla="*/ 0 w 1512111"/>
                <a:gd name="connsiteY0" fmla="*/ 0 h 1698460"/>
                <a:gd name="connsiteX1" fmla="*/ 584200 w 1512111"/>
                <a:gd name="connsiteY1" fmla="*/ 863600 h 1698460"/>
                <a:gd name="connsiteX2" fmla="*/ 1459905 w 1512111"/>
                <a:gd name="connsiteY2" fmla="*/ 1450182 h 1698460"/>
                <a:gd name="connsiteX3" fmla="*/ 1400572 w 1512111"/>
                <a:gd name="connsiteY3" fmla="*/ 1698460 h 1698460"/>
                <a:gd name="connsiteX0" fmla="*/ 0 w 1459905"/>
                <a:gd name="connsiteY0" fmla="*/ 0 h 1450183"/>
                <a:gd name="connsiteX1" fmla="*/ 584200 w 1459905"/>
                <a:gd name="connsiteY1" fmla="*/ 863600 h 1450183"/>
                <a:gd name="connsiteX2" fmla="*/ 1459905 w 1459905"/>
                <a:gd name="connsiteY2" fmla="*/ 1450182 h 1450183"/>
                <a:gd name="connsiteX0" fmla="*/ 0 w 1459905"/>
                <a:gd name="connsiteY0" fmla="*/ 0 h 1450182"/>
                <a:gd name="connsiteX1" fmla="*/ 584200 w 1459905"/>
                <a:gd name="connsiteY1" fmla="*/ 863600 h 1450182"/>
                <a:gd name="connsiteX2" fmla="*/ 1459905 w 1459905"/>
                <a:gd name="connsiteY2" fmla="*/ 1450182 h 1450182"/>
                <a:gd name="connsiteX0" fmla="*/ 0 w 1459905"/>
                <a:gd name="connsiteY0" fmla="*/ 0 h 1450182"/>
                <a:gd name="connsiteX1" fmla="*/ 584200 w 1459905"/>
                <a:gd name="connsiteY1" fmla="*/ 863600 h 1450182"/>
                <a:gd name="connsiteX2" fmla="*/ 1459905 w 1459905"/>
                <a:gd name="connsiteY2" fmla="*/ 1450182 h 1450182"/>
                <a:gd name="connsiteX0" fmla="*/ 0 w 1459905"/>
                <a:gd name="connsiteY0" fmla="*/ 0 h 1450182"/>
                <a:gd name="connsiteX1" fmla="*/ 584200 w 1459905"/>
                <a:gd name="connsiteY1" fmla="*/ 863600 h 1450182"/>
                <a:gd name="connsiteX2" fmla="*/ 1459905 w 1459905"/>
                <a:gd name="connsiteY2" fmla="*/ 1450182 h 1450182"/>
                <a:gd name="connsiteX0" fmla="*/ 0 w 1459905"/>
                <a:gd name="connsiteY0" fmla="*/ 0 h 1450182"/>
                <a:gd name="connsiteX1" fmla="*/ 584200 w 1459905"/>
                <a:gd name="connsiteY1" fmla="*/ 863600 h 1450182"/>
                <a:gd name="connsiteX2" fmla="*/ 1459905 w 1459905"/>
                <a:gd name="connsiteY2" fmla="*/ 1450182 h 1450182"/>
                <a:gd name="connsiteX0" fmla="*/ 0 w 1459905"/>
                <a:gd name="connsiteY0" fmla="*/ 0 h 1450182"/>
                <a:gd name="connsiteX1" fmla="*/ 584200 w 1459905"/>
                <a:gd name="connsiteY1" fmla="*/ 863600 h 1450182"/>
                <a:gd name="connsiteX2" fmla="*/ 1459905 w 1459905"/>
                <a:gd name="connsiteY2" fmla="*/ 1450182 h 1450182"/>
                <a:gd name="connsiteX0" fmla="*/ 0 w 1459905"/>
                <a:gd name="connsiteY0" fmla="*/ 0 h 1450182"/>
                <a:gd name="connsiteX1" fmla="*/ 584200 w 1459905"/>
                <a:gd name="connsiteY1" fmla="*/ 863600 h 1450182"/>
                <a:gd name="connsiteX2" fmla="*/ 1459905 w 1459905"/>
                <a:gd name="connsiteY2" fmla="*/ 1450182 h 145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9905" h="1450182">
                  <a:moveTo>
                    <a:pt x="0" y="0"/>
                  </a:moveTo>
                  <a:cubicBezTo>
                    <a:pt x="141641" y="324291"/>
                    <a:pt x="301473" y="575824"/>
                    <a:pt x="584200" y="863600"/>
                  </a:cubicBezTo>
                  <a:cubicBezTo>
                    <a:pt x="860257" y="1134400"/>
                    <a:pt x="1105573" y="1285575"/>
                    <a:pt x="1459905" y="1450182"/>
                  </a:cubicBezTo>
                </a:path>
              </a:pathLst>
            </a:custGeom>
            <a:solidFill>
              <a:srgbClr val="C3D69B"/>
            </a:solidFill>
            <a:ln w="177800" cmpd="sng">
              <a:solidFill>
                <a:srgbClr val="008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 rot="10800000">
            <a:off x="4368800" y="4737100"/>
            <a:ext cx="546100" cy="527050"/>
            <a:chOff x="3968750" y="5105400"/>
            <a:chExt cx="546100" cy="527050"/>
          </a:xfrm>
        </p:grpSpPr>
        <p:grpSp>
          <p:nvGrpSpPr>
            <p:cNvPr id="120" name="Group 119"/>
            <p:cNvGrpSpPr/>
            <p:nvPr/>
          </p:nvGrpSpPr>
          <p:grpSpPr>
            <a:xfrm>
              <a:off x="4349750" y="5467350"/>
              <a:ext cx="165100" cy="165100"/>
              <a:chOff x="4349750" y="5467350"/>
              <a:chExt cx="165100" cy="165100"/>
            </a:xfrm>
          </p:grpSpPr>
          <p:cxnSp>
            <p:nvCxnSpPr>
              <p:cNvPr id="124" name="Straight Connector 123"/>
              <p:cNvCxnSpPr/>
              <p:nvPr/>
            </p:nvCxnSpPr>
            <p:spPr bwMode="auto">
              <a:xfrm>
                <a:off x="4349750" y="5467350"/>
                <a:ext cx="165100" cy="16510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flipH="1">
                <a:off x="4349750" y="5467350"/>
                <a:ext cx="165100" cy="16510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1" name="Group 120"/>
            <p:cNvGrpSpPr/>
            <p:nvPr/>
          </p:nvGrpSpPr>
          <p:grpSpPr>
            <a:xfrm>
              <a:off x="3968750" y="5105400"/>
              <a:ext cx="165100" cy="165100"/>
              <a:chOff x="3968750" y="5105400"/>
              <a:chExt cx="165100" cy="165100"/>
            </a:xfrm>
          </p:grpSpPr>
          <p:cxnSp>
            <p:nvCxnSpPr>
              <p:cNvPr id="122" name="Straight Connector 121"/>
              <p:cNvCxnSpPr/>
              <p:nvPr/>
            </p:nvCxnSpPr>
            <p:spPr bwMode="auto">
              <a:xfrm>
                <a:off x="3968750" y="5105400"/>
                <a:ext cx="165100" cy="16510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/>
              <p:nvPr/>
            </p:nvCxnSpPr>
            <p:spPr bwMode="auto">
              <a:xfrm flipH="1">
                <a:off x="3968750" y="5105400"/>
                <a:ext cx="165100" cy="165100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15" name="Rectangle 114"/>
          <p:cNvSpPr/>
          <p:nvPr/>
        </p:nvSpPr>
        <p:spPr>
          <a:xfrm>
            <a:off x="3407075" y="3984894"/>
            <a:ext cx="2244370" cy="22443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4376865" y="3922550"/>
            <a:ext cx="138541" cy="13854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5575247" y="5114008"/>
            <a:ext cx="138541" cy="13854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337804" y="5114008"/>
            <a:ext cx="138541" cy="138541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383791" y="6153070"/>
            <a:ext cx="138541" cy="138541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/>
          <p:nvPr/>
        </p:nvCxnSpPr>
        <p:spPr bwMode="auto">
          <a:xfrm>
            <a:off x="6134698" y="2509278"/>
            <a:ext cx="15919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6395048" y="2509278"/>
            <a:ext cx="15919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>
            <a:off x="6709373" y="2509278"/>
            <a:ext cx="15919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7484073" y="3468128"/>
            <a:ext cx="15919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Oval 94"/>
          <p:cNvSpPr/>
          <p:nvPr/>
        </p:nvSpPr>
        <p:spPr>
          <a:xfrm>
            <a:off x="211669" y="4226723"/>
            <a:ext cx="138541" cy="138541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11669" y="5030730"/>
            <a:ext cx="138541" cy="138541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198389" y="5839101"/>
            <a:ext cx="165100" cy="165100"/>
            <a:chOff x="3790950" y="4756150"/>
            <a:chExt cx="247650" cy="247650"/>
          </a:xfrm>
        </p:grpSpPr>
        <p:cxnSp>
          <p:nvCxnSpPr>
            <p:cNvPr id="98" name="Straight Connector 97"/>
            <p:cNvCxnSpPr/>
            <p:nvPr/>
          </p:nvCxnSpPr>
          <p:spPr bwMode="auto">
            <a:xfrm>
              <a:off x="3790950" y="4756150"/>
              <a:ext cx="247650" cy="24765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Straight Connector 98"/>
            <p:cNvCxnSpPr/>
            <p:nvPr/>
          </p:nvCxnSpPr>
          <p:spPr bwMode="auto">
            <a:xfrm flipH="1">
              <a:off x="3790950" y="4756150"/>
              <a:ext cx="247650" cy="24765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9" name="Rectangle 17"/>
          <p:cNvSpPr>
            <a:spLocks noChangeArrowheads="1"/>
          </p:cNvSpPr>
          <p:nvPr/>
        </p:nvSpPr>
        <p:spPr bwMode="auto">
          <a:xfrm>
            <a:off x="172946" y="1185823"/>
            <a:ext cx="20496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solidFill>
                  <a:srgbClr val="FF0000"/>
                </a:solidFill>
                <a:latin typeface="Palatino Linotype"/>
                <a:cs typeface="Palatino Linotype"/>
              </a:rPr>
              <a:t>(similar results hold </a:t>
            </a:r>
            <a:br>
              <a:rPr lang="en-US" sz="1800" dirty="0">
                <a:solidFill>
                  <a:srgbClr val="FF0000"/>
                </a:solidFill>
                <a:latin typeface="Palatino Linotype"/>
                <a:cs typeface="Palatino Linotype"/>
              </a:rPr>
            </a:br>
            <a:r>
              <a:rPr lang="en-US" sz="1800" dirty="0">
                <a:solidFill>
                  <a:srgbClr val="FF0000"/>
                </a:solidFill>
                <a:latin typeface="Palatino Linotype"/>
                <a:cs typeface="Palatino Linotype"/>
              </a:rPr>
              <a:t>for arbitrary </a:t>
            </a:r>
            <a:r>
              <a:rPr lang="en-US" sz="1800" i="1" dirty="0">
                <a:solidFill>
                  <a:srgbClr val="FF0000"/>
                </a:solidFill>
                <a:latin typeface="Palatino Linotype"/>
                <a:cs typeface="Palatino Linotype"/>
              </a:rPr>
              <a:t>d</a:t>
            </a:r>
            <a:r>
              <a:rPr lang="en-US" sz="1800" dirty="0">
                <a:solidFill>
                  <a:srgbClr val="FF0000"/>
                </a:solidFill>
                <a:latin typeface="Palatino Linotype"/>
                <a:cs typeface="Palatino Linotype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46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1" grpId="0"/>
      <p:bldP spid="52" grpId="0"/>
      <p:bldP spid="53" grpId="0"/>
      <p:bldP spid="54" grpId="0"/>
      <p:bldP spid="55" grpId="0"/>
      <p:bldP spid="57" grpId="0"/>
      <p:bldP spid="58" grpId="0"/>
      <p:bldP spid="60" grpId="0" animBg="1"/>
      <p:bldP spid="35" grpId="0" animBg="1"/>
      <p:bldP spid="35" grpId="1" animBg="1"/>
      <p:bldP spid="42" grpId="0" animBg="1"/>
      <p:bldP spid="38" grpId="0" animBg="1"/>
      <p:bldP spid="40" grpId="0" animBg="1"/>
      <p:bldP spid="116" grpId="0" animBg="1"/>
      <p:bldP spid="116" grpId="1" animBg="1"/>
      <p:bldP spid="117" grpId="0" animBg="1"/>
      <p:bldP spid="118" grpId="0" animBg="1"/>
      <p:bldP spid="119" grpId="0" animBg="1"/>
      <p:bldP spid="9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Quality: Big Picture</a:t>
            </a:r>
          </a:p>
        </p:txBody>
      </p:sp>
      <p:pic>
        <p:nvPicPr>
          <p:cNvPr id="5" name="Picture 4" descr="Fig_VLDBJ_TPCH_AP_overviewBa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6" y="851218"/>
            <a:ext cx="4382334" cy="4858129"/>
          </a:xfrm>
          <a:prstGeom prst="rect">
            <a:avLst/>
          </a:prstGeom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137339" y="4877098"/>
            <a:ext cx="170769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000" dirty="0">
                <a:latin typeface="Calibri"/>
                <a:cs typeface="Calibri"/>
              </a:rPr>
              <a:t>Random ranking 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AP@10 = 0.220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508500" y="5163703"/>
            <a:ext cx="584422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5137339" y="1623116"/>
            <a:ext cx="396262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20 values for $1: {500, 1000, ..., 10k}</a:t>
            </a:r>
          </a:p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28 values for $2: {%red%a, ...}</a:t>
            </a:r>
          </a:p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10 values for avg[</a:t>
            </a:r>
            <a:r>
              <a:rPr lang="en-US" sz="2000" i="1" dirty="0">
                <a:latin typeface="Calibri"/>
                <a:cs typeface="Calibri"/>
              </a:rPr>
              <a:t>p</a:t>
            </a:r>
            <a:r>
              <a:rPr lang="en-US" sz="2000" baseline="-25000" dirty="0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]: {0.05, ..., 0.5}</a:t>
            </a:r>
          </a:p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&gt;120k datapoints per method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randomized database instances</a:t>
            </a:r>
          </a:p>
        </p:txBody>
      </p:sp>
    </p:spTree>
    <p:extLst>
      <p:ext uri="{BB962C8B-B14F-4D97-AF65-F5344CB8AC3E}">
        <p14:creationId xmlns:p14="http://schemas.microsoft.com/office/powerpoint/2010/main" val="169788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VLDBJ_TPCH_AP_MC_aggregated_0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16" y="1396887"/>
            <a:ext cx="2917011" cy="2963934"/>
          </a:xfrm>
          <a:prstGeom prst="rect">
            <a:avLst/>
          </a:prstGeom>
        </p:spPr>
      </p:pic>
      <p:pic>
        <p:nvPicPr>
          <p:cNvPr id="6" name="Picture 5" descr="Fig_VLDBJ_TPCH_ap_mc_random_redgreen_equalSizedBins_lo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1" y="1354173"/>
            <a:ext cx="2838807" cy="2987396"/>
          </a:xfrm>
          <a:prstGeom prst="rect">
            <a:avLst/>
          </a:prstGeom>
        </p:spPr>
      </p:pic>
      <p:pic>
        <p:nvPicPr>
          <p:cNvPr id="7" name="Picture 6" descr="Fig_VLDBJ_TPCH_AP_LineageRankin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166" y="1397550"/>
            <a:ext cx="2898843" cy="3017324"/>
          </a:xfrm>
          <a:prstGeom prst="rect">
            <a:avLst/>
          </a:prstGeom>
        </p:spPr>
      </p:pic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457389" y="4956866"/>
            <a:ext cx="207080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4.5k simulations 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per MC data point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3492689" y="4956866"/>
            <a:ext cx="2551981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65k data points for MC</a:t>
            </a:r>
          </a:p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6k data points for D,L</a:t>
            </a:r>
          </a:p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0.1 &lt; avg[</a:t>
            </a:r>
            <a:r>
              <a:rPr lang="en-US" sz="2000" i="1" dirty="0">
                <a:latin typeface="Calibri"/>
                <a:cs typeface="Calibri"/>
              </a:rPr>
              <a:t>p</a:t>
            </a:r>
            <a:r>
              <a:rPr lang="en-US" sz="2000" baseline="-25000" dirty="0">
                <a:latin typeface="Calibri"/>
                <a:cs typeface="Calibri"/>
              </a:rPr>
              <a:t>a</a:t>
            </a:r>
            <a:r>
              <a:rPr lang="en-US" sz="2000" dirty="0">
                <a:latin typeface="Calibri"/>
                <a:cs typeface="Calibri"/>
              </a:rPr>
              <a:t>] &lt; 0.9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458139" y="4956866"/>
            <a:ext cx="170559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i="1" dirty="0">
                <a:latin typeface="Calibri"/>
                <a:cs typeface="Calibri"/>
              </a:rPr>
              <a:t>p</a:t>
            </a:r>
            <a:r>
              <a:rPr lang="en-US" sz="2000" baseline="-25000" dirty="0">
                <a:latin typeface="Calibri"/>
                <a:cs typeface="Calibri"/>
              </a:rPr>
              <a:t>a</a:t>
            </a:r>
            <a:r>
              <a:rPr lang="en-US" sz="2000" dirty="0">
                <a:latin typeface="Calibri"/>
                <a:cs typeface="Calibri"/>
              </a:rPr>
              <a:t> = const </a:t>
            </a:r>
          </a:p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avg[</a:t>
            </a:r>
            <a:r>
              <a:rPr lang="en-US" sz="2000" i="1" dirty="0">
                <a:latin typeface="Calibri"/>
                <a:cs typeface="Calibri"/>
              </a:rPr>
              <a:t>p</a:t>
            </a:r>
            <a:r>
              <a:rPr lang="en-US" sz="2000" baseline="-25000" dirty="0">
                <a:latin typeface="Calibri"/>
                <a:cs typeface="Calibri"/>
              </a:rPr>
              <a:t>a</a:t>
            </a:r>
            <a:r>
              <a:rPr lang="en-US" sz="2000" dirty="0">
                <a:latin typeface="Calibri"/>
                <a:cs typeface="Calibri"/>
              </a:rPr>
              <a:t>] = const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100650"/>
            <a:ext cx="8867550" cy="403957"/>
          </a:xfrm>
        </p:spPr>
        <p:txBody>
          <a:bodyPr/>
          <a:lstStyle/>
          <a:p>
            <a:r>
              <a:rPr lang="en-US" dirty="0"/>
              <a:t>MC quality depends on </a:t>
            </a:r>
            <a:r>
              <a:rPr lang="en-US" dirty="0" err="1"/>
              <a:t>avg</a:t>
            </a:r>
            <a:r>
              <a:rPr lang="en-US" dirty="0" smtClean="0"/>
              <a:t>[</a:t>
            </a:r>
            <a:r>
              <a:rPr lang="en-US" i="1" dirty="0" smtClean="0"/>
              <a:t>p</a:t>
            </a:r>
            <a:r>
              <a:rPr lang="en-US" baseline="-25000" dirty="0" smtClean="0"/>
              <a:t>a</a:t>
            </a:r>
            <a:r>
              <a:rPr lang="en-US" dirty="0"/>
              <a:t>], Lineage ranking is robust</a:t>
            </a:r>
          </a:p>
        </p:txBody>
      </p:sp>
    </p:spTree>
    <p:extLst>
      <p:ext uri="{BB962C8B-B14F-4D97-AF65-F5344CB8AC3E}">
        <p14:creationId xmlns:p14="http://schemas.microsoft.com/office/powerpoint/2010/main" val="214536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Dissociation Quality depends on avg[</a:t>
            </a:r>
            <a:r>
              <a:rPr lang="en-US" i="1"/>
              <a:t>p</a:t>
            </a:r>
            <a:r>
              <a:rPr lang="en-US" i="1" baseline="-25000"/>
              <a:t>i</a:t>
            </a:r>
            <a:r>
              <a:rPr lang="en-US"/>
              <a:t>] and avg[</a:t>
            </a:r>
            <a:r>
              <a:rPr lang="en-US" i="1"/>
              <a:t>d</a:t>
            </a:r>
            <a:r>
              <a:rPr lang="en-US"/>
              <a:t>]</a:t>
            </a:r>
          </a:p>
        </p:txBody>
      </p:sp>
      <p:pic>
        <p:nvPicPr>
          <p:cNvPr id="4" name="Picture 3" descr="Fig_VLDBJ_TPCH_AP_Diss_MC_Tradeoff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5" y="969165"/>
            <a:ext cx="4028593" cy="4159250"/>
          </a:xfrm>
          <a:prstGeom prst="rect">
            <a:avLst/>
          </a:prstGeom>
        </p:spPr>
      </p:pic>
      <p:pic>
        <p:nvPicPr>
          <p:cNvPr id="5" name="Picture 4" descr="Fig_VLDBJ_TPCH_AP_Diss_MC_Tradeoff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50" y="969165"/>
            <a:ext cx="4072145" cy="4159250"/>
          </a:xfrm>
          <a:prstGeom prst="rect">
            <a:avLst/>
          </a:prstGeom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457389" y="5293416"/>
            <a:ext cx="379591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Evaluate both plans independently</a:t>
            </a:r>
          </a:p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For all plans avg[</a:t>
            </a:r>
            <a:r>
              <a:rPr lang="en-US" sz="2000" i="1" dirty="0">
                <a:latin typeface="Calibri"/>
                <a:cs typeface="Calibri"/>
              </a:rPr>
              <a:t>d</a:t>
            </a:r>
            <a:r>
              <a:rPr lang="en-US" sz="2000" dirty="0">
                <a:latin typeface="Calibri"/>
                <a:cs typeface="Calibri"/>
              </a:rPr>
              <a:t>] &lt; 1.1 for best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combination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997639" y="5293416"/>
            <a:ext cx="3872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171450" indent="-171450" defTabSz="822325" eaLnBrk="0" hangingPunct="0">
              <a:spcAft>
                <a:spcPct val="20000"/>
              </a:spcAft>
              <a:buFont typeface="Arial"/>
              <a:buChar char="•"/>
            </a:pPr>
            <a:r>
              <a:rPr lang="en-US" sz="2000" dirty="0">
                <a:latin typeface="Calibri"/>
                <a:cs typeface="Calibri"/>
              </a:rPr>
              <a:t>MC: best regime: 0.1 &lt; avg[</a:t>
            </a:r>
            <a:r>
              <a:rPr lang="en-US" sz="2000" i="1" dirty="0">
                <a:latin typeface="Calibri"/>
                <a:cs typeface="Calibri"/>
              </a:rPr>
              <a:t>p</a:t>
            </a:r>
            <a:r>
              <a:rPr lang="en-US" sz="2000" baseline="-25000" dirty="0">
                <a:latin typeface="Calibri"/>
                <a:cs typeface="Calibri"/>
              </a:rPr>
              <a:t>a</a:t>
            </a:r>
            <a:r>
              <a:rPr lang="en-US" sz="2000" dirty="0">
                <a:latin typeface="Calibri"/>
                <a:cs typeface="Calibri"/>
              </a:rPr>
              <a:t>] &lt; 0.9</a:t>
            </a:r>
          </a:p>
        </p:txBody>
      </p:sp>
    </p:spTree>
    <p:extLst>
      <p:ext uri="{BB962C8B-B14F-4D97-AF65-F5344CB8AC3E}">
        <p14:creationId xmlns:p14="http://schemas.microsoft.com/office/powerpoint/2010/main" val="115285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value of exact Probabilistic Inference?</a:t>
            </a:r>
          </a:p>
        </p:txBody>
      </p:sp>
      <p:pic>
        <p:nvPicPr>
          <p:cNvPr id="4" name="Picture 3" descr="Fig_VLDBJ_TPCH_AP_ScaledG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1" y="1002958"/>
            <a:ext cx="3930451" cy="4014977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9162658"/>
              </p:ext>
            </p:extLst>
          </p:nvPr>
        </p:nvGraphicFramePr>
        <p:xfrm>
          <a:off x="4588932" y="795866"/>
          <a:ext cx="1913467" cy="588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057156" y="5118398"/>
            <a:ext cx="15369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Random ranking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6572457" y="5278003"/>
            <a:ext cx="423347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964955" y="5135331"/>
            <a:ext cx="526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0.220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7057156" y="715732"/>
            <a:ext cx="17023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Exact probabilistic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inference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163733" y="993870"/>
            <a:ext cx="832072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964955" y="834264"/>
            <a:ext cx="1169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7057156" y="3399662"/>
            <a:ext cx="107763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Ranking by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lineage size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rot="10800000">
            <a:off x="6572457" y="3669335"/>
            <a:ext cx="423347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964955" y="3535129"/>
            <a:ext cx="526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0.515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5964955" y="1494663"/>
            <a:ext cx="526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0.879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057156" y="1477731"/>
            <a:ext cx="1874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800" dirty="0">
                <a:latin typeface="+mn-lt"/>
              </a:rPr>
              <a:t>Ranking by "relative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input weights"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6572457" y="1637336"/>
            <a:ext cx="423347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0685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minimal plans (#MP), total plans (#P), </a:t>
            </a:r>
            <a:br>
              <a:rPr lang="en-US"/>
            </a:br>
            <a:r>
              <a:rPr lang="en-US"/>
              <a:t>and total dissociations for star and chain queries</a:t>
            </a:r>
          </a:p>
        </p:txBody>
      </p:sp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177801" y="6594475"/>
            <a:ext cx="5831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1400" i="1" dirty="0">
                <a:solidFill>
                  <a:srgbClr val="000000"/>
                </a:solidFill>
                <a:latin typeface="Palatino Linotype"/>
                <a:cs typeface="Palatino Linotype"/>
              </a:rPr>
              <a:t>A stands for OEIS sequence numbers (Online Encyclopedia of Integer Numbers)</a:t>
            </a:r>
            <a:endParaRPr lang="en-US" sz="14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46" y="1972235"/>
            <a:ext cx="7423709" cy="34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1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experiments (Big Picture)</a:t>
            </a:r>
          </a:p>
        </p:txBody>
      </p:sp>
      <p:pic>
        <p:nvPicPr>
          <p:cNvPr id="7" name="Picture 6" descr="Fig_VLDBJ_TPCH_timing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74" y="568943"/>
            <a:ext cx="6048125" cy="6177496"/>
          </a:xfrm>
          <a:prstGeom prst="rect">
            <a:avLst/>
          </a:prstGeom>
        </p:spPr>
      </p:pic>
      <p:sp>
        <p:nvSpPr>
          <p:cNvPr id="37" name="Text Placeholder 310"/>
          <p:cNvSpPr txBox="1">
            <a:spLocks/>
          </p:cNvSpPr>
          <p:nvPr/>
        </p:nvSpPr>
        <p:spPr>
          <a:xfrm>
            <a:off x="2566856" y="2766060"/>
            <a:ext cx="631483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  <a:sym typeface="Symbol"/>
              </a:rPr>
              <a:t>Diss</a:t>
            </a:r>
            <a:endParaRPr lang="en-US" sz="2400" b="1" kern="0">
              <a:solidFill>
                <a:srgbClr val="008000"/>
              </a:solidFill>
              <a:effectLst>
                <a:glow rad="88900">
                  <a:schemeClr val="bg1"/>
                </a:glow>
              </a:effectLst>
              <a:latin typeface="Palatino Linotype"/>
              <a:cs typeface="Palatino Linotype"/>
            </a:endParaRPr>
          </a:p>
        </p:txBody>
      </p:sp>
      <p:sp>
        <p:nvSpPr>
          <p:cNvPr id="23" name="Text Placeholder 310"/>
          <p:cNvSpPr txBox="1">
            <a:spLocks/>
          </p:cNvSpPr>
          <p:nvPr/>
        </p:nvSpPr>
        <p:spPr>
          <a:xfrm>
            <a:off x="4906931" y="5501506"/>
            <a:ext cx="1989878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  <a:sym typeface="Symbol"/>
              </a:rPr>
              <a:t>Standard SQL</a:t>
            </a:r>
            <a:endParaRPr lang="en-US" sz="2400" b="1" kern="0">
              <a:effectLst>
                <a:glow rad="88900">
                  <a:schemeClr val="bg1"/>
                </a:glow>
              </a:effectLst>
              <a:latin typeface="Palatino Linotype"/>
              <a:cs typeface="Palatino Linotype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6526870" y="4265738"/>
            <a:ext cx="206995" cy="115140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 Placeholder 310"/>
          <p:cNvSpPr txBox="1">
            <a:spLocks/>
          </p:cNvSpPr>
          <p:nvPr/>
        </p:nvSpPr>
        <p:spPr>
          <a:xfrm>
            <a:off x="3487715" y="1039274"/>
            <a:ext cx="2118368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  <a:sym typeface="Symbol"/>
              </a:rPr>
              <a:t>Exact prob. inf.</a:t>
            </a:r>
          </a:p>
        </p:txBody>
      </p:sp>
      <p:sp>
        <p:nvSpPr>
          <p:cNvPr id="35" name="Text Placeholder 310"/>
          <p:cNvSpPr txBox="1">
            <a:spLocks/>
          </p:cNvSpPr>
          <p:nvPr/>
        </p:nvSpPr>
        <p:spPr>
          <a:xfrm>
            <a:off x="4454130" y="5061642"/>
            <a:ext cx="2007461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solidFill>
                  <a:schemeClr val="bg1">
                    <a:lumMod val="5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  <a:sym typeface="Symbol"/>
              </a:rPr>
              <a:t>Lineage query</a:t>
            </a:r>
            <a:endParaRPr lang="en-US" sz="2400" b="1" kern="0">
              <a:solidFill>
                <a:schemeClr val="bg1">
                  <a:lumMod val="50000"/>
                </a:schemeClr>
              </a:solidFill>
              <a:effectLst>
                <a:glow rad="88900">
                  <a:schemeClr val="bg1"/>
                </a:glow>
              </a:effectLst>
              <a:latin typeface="Palatino Linotype"/>
              <a:cs typeface="Palatino Linotype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6319875" y="3851748"/>
            <a:ext cx="271680" cy="122903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 Placeholder 310"/>
          <p:cNvSpPr txBox="1">
            <a:spLocks/>
          </p:cNvSpPr>
          <p:nvPr/>
        </p:nvSpPr>
        <p:spPr>
          <a:xfrm>
            <a:off x="5835516" y="2163330"/>
            <a:ext cx="1076917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  <a:sym typeface="Symbol"/>
              </a:rPr>
              <a:t>MC(1k)</a:t>
            </a:r>
            <a:endParaRPr lang="en-US" sz="2400" b="1" kern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Palatino Linotype"/>
              <a:cs typeface="Palatino Linotype"/>
            </a:endParaRPr>
          </a:p>
        </p:txBody>
      </p:sp>
      <p:sp>
        <p:nvSpPr>
          <p:cNvPr id="26" name="Text Placeholder 310"/>
          <p:cNvSpPr txBox="1">
            <a:spLocks/>
          </p:cNvSpPr>
          <p:nvPr/>
        </p:nvSpPr>
        <p:spPr>
          <a:xfrm>
            <a:off x="5171030" y="2950741"/>
            <a:ext cx="1640022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  <a:sym typeface="Symbol"/>
              </a:rPr>
              <a:t>Diss + Opt3</a:t>
            </a:r>
            <a:endParaRPr lang="en-US" sz="2400" b="1" kern="0">
              <a:solidFill>
                <a:srgbClr val="008000"/>
              </a:solidFill>
              <a:effectLst>
                <a:glow rad="88900">
                  <a:schemeClr val="bg1"/>
                </a:glow>
              </a:effectLst>
              <a:latin typeface="Palatino Linotype"/>
              <a:cs typeface="Palatino Linotype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2940436" y="3161515"/>
            <a:ext cx="281196" cy="51672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086060" y="3252303"/>
            <a:ext cx="115438" cy="199338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5971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Fig_VLDBJ_TPCH_timing_presentation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94" y="1448057"/>
            <a:ext cx="4538133" cy="4610743"/>
          </a:xfrm>
          <a:prstGeom prst="rect">
            <a:avLst/>
          </a:prstGeom>
        </p:spPr>
      </p:pic>
      <p:pic>
        <p:nvPicPr>
          <p:cNvPr id="44" name="Picture 43" descr="Fig_VLDBJ_TPCH_timing_presentation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94" y="1448057"/>
            <a:ext cx="4538133" cy="4610743"/>
          </a:xfrm>
          <a:prstGeom prst="rect">
            <a:avLst/>
          </a:prstGeom>
        </p:spPr>
      </p:pic>
      <p:pic>
        <p:nvPicPr>
          <p:cNvPr id="39" name="Picture 38" descr="Fig_VLDBJ_TPCH_timing_presentation3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94" y="1448057"/>
            <a:ext cx="4538133" cy="4610743"/>
          </a:xfrm>
          <a:prstGeom prst="rect">
            <a:avLst/>
          </a:prstGeom>
        </p:spPr>
      </p:pic>
      <p:pic>
        <p:nvPicPr>
          <p:cNvPr id="45" name="Picture 44" descr="Fig_VLDBJ_TPCH_timing_presentation4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94" y="1448057"/>
            <a:ext cx="4538133" cy="4610743"/>
          </a:xfrm>
          <a:prstGeom prst="rect">
            <a:avLst/>
          </a:prstGeom>
        </p:spPr>
      </p:pic>
      <p:pic>
        <p:nvPicPr>
          <p:cNvPr id="46" name="Picture 45" descr="Fig_VLDBJ_TPCH_timing_presentation5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94" y="1448057"/>
            <a:ext cx="4538133" cy="4610743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4862261" y="1453248"/>
            <a:ext cx="4306446" cy="4635834"/>
            <a:chOff x="4887919" y="1427592"/>
            <a:chExt cx="4306446" cy="4635834"/>
          </a:xfrm>
        </p:grpSpPr>
        <p:pic>
          <p:nvPicPr>
            <p:cNvPr id="56" name="Picture 55" descr="Fig_VLDBJ_TPCH_AP_MC_aggregated_09_presentation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919" y="1427592"/>
              <a:ext cx="4306446" cy="4635834"/>
            </a:xfrm>
            <a:prstGeom prst="rect">
              <a:avLst/>
            </a:prstGeom>
          </p:spPr>
        </p:pic>
        <p:sp>
          <p:nvSpPr>
            <p:cNvPr id="18" name="Text Placeholder 310"/>
            <p:cNvSpPr txBox="1">
              <a:spLocks/>
            </p:cNvSpPr>
            <p:nvPr/>
          </p:nvSpPr>
          <p:spPr>
            <a:xfrm>
              <a:off x="5377667" y="1994077"/>
              <a:ext cx="7523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2400" b="1" kern="0">
                  <a:solidFill>
                    <a:srgbClr val="008000"/>
                  </a:solidFill>
                  <a:effectLst>
                    <a:glow rad="889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A.L.I.</a:t>
              </a:r>
              <a:endParaRPr lang="en-US" sz="2400" b="1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5767101" y="1901884"/>
              <a:ext cx="96835" cy="154936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7781279" y="2221440"/>
              <a:ext cx="213038" cy="377659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 Placeholder 310"/>
            <p:cNvSpPr txBox="1">
              <a:spLocks/>
            </p:cNvSpPr>
            <p:nvPr/>
          </p:nvSpPr>
          <p:spPr>
            <a:xfrm>
              <a:off x="7517732" y="2642876"/>
              <a:ext cx="10259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2400" b="1" kern="0">
                  <a:solidFill>
                    <a:srgbClr val="FF0000"/>
                  </a:solidFill>
                  <a:effectLst>
                    <a:glow rad="889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MC(1k)</a:t>
              </a:r>
              <a:endParaRPr lang="en-US" sz="2400" b="1" ker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sp>
          <p:nvSpPr>
            <p:cNvPr id="24" name="Text Placeholder 310"/>
            <p:cNvSpPr txBox="1">
              <a:spLocks/>
            </p:cNvSpPr>
            <p:nvPr/>
          </p:nvSpPr>
          <p:spPr>
            <a:xfrm>
              <a:off x="5354536" y="4618320"/>
              <a:ext cx="347210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2400" b="1" kern="0">
                  <a:effectLst>
                    <a:glow rad="88900">
                      <a:schemeClr val="bg1"/>
                    </a:glow>
                  </a:effectLst>
                  <a:latin typeface="Arial"/>
                  <a:cs typeface="Arial"/>
                  <a:sym typeface="Symbol"/>
                </a:rPr>
                <a:t>Ranking by lineage size</a:t>
              </a:r>
              <a:endParaRPr lang="en-US" sz="2400" b="1" kern="0">
                <a:effectLst>
                  <a:glow rad="88900">
                    <a:schemeClr val="bg1"/>
                  </a:glow>
                </a:effectLst>
                <a:latin typeface="Arial"/>
                <a:cs typeface="Arial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7142164" y="4003214"/>
              <a:ext cx="435760" cy="610064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Oval 31"/>
            <p:cNvSpPr/>
            <p:nvPr/>
          </p:nvSpPr>
          <p:spPr>
            <a:xfrm>
              <a:off x="7309930" y="1808442"/>
              <a:ext cx="658482" cy="377659"/>
            </a:xfrm>
            <a:prstGeom prst="ellipse">
              <a:avLst/>
            </a:prstGeom>
            <a:ln w="28575" cmpd="sng">
              <a:solidFill>
                <a:srgbClr val="FF0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231853" y="1575786"/>
              <a:ext cx="746547" cy="338924"/>
            </a:xfrm>
            <a:prstGeom prst="ellipse">
              <a:avLst/>
            </a:prstGeom>
            <a:ln w="28575" cmpd="sng">
              <a:solidFill>
                <a:srgbClr val="0080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374570" y="3654606"/>
              <a:ext cx="658482" cy="377659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/>
          <p:cNvSpPr/>
          <p:nvPr/>
        </p:nvSpPr>
        <p:spPr>
          <a:xfrm>
            <a:off x="4541534" y="2873402"/>
            <a:ext cx="333559" cy="134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 Placeholder 310"/>
          <p:cNvSpPr txBox="1">
            <a:spLocks/>
          </p:cNvSpPr>
          <p:nvPr/>
        </p:nvSpPr>
        <p:spPr>
          <a:xfrm>
            <a:off x="2052552" y="5126282"/>
            <a:ext cx="2052094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Standard SQL</a:t>
            </a:r>
            <a:endParaRPr lang="en-US" sz="2400" b="1" kern="0">
              <a:effectLst>
                <a:glow rad="88900">
                  <a:schemeClr val="bg1"/>
                </a:glow>
              </a:effectLst>
              <a:latin typeface="Arial"/>
              <a:cs typeface="Arial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702512" y="4295257"/>
            <a:ext cx="151112" cy="84056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 Placeholder 310"/>
          <p:cNvSpPr txBox="1">
            <a:spLocks/>
          </p:cNvSpPr>
          <p:nvPr/>
        </p:nvSpPr>
        <p:spPr>
          <a:xfrm>
            <a:off x="1986154" y="4774689"/>
            <a:ext cx="2090316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solidFill>
                  <a:schemeClr val="bg1">
                    <a:lumMod val="5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Lineage query</a:t>
            </a:r>
            <a:endParaRPr lang="en-US" sz="2400" b="1" kern="0">
              <a:solidFill>
                <a:schemeClr val="bg1">
                  <a:lumMod val="50000"/>
                </a:schemeClr>
              </a:solidFill>
              <a:effectLst>
                <a:glow rad="88900">
                  <a:schemeClr val="bg1"/>
                </a:glow>
              </a:effectLst>
              <a:latin typeface="Arial"/>
              <a:cs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 flipV="1">
            <a:off x="3531080" y="4049016"/>
            <a:ext cx="153340" cy="75996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 Placeholder 310"/>
          <p:cNvSpPr txBox="1">
            <a:spLocks/>
          </p:cNvSpPr>
          <p:nvPr/>
        </p:nvSpPr>
        <p:spPr>
          <a:xfrm>
            <a:off x="812329" y="1703099"/>
            <a:ext cx="2275262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Exact inference</a:t>
            </a:r>
          </a:p>
        </p:txBody>
      </p:sp>
      <p:sp>
        <p:nvSpPr>
          <p:cNvPr id="19" name="Text Placeholder 310"/>
          <p:cNvSpPr txBox="1">
            <a:spLocks/>
          </p:cNvSpPr>
          <p:nvPr/>
        </p:nvSpPr>
        <p:spPr>
          <a:xfrm>
            <a:off x="3197805" y="2618201"/>
            <a:ext cx="1025972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MC(1k)</a:t>
            </a:r>
            <a:endParaRPr lang="en-US" sz="2400" b="1" kern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37" name="Text Placeholder 310"/>
          <p:cNvSpPr txBox="1">
            <a:spLocks/>
          </p:cNvSpPr>
          <p:nvPr/>
        </p:nvSpPr>
        <p:spPr>
          <a:xfrm>
            <a:off x="620665" y="2396720"/>
            <a:ext cx="2291643" cy="68326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8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b="1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Approximate</a:t>
            </a:r>
            <a:br>
              <a:rPr lang="en-US" sz="2400" b="1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</a:br>
            <a:r>
              <a:rPr lang="en-US" sz="2400" b="1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Lifted inference</a:t>
            </a:r>
            <a:endParaRPr lang="en-US" sz="2400" b="1" kern="0" baseline="-25000">
              <a:solidFill>
                <a:srgbClr val="008000"/>
              </a:solidFill>
              <a:effectLst>
                <a:glow rad="88900">
                  <a:schemeClr val="bg1"/>
                </a:glow>
              </a:effectLst>
              <a:latin typeface="Arial"/>
              <a:cs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1398489" y="3042051"/>
            <a:ext cx="140775" cy="593489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1949337" y="3015591"/>
            <a:ext cx="820149" cy="109807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Experiments: ranking query results on TPC-H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69438" y="955649"/>
            <a:ext cx="1601024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Time</a:t>
            </a:r>
            <a:r>
              <a:rPr lang="en-GB" sz="2400">
                <a:latin typeface="Arial"/>
                <a:cs typeface="Arial"/>
                <a:sym typeface="Symbol"/>
              </a:rPr>
              <a:t> (sec)</a:t>
            </a:r>
            <a:endParaRPr lang="en-GB" sz="2000">
              <a:latin typeface="Arial"/>
              <a:cs typeface="Arial"/>
              <a:sym typeface="Symbo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21668" y="955649"/>
            <a:ext cx="2693045" cy="3949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800" b="1">
                <a:latin typeface="Arial"/>
                <a:cs typeface="Arial"/>
                <a:sym typeface="Symbol"/>
              </a:rPr>
              <a:t>Ranking quality</a:t>
            </a:r>
            <a:endParaRPr lang="en-GB" sz="2400">
              <a:latin typeface="Arial"/>
              <a:cs typeface="Arial"/>
              <a:sym typeface="Symbol"/>
            </a:endParaRPr>
          </a:p>
        </p:txBody>
      </p:sp>
      <p:sp>
        <p:nvSpPr>
          <p:cNvPr id="49" name="Text Placeholder 310"/>
          <p:cNvSpPr txBox="1">
            <a:spLocks/>
          </p:cNvSpPr>
          <p:nvPr/>
        </p:nvSpPr>
        <p:spPr>
          <a:xfrm>
            <a:off x="4353364" y="3946135"/>
            <a:ext cx="171171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kern="0"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2</a:t>
            </a:r>
            <a:endParaRPr lang="en-US" sz="2400" kern="0">
              <a:effectLst>
                <a:glow rad="889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50" name="Text Placeholder 310"/>
          <p:cNvSpPr txBox="1">
            <a:spLocks/>
          </p:cNvSpPr>
          <p:nvPr/>
        </p:nvSpPr>
        <p:spPr>
          <a:xfrm>
            <a:off x="4353364" y="3607370"/>
            <a:ext cx="171171" cy="338554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7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kern="0">
                <a:solidFill>
                  <a:schemeClr val="bg1">
                    <a:lumMod val="50000"/>
                  </a:schemeClr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6</a:t>
            </a:r>
            <a:endParaRPr lang="en-US" sz="2400" kern="0">
              <a:solidFill>
                <a:schemeClr val="bg1">
                  <a:lumMod val="50000"/>
                </a:schemeClr>
              </a:solidFill>
              <a:effectLst>
                <a:glow rad="889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51" name="Text Placeholder 310"/>
          <p:cNvSpPr txBox="1">
            <a:spLocks/>
          </p:cNvSpPr>
          <p:nvPr/>
        </p:nvSpPr>
        <p:spPr>
          <a:xfrm>
            <a:off x="4182194" y="3230520"/>
            <a:ext cx="342341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8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11</a:t>
            </a:r>
            <a:endParaRPr lang="en-US" sz="2400" kern="0" baseline="-25000">
              <a:solidFill>
                <a:srgbClr val="008000"/>
              </a:solidFill>
              <a:effectLst>
                <a:glow rad="889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-141119" y="2873402"/>
            <a:ext cx="333559" cy="134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Text Placeholder 310"/>
          <p:cNvSpPr txBox="1">
            <a:spLocks/>
          </p:cNvSpPr>
          <p:nvPr/>
        </p:nvSpPr>
        <p:spPr>
          <a:xfrm>
            <a:off x="4182194" y="2922656"/>
            <a:ext cx="342341" cy="369332"/>
          </a:xfrm>
          <a:prstGeom prst="rect">
            <a:avLst/>
          </a:prstGeom>
          <a:noFill/>
          <a:ln>
            <a:noFill/>
          </a:ln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lnSpc>
                <a:spcPct val="85000"/>
              </a:lnSpc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400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Arial"/>
                <a:cs typeface="Arial"/>
                <a:sym typeface="Symbol"/>
              </a:rPr>
              <a:t>19</a:t>
            </a:r>
            <a:endParaRPr lang="en-US" sz="2400" kern="0" baseline="-25000">
              <a:solidFill>
                <a:srgbClr val="008000"/>
              </a:solidFill>
              <a:effectLst>
                <a:glow rad="88900">
                  <a:schemeClr val="bg1"/>
                </a:glow>
              </a:effectLst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513680" y="679676"/>
            <a:ext cx="1368313" cy="6709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lnSpc>
                <a:spcPct val="90000"/>
              </a:lnSpc>
              <a:spcAft>
                <a:spcPct val="20000"/>
              </a:spcAft>
            </a:pPr>
            <a:r>
              <a:rPr lang="en-GB" sz="2400">
                <a:latin typeface="Arial"/>
                <a:cs typeface="Arial"/>
                <a:sym typeface="Symbol"/>
              </a:rPr>
              <a:t>(Average </a:t>
            </a:r>
            <a:br>
              <a:rPr lang="en-GB" sz="2400">
                <a:latin typeface="Arial"/>
                <a:cs typeface="Arial"/>
                <a:sym typeface="Symbol"/>
              </a:rPr>
            </a:br>
            <a:r>
              <a:rPr lang="en-GB" sz="2400">
                <a:latin typeface="Arial"/>
                <a:cs typeface="Arial"/>
                <a:sym typeface="Symbol"/>
              </a:rPr>
              <a:t>Precision)</a:t>
            </a:r>
          </a:p>
        </p:txBody>
      </p:sp>
    </p:spTree>
    <p:extLst>
      <p:ext uri="{BB962C8B-B14F-4D97-AF65-F5344CB8AC3E}">
        <p14:creationId xmlns:p14="http://schemas.microsoft.com/office/powerpoint/2010/main" val="398737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27" grpId="0"/>
      <p:bldP spid="19" grpId="0"/>
      <p:bldP spid="37" grpId="0"/>
      <p:bldP spid="49" grpId="0"/>
      <p:bldP spid="50" grpId="0"/>
      <p:bldP spid="51" grpId="0"/>
      <p:bldP spid="5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query optimizations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2564" y="1877016"/>
            <a:ext cx="4002006" cy="3693079"/>
            <a:chOff x="1141730" y="2549223"/>
            <a:chExt cx="3619500" cy="3340100"/>
          </a:xfrm>
        </p:grpSpPr>
        <p:pic>
          <p:nvPicPr>
            <p:cNvPr id="4" name="Picture 3" descr="Fig_SyntheticChainQuerySize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30" y="2549223"/>
              <a:ext cx="3619500" cy="3340100"/>
            </a:xfrm>
            <a:prstGeom prst="rect">
              <a:avLst/>
            </a:prstGeom>
          </p:spPr>
        </p:pic>
        <p:sp>
          <p:nvSpPr>
            <p:cNvPr id="5" name="Text Placeholder 310"/>
            <p:cNvSpPr txBox="1">
              <a:spLocks/>
            </p:cNvSpPr>
            <p:nvPr/>
          </p:nvSpPr>
          <p:spPr>
            <a:xfrm>
              <a:off x="3261706" y="5090380"/>
              <a:ext cx="1160762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b="1" kern="0">
                  <a:effectLst>
                    <a:glow rad="88900">
                      <a:schemeClr val="bg1"/>
                    </a:glow>
                  </a:effectLst>
                  <a:latin typeface="Palatino Linotype"/>
                  <a:cs typeface="Palatino Linotype"/>
                  <a:sym typeface="Symbol"/>
                </a:rPr>
                <a:t>Standard SQL</a:t>
              </a:r>
              <a:endParaRPr lang="en-US" sz="1400" b="1" kern="0"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>
              <a:off x="3815502" y="2805740"/>
              <a:ext cx="239577" cy="120565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Text Placeholder 310"/>
            <p:cNvSpPr txBox="1">
              <a:spLocks/>
            </p:cNvSpPr>
            <p:nvPr/>
          </p:nvSpPr>
          <p:spPr>
            <a:xfrm>
              <a:off x="3815502" y="4083978"/>
              <a:ext cx="558333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b="1" kern="0">
                  <a:solidFill>
                    <a:srgbClr val="008000"/>
                  </a:solidFill>
                  <a:effectLst>
                    <a:glow rad="88900">
                      <a:schemeClr val="bg1"/>
                    </a:glow>
                  </a:effectLst>
                  <a:latin typeface="Palatino Linotype"/>
                  <a:cs typeface="Palatino Linotype"/>
                  <a:sym typeface="Symbol"/>
                </a:rPr>
                <a:t>Opt1-3</a:t>
              </a:r>
              <a:endParaRPr lang="en-US" sz="1400" b="1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</a:endParaRPr>
            </a:p>
          </p:txBody>
        </p:sp>
        <p:sp>
          <p:nvSpPr>
            <p:cNvPr id="8" name="Text Placeholder 310"/>
            <p:cNvSpPr txBox="1">
              <a:spLocks/>
            </p:cNvSpPr>
            <p:nvPr/>
          </p:nvSpPr>
          <p:spPr>
            <a:xfrm>
              <a:off x="1790581" y="3499085"/>
              <a:ext cx="752685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b="1" kern="0" dirty="0">
                  <a:solidFill>
                    <a:srgbClr val="008000"/>
                  </a:solidFill>
                  <a:effectLst>
                    <a:glow rad="88900">
                      <a:schemeClr val="bg1"/>
                    </a:glow>
                  </a:effectLst>
                  <a:latin typeface="Palatino Linotype"/>
                  <a:cs typeface="Palatino Linotype"/>
                  <a:sym typeface="Symbol"/>
                </a:rPr>
                <a:t>All plans</a:t>
              </a:r>
              <a:endParaRPr lang="en-US" sz="1400" b="1" kern="0" dirty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</a:endParaRPr>
            </a:p>
          </p:txBody>
        </p:sp>
        <p:sp>
          <p:nvSpPr>
            <p:cNvPr id="9" name="Text Placeholder 310"/>
            <p:cNvSpPr txBox="1">
              <a:spLocks/>
            </p:cNvSpPr>
            <p:nvPr/>
          </p:nvSpPr>
          <p:spPr>
            <a:xfrm>
              <a:off x="3864135" y="3270596"/>
              <a:ext cx="558333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b="1" kern="0">
                  <a:solidFill>
                    <a:srgbClr val="008000"/>
                  </a:solidFill>
                  <a:effectLst>
                    <a:glow rad="88900">
                      <a:schemeClr val="bg1"/>
                    </a:glow>
                  </a:effectLst>
                  <a:latin typeface="Palatino Linotype"/>
                  <a:cs typeface="Palatino Linotype"/>
                  <a:sym typeface="Symbol"/>
                </a:rPr>
                <a:t>Opt1-2</a:t>
              </a:r>
              <a:endParaRPr lang="en-US" sz="1400" b="1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</a:endParaRPr>
            </a:p>
          </p:txBody>
        </p:sp>
        <p:sp>
          <p:nvSpPr>
            <p:cNvPr id="10" name="Text Placeholder 310"/>
            <p:cNvSpPr txBox="1">
              <a:spLocks/>
            </p:cNvSpPr>
            <p:nvPr/>
          </p:nvSpPr>
          <p:spPr>
            <a:xfrm>
              <a:off x="1802957" y="2594634"/>
              <a:ext cx="2180472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kern="0">
                  <a:effectLst>
                    <a:glow rad="88900">
                      <a:schemeClr val="bg1"/>
                    </a:glow>
                  </a:effectLst>
                  <a:latin typeface="Palatino Linotype"/>
                  <a:cs typeface="Palatino Linotype"/>
                  <a:sym typeface="Symbol"/>
                </a:rPr>
                <a:t># minimal plans (right axis)</a:t>
              </a:r>
              <a:endParaRPr lang="en-US" sz="1400" kern="0"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10800000" flipH="1" flipV="1">
              <a:off x="2279188" y="3701914"/>
              <a:ext cx="162076" cy="174655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4203234" y="3000858"/>
              <a:ext cx="56194" cy="292218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 Placeholder 310"/>
            <p:cNvSpPr txBox="1">
              <a:spLocks/>
            </p:cNvSpPr>
            <p:nvPr/>
          </p:nvSpPr>
          <p:spPr>
            <a:xfrm>
              <a:off x="3004552" y="3212061"/>
              <a:ext cx="408778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b="1" kern="0">
                  <a:solidFill>
                    <a:schemeClr val="bg1">
                      <a:lumMod val="65000"/>
                    </a:schemeClr>
                  </a:solidFill>
                  <a:effectLst>
                    <a:glow rad="88900">
                      <a:schemeClr val="bg1"/>
                    </a:glow>
                  </a:effectLst>
                  <a:latin typeface="Palatino Linotype"/>
                  <a:cs typeface="Palatino Linotype"/>
                  <a:sym typeface="Symbol"/>
                </a:rPr>
                <a:t>Opt1</a:t>
              </a:r>
              <a:endParaRPr lang="en-US" sz="1400" b="1" kern="0">
                <a:solidFill>
                  <a:schemeClr val="bg1">
                    <a:lumMod val="65000"/>
                  </a:schemeClr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2879003" y="3423167"/>
              <a:ext cx="239710" cy="16523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4864989" y="1877016"/>
            <a:ext cx="4072216" cy="3693079"/>
            <a:chOff x="1141730" y="2555240"/>
            <a:chExt cx="3683000" cy="3340100"/>
          </a:xfrm>
        </p:grpSpPr>
        <p:pic>
          <p:nvPicPr>
            <p:cNvPr id="16" name="Picture 15" descr="Fig_SyntheticStarQuerySize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730" y="2555240"/>
              <a:ext cx="3683000" cy="33401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>
              <a:stCxn id="20" idx="0"/>
            </p:cNvCxnSpPr>
            <p:nvPr/>
          </p:nvCxnSpPr>
          <p:spPr bwMode="auto">
            <a:xfrm flipH="1" flipV="1">
              <a:off x="3985322" y="3337433"/>
              <a:ext cx="162076" cy="174655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 Placeholder 310"/>
            <p:cNvSpPr txBox="1">
              <a:spLocks/>
            </p:cNvSpPr>
            <p:nvPr/>
          </p:nvSpPr>
          <p:spPr>
            <a:xfrm>
              <a:off x="3261706" y="5141182"/>
              <a:ext cx="1160762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b="1" kern="0">
                  <a:effectLst>
                    <a:glow rad="88900">
                      <a:schemeClr val="bg1"/>
                    </a:glow>
                  </a:effectLst>
                  <a:latin typeface="Palatino Linotype"/>
                  <a:cs typeface="Palatino Linotype"/>
                  <a:sym typeface="Symbol"/>
                </a:rPr>
                <a:t>Standard SQL</a:t>
              </a:r>
              <a:endParaRPr lang="en-US" sz="1400" b="1" kern="0"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671993" y="2807124"/>
              <a:ext cx="392007" cy="19727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 Placeholder 310"/>
            <p:cNvSpPr txBox="1">
              <a:spLocks/>
            </p:cNvSpPr>
            <p:nvPr/>
          </p:nvSpPr>
          <p:spPr>
            <a:xfrm>
              <a:off x="3868231" y="3512088"/>
              <a:ext cx="558333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b="1" kern="0">
                  <a:solidFill>
                    <a:srgbClr val="008000"/>
                  </a:solidFill>
                  <a:effectLst>
                    <a:glow rad="88900">
                      <a:schemeClr val="bg1"/>
                    </a:glow>
                  </a:effectLst>
                  <a:latin typeface="Palatino Linotype"/>
                  <a:cs typeface="Palatino Linotype"/>
                  <a:sym typeface="Symbol"/>
                </a:rPr>
                <a:t>Opt1-3</a:t>
              </a:r>
              <a:endParaRPr lang="en-US" sz="1400" b="1" kern="0">
                <a:solidFill>
                  <a:srgbClr val="008000"/>
                </a:solidFill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</a:endParaRPr>
            </a:p>
          </p:txBody>
        </p:sp>
        <p:sp>
          <p:nvSpPr>
            <p:cNvPr id="21" name="Text Placeholder 310"/>
            <p:cNvSpPr txBox="1">
              <a:spLocks/>
            </p:cNvSpPr>
            <p:nvPr/>
          </p:nvSpPr>
          <p:spPr>
            <a:xfrm>
              <a:off x="2236958" y="3502590"/>
              <a:ext cx="408778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b="1" kern="0">
                  <a:solidFill>
                    <a:schemeClr val="bg1">
                      <a:lumMod val="65000"/>
                    </a:schemeClr>
                  </a:solidFill>
                  <a:effectLst/>
                  <a:latin typeface="Palatino Linotype"/>
                  <a:cs typeface="Palatino Linotype"/>
                  <a:sym typeface="Symbol"/>
                </a:rPr>
                <a:t>Opt1</a:t>
              </a:r>
              <a:endParaRPr lang="en-US" sz="1400" b="1" kern="0">
                <a:solidFill>
                  <a:schemeClr val="bg1">
                    <a:lumMod val="65000"/>
                  </a:schemeClr>
                </a:solidFill>
                <a:effectLst/>
                <a:latin typeface="Palatino Linotype"/>
                <a:cs typeface="Palatino Linotype"/>
              </a:endParaRPr>
            </a:p>
          </p:txBody>
        </p:sp>
        <p:sp>
          <p:nvSpPr>
            <p:cNvPr id="22" name="Text Placeholder 310"/>
            <p:cNvSpPr txBox="1">
              <a:spLocks/>
            </p:cNvSpPr>
            <p:nvPr/>
          </p:nvSpPr>
          <p:spPr>
            <a:xfrm>
              <a:off x="3013019" y="3032113"/>
              <a:ext cx="558333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b="1" kern="0">
                  <a:solidFill>
                    <a:srgbClr val="008000"/>
                  </a:solidFill>
                  <a:effectLst/>
                  <a:latin typeface="Palatino Linotype"/>
                  <a:cs typeface="Palatino Linotype"/>
                  <a:sym typeface="Symbol"/>
                </a:rPr>
                <a:t>Opt1-2</a:t>
              </a:r>
              <a:endParaRPr lang="en-US" sz="1400" b="1" kern="0">
                <a:solidFill>
                  <a:srgbClr val="008000"/>
                </a:solidFill>
                <a:effectLst/>
                <a:latin typeface="Palatino Linotype"/>
                <a:cs typeface="Palatino Linotype"/>
              </a:endParaRPr>
            </a:p>
          </p:txBody>
        </p:sp>
        <p:sp>
          <p:nvSpPr>
            <p:cNvPr id="23" name="Text Placeholder 310"/>
            <p:cNvSpPr txBox="1">
              <a:spLocks/>
            </p:cNvSpPr>
            <p:nvPr/>
          </p:nvSpPr>
          <p:spPr>
            <a:xfrm>
              <a:off x="1802957" y="2594634"/>
              <a:ext cx="2180472" cy="21672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45720" rIns="0" bIns="0">
              <a:spAutoFit/>
            </a:bodyPr>
            <a:lstStyle/>
            <a:p>
              <a:pPr defTabSz="862013" eaLnBrk="0" hangingPunct="0">
                <a:lnSpc>
                  <a:spcPct val="75000"/>
                </a:lnSpc>
                <a:spcAft>
                  <a:spcPts val="0"/>
                </a:spcAft>
                <a:buSzPct val="80000"/>
                <a:tabLst>
                  <a:tab pos="1790700" algn="l"/>
                </a:tabLst>
                <a:defRPr/>
              </a:pPr>
              <a:r>
                <a:rPr lang="en-US" sz="1400" kern="0">
                  <a:effectLst>
                    <a:glow rad="88900">
                      <a:schemeClr val="bg1"/>
                    </a:glow>
                  </a:effectLst>
                  <a:latin typeface="Palatino Linotype"/>
                  <a:cs typeface="Palatino Linotype"/>
                  <a:sym typeface="Symbol"/>
                </a:rPr>
                <a:t># minimal plans (right axis)</a:t>
              </a:r>
              <a:endParaRPr lang="en-US" sz="1400" kern="0">
                <a:effectLst>
                  <a:glow rad="88900">
                    <a:schemeClr val="bg1"/>
                  </a:glow>
                </a:effectLst>
                <a:latin typeface="Palatino Linotype"/>
                <a:cs typeface="Palatino Linotype"/>
              </a:endParaRPr>
            </a:p>
          </p:txBody>
        </p:sp>
      </p:grp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1191891" y="1255265"/>
            <a:ext cx="20833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  <a:latin typeface="Palatino Linotype"/>
                <a:cs typeface="Palatino Linotype"/>
              </a:rPr>
              <a:t>k-chain queries</a:t>
            </a: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5975438" y="1255265"/>
            <a:ext cx="1851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rgbClr val="000000"/>
                </a:solidFill>
                <a:latin typeface="Palatino Linotype"/>
                <a:cs typeface="Palatino Linotype"/>
              </a:rPr>
              <a:t>k-star queries</a:t>
            </a:r>
          </a:p>
        </p:txBody>
      </p:sp>
    </p:spTree>
    <p:extLst>
      <p:ext uri="{BB962C8B-B14F-4D97-AF65-F5344CB8AC3E}">
        <p14:creationId xmlns:p14="http://schemas.microsoft.com/office/powerpoint/2010/main" val="333637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8977568" y="6594475"/>
            <a:ext cx="103995" cy="246221"/>
          </a:xfrm>
          <a:prstGeom prst="rect">
            <a:avLst/>
          </a:prstGeom>
        </p:spPr>
        <p:txBody>
          <a:bodyPr/>
          <a:lstStyle/>
          <a:p>
            <a:fld id="{912C3774-3251-224C-B2B5-A0496B7A7971}" type="slidenum">
              <a:rPr lang="de-DE" sz="1600"/>
              <a:pPr/>
              <a:t>5</a:t>
            </a:fld>
            <a:endParaRPr lang="de-DE" sz="160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426320" y="1449950"/>
            <a:ext cx="8463679" cy="3903466"/>
          </a:xfrm>
          <a:prstGeom prst="rect">
            <a:avLst/>
          </a:prstGeom>
        </p:spPr>
        <p:txBody>
          <a:bodyPr/>
          <a:lstStyle>
            <a:lvl1pPr marL="339725" marR="0" indent="-3397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sz="3000">
                <a:solidFill>
                  <a:schemeClr val="tx1"/>
                </a:solidFill>
                <a:latin typeface="Palatino Linotype"/>
                <a:ea typeface="+mn-ea"/>
                <a:cs typeface="Palatino Linotype"/>
              </a:defRPr>
            </a:lvl1pPr>
            <a:lvl2pPr marL="746125" marR="0" indent="-2873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0000"/>
              <a:buFontTx/>
              <a:buChar char="•"/>
              <a:tabLst/>
              <a:defRPr lang="en-US" sz="2800">
                <a:solidFill>
                  <a:schemeClr val="tx1"/>
                </a:solidFill>
                <a:latin typeface="Calibri"/>
                <a:cs typeface="Calibri"/>
              </a:defRPr>
            </a:lvl2pPr>
            <a:lvl3pPr marL="739775" marR="0" indent="-2794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Palatino Linotype"/>
                <a:cs typeface="Palatino Linotype"/>
              </a:defRPr>
            </a:lvl3pPr>
            <a:lvl4pPr marL="108743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89000"/>
              <a:buFontTx/>
              <a:buChar char="•"/>
              <a:tabLst/>
              <a:defRPr sz="2200">
                <a:solidFill>
                  <a:schemeClr val="tx1"/>
                </a:solidFill>
                <a:latin typeface="Palatino Linotype"/>
                <a:cs typeface="Palatino Linotype"/>
              </a:defRPr>
            </a:lvl4pPr>
            <a:lvl5pPr marL="1487488" marR="0" indent="-23495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Palatino Linotype"/>
                <a:cs typeface="Palatino Linotype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400">
                <a:solidFill>
                  <a:schemeClr val="tx1"/>
                </a:solidFill>
                <a:latin typeface="+mn-lt"/>
              </a:defRPr>
            </a:lvl6pPr>
            <a:lvl7pPr marL="1776413" indent="-174625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Font typeface="Lucida Grande"/>
              <a:buChar char="»"/>
              <a:defRPr sz="1800">
                <a:solidFill>
                  <a:schemeClr val="tx1"/>
                </a:solidFill>
                <a:latin typeface="Palatino Linotype"/>
                <a:cs typeface="Palatino Linotype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3000"/>
              </a:spcAft>
              <a:buSzPct val="100000"/>
              <a:buFontTx/>
              <a:buNone/>
            </a:pPr>
            <a:r>
              <a:rPr lang="en-US" sz="4000" u="sng" dirty="0">
                <a:solidFill>
                  <a:srgbClr val="FFFF00"/>
                </a:solidFill>
                <a:latin typeface="Calibri"/>
                <a:cs typeface="Calibri"/>
              </a:rPr>
              <a:t>1. Theory</a:t>
            </a:r>
            <a:r>
              <a:rPr lang="en-US" sz="4000" dirty="0">
                <a:solidFill>
                  <a:srgbClr val="FFFF00"/>
                </a:solidFill>
                <a:latin typeface="Calibri"/>
                <a:cs typeface="Calibri"/>
              </a:rPr>
              <a:t>: Upper bounds on the probability of monotone DNFs</a:t>
            </a:r>
            <a:br>
              <a:rPr lang="en-US" sz="4000" dirty="0">
                <a:solidFill>
                  <a:srgbClr val="FFFF00"/>
                </a:solidFill>
                <a:latin typeface="Calibri"/>
                <a:cs typeface="Calibri"/>
              </a:rPr>
            </a:br>
            <a:endParaRPr lang="en-US" sz="40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0" indent="0">
              <a:spcAft>
                <a:spcPts val="3000"/>
              </a:spcAft>
              <a:buSzPct val="100000"/>
              <a:buFontTx/>
              <a:buNone/>
            </a:pPr>
            <a:r>
              <a:rPr lang="en-US" sz="4000" u="sng" dirty="0">
                <a:solidFill>
                  <a:schemeClr val="bg1"/>
                </a:solidFill>
                <a:latin typeface="Calibri"/>
                <a:cs typeface="Calibri"/>
              </a:rPr>
              <a:t>2. Practise</a:t>
            </a:r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: Approximate lifted inference with probabilistic databases</a:t>
            </a:r>
            <a:endParaRPr lang="en-US" sz="40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695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06"/>
          <p:cNvSpPr/>
          <p:nvPr/>
        </p:nvSpPr>
        <p:spPr bwMode="auto">
          <a:xfrm>
            <a:off x="437058" y="1369753"/>
            <a:ext cx="2502014" cy="500668"/>
          </a:xfrm>
          <a:custGeom>
            <a:avLst/>
            <a:gdLst>
              <a:gd name="connsiteX0" fmla="*/ 0 w 2586770"/>
              <a:gd name="connsiteY0" fmla="*/ 353411 h 423316"/>
              <a:gd name="connsiteX1" fmla="*/ 734083 w 2586770"/>
              <a:gd name="connsiteY1" fmla="*/ 365062 h 423316"/>
              <a:gd name="connsiteX2" fmla="*/ 1666252 w 2586770"/>
              <a:gd name="connsiteY2" fmla="*/ 3884 h 423316"/>
              <a:gd name="connsiteX3" fmla="*/ 2586770 w 2586770"/>
              <a:gd name="connsiteY3" fmla="*/ 341760 h 423316"/>
              <a:gd name="connsiteX4" fmla="*/ 2586770 w 2586770"/>
              <a:gd name="connsiteY4" fmla="*/ 341760 h 423316"/>
              <a:gd name="connsiteX0" fmla="*/ 0 w 2586770"/>
              <a:gd name="connsiteY0" fmla="*/ 397581 h 432533"/>
              <a:gd name="connsiteX1" fmla="*/ 550453 w 2586770"/>
              <a:gd name="connsiteY1" fmla="*/ 97606 h 432533"/>
              <a:gd name="connsiteX2" fmla="*/ 1666252 w 2586770"/>
              <a:gd name="connsiteY2" fmla="*/ 48054 h 432533"/>
              <a:gd name="connsiteX3" fmla="*/ 2586770 w 2586770"/>
              <a:gd name="connsiteY3" fmla="*/ 385930 h 432533"/>
              <a:gd name="connsiteX4" fmla="*/ 2586770 w 2586770"/>
              <a:gd name="connsiteY4" fmla="*/ 385930 h 432533"/>
              <a:gd name="connsiteX0" fmla="*/ 0 w 2683549"/>
              <a:gd name="connsiteY0" fmla="*/ 397581 h 432533"/>
              <a:gd name="connsiteX1" fmla="*/ 647232 w 2683549"/>
              <a:gd name="connsiteY1" fmla="*/ 97606 h 432533"/>
              <a:gd name="connsiteX2" fmla="*/ 1763031 w 2683549"/>
              <a:gd name="connsiteY2" fmla="*/ 48054 h 432533"/>
              <a:gd name="connsiteX3" fmla="*/ 2683549 w 2683549"/>
              <a:gd name="connsiteY3" fmla="*/ 385930 h 432533"/>
              <a:gd name="connsiteX4" fmla="*/ 2683549 w 2683549"/>
              <a:gd name="connsiteY4" fmla="*/ 385930 h 432533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83852 h 383852"/>
              <a:gd name="connsiteX1" fmla="*/ 6472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83852 h 383852"/>
              <a:gd name="connsiteX1" fmla="*/ 7454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70123 h 370123"/>
              <a:gd name="connsiteX1" fmla="*/ 74543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168930 w 2683549"/>
              <a:gd name="connsiteY4" fmla="*/ 297138 h 370123"/>
              <a:gd name="connsiteX0" fmla="*/ 0 w 2168930"/>
              <a:gd name="connsiteY0" fmla="*/ 359901 h 359901"/>
              <a:gd name="connsiteX1" fmla="*/ 702982 w 2168930"/>
              <a:gd name="connsiteY1" fmla="*/ 59926 h 359901"/>
              <a:gd name="connsiteX2" fmla="*/ 1763031 w 2168930"/>
              <a:gd name="connsiteY2" fmla="*/ 37832 h 359901"/>
              <a:gd name="connsiteX3" fmla="*/ 2168930 w 2168930"/>
              <a:gd name="connsiteY3" fmla="*/ 286916 h 359901"/>
              <a:gd name="connsiteX0" fmla="*/ 0 w 2568273"/>
              <a:gd name="connsiteY0" fmla="*/ 382770 h 447003"/>
              <a:gd name="connsiteX1" fmla="*/ 702982 w 2568273"/>
              <a:gd name="connsiteY1" fmla="*/ 82795 h 447003"/>
              <a:gd name="connsiteX2" fmla="*/ 1763031 w 2568273"/>
              <a:gd name="connsiteY2" fmla="*/ 60701 h 447003"/>
              <a:gd name="connsiteX3" fmla="*/ 2568273 w 2568273"/>
              <a:gd name="connsiteY3" fmla="*/ 447003 h 447003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96960 h 696960"/>
              <a:gd name="connsiteX1" fmla="*/ 790501 w 2655792"/>
              <a:gd name="connsiteY1" fmla="*/ 81057 h 696960"/>
              <a:gd name="connsiteX2" fmla="*/ 1913064 w 2655792"/>
              <a:gd name="connsiteY2" fmla="*/ 46326 h 696960"/>
              <a:gd name="connsiteX3" fmla="*/ 2655792 w 2655792"/>
              <a:gd name="connsiteY3" fmla="*/ 445265 h 696960"/>
              <a:gd name="connsiteX0" fmla="*/ 0 w 2655792"/>
              <a:gd name="connsiteY0" fmla="*/ 696960 h 696960"/>
              <a:gd name="connsiteX1" fmla="*/ 790501 w 2655792"/>
              <a:gd name="connsiteY1" fmla="*/ 81057 h 696960"/>
              <a:gd name="connsiteX2" fmla="*/ 1913064 w 2655792"/>
              <a:gd name="connsiteY2" fmla="*/ 46326 h 696960"/>
              <a:gd name="connsiteX3" fmla="*/ 2655792 w 2655792"/>
              <a:gd name="connsiteY3" fmla="*/ 445265 h 696960"/>
              <a:gd name="connsiteX0" fmla="*/ 0 w 2674547"/>
              <a:gd name="connsiteY0" fmla="*/ 696960 h 696960"/>
              <a:gd name="connsiteX1" fmla="*/ 790501 w 2674547"/>
              <a:gd name="connsiteY1" fmla="*/ 81057 h 696960"/>
              <a:gd name="connsiteX2" fmla="*/ 1913064 w 2674547"/>
              <a:gd name="connsiteY2" fmla="*/ 46326 h 696960"/>
              <a:gd name="connsiteX3" fmla="*/ 2674547 w 2674547"/>
              <a:gd name="connsiteY3" fmla="*/ 609548 h 696960"/>
              <a:gd name="connsiteX0" fmla="*/ 0 w 2674547"/>
              <a:gd name="connsiteY0" fmla="*/ 694465 h 694465"/>
              <a:gd name="connsiteX1" fmla="*/ 790501 w 2674547"/>
              <a:gd name="connsiteY1" fmla="*/ 78562 h 694465"/>
              <a:gd name="connsiteX2" fmla="*/ 1913064 w 2674547"/>
              <a:gd name="connsiteY2" fmla="*/ 43831 h 694465"/>
              <a:gd name="connsiteX3" fmla="*/ 2674547 w 2674547"/>
              <a:gd name="connsiteY3" fmla="*/ 607053 h 694465"/>
              <a:gd name="connsiteX0" fmla="*/ 0 w 2674547"/>
              <a:gd name="connsiteY0" fmla="*/ 682219 h 682219"/>
              <a:gd name="connsiteX1" fmla="*/ 790501 w 2674547"/>
              <a:gd name="connsiteY1" fmla="*/ 66316 h 682219"/>
              <a:gd name="connsiteX2" fmla="*/ 1913064 w 2674547"/>
              <a:gd name="connsiteY2" fmla="*/ 31585 h 682219"/>
              <a:gd name="connsiteX3" fmla="*/ 2674547 w 2674547"/>
              <a:gd name="connsiteY3" fmla="*/ 594807 h 682219"/>
              <a:gd name="connsiteX0" fmla="*/ 0 w 2674547"/>
              <a:gd name="connsiteY0" fmla="*/ 690084 h 690084"/>
              <a:gd name="connsiteX1" fmla="*/ 790501 w 2674547"/>
              <a:gd name="connsiteY1" fmla="*/ 74181 h 690084"/>
              <a:gd name="connsiteX2" fmla="*/ 1913064 w 2674547"/>
              <a:gd name="connsiteY2" fmla="*/ 39450 h 690084"/>
              <a:gd name="connsiteX3" fmla="*/ 2674547 w 2674547"/>
              <a:gd name="connsiteY3" fmla="*/ 602672 h 690084"/>
              <a:gd name="connsiteX0" fmla="*/ 0 w 2674547"/>
              <a:gd name="connsiteY0" fmla="*/ 703247 h 703247"/>
              <a:gd name="connsiteX1" fmla="*/ 790501 w 2674547"/>
              <a:gd name="connsiteY1" fmla="*/ 87344 h 703247"/>
              <a:gd name="connsiteX2" fmla="*/ 1913064 w 2674547"/>
              <a:gd name="connsiteY2" fmla="*/ 52613 h 703247"/>
              <a:gd name="connsiteX3" fmla="*/ 2674547 w 2674547"/>
              <a:gd name="connsiteY3" fmla="*/ 615835 h 703247"/>
              <a:gd name="connsiteX0" fmla="*/ 0 w 2674547"/>
              <a:gd name="connsiteY0" fmla="*/ 703247 h 703247"/>
              <a:gd name="connsiteX1" fmla="*/ 790501 w 2674547"/>
              <a:gd name="connsiteY1" fmla="*/ 87344 h 703247"/>
              <a:gd name="connsiteX2" fmla="*/ 1913064 w 2674547"/>
              <a:gd name="connsiteY2" fmla="*/ 52613 h 703247"/>
              <a:gd name="connsiteX3" fmla="*/ 2674547 w 2674547"/>
              <a:gd name="connsiteY3" fmla="*/ 615835 h 703247"/>
              <a:gd name="connsiteX0" fmla="*/ 0 w 2674547"/>
              <a:gd name="connsiteY0" fmla="*/ 656470 h 656470"/>
              <a:gd name="connsiteX1" fmla="*/ 715484 w 2674547"/>
              <a:gd name="connsiteY1" fmla="*/ 293309 h 656470"/>
              <a:gd name="connsiteX2" fmla="*/ 1913064 w 2674547"/>
              <a:gd name="connsiteY2" fmla="*/ 5836 h 656470"/>
              <a:gd name="connsiteX3" fmla="*/ 2674547 w 2674547"/>
              <a:gd name="connsiteY3" fmla="*/ 569058 h 656470"/>
              <a:gd name="connsiteX0" fmla="*/ 0 w 2674547"/>
              <a:gd name="connsiteY0" fmla="*/ 386673 h 386673"/>
              <a:gd name="connsiteX1" fmla="*/ 715484 w 2674547"/>
              <a:gd name="connsiteY1" fmla="*/ 23512 h 386673"/>
              <a:gd name="connsiteX2" fmla="*/ 1581739 w 2674547"/>
              <a:gd name="connsiteY2" fmla="*/ 64604 h 386673"/>
              <a:gd name="connsiteX3" fmla="*/ 2674547 w 2674547"/>
              <a:gd name="connsiteY3" fmla="*/ 299261 h 386673"/>
              <a:gd name="connsiteX0" fmla="*/ 0 w 2261954"/>
              <a:gd name="connsiteY0" fmla="*/ 388449 h 388449"/>
              <a:gd name="connsiteX1" fmla="*/ 715484 w 2261954"/>
              <a:gd name="connsiteY1" fmla="*/ 25288 h 388449"/>
              <a:gd name="connsiteX2" fmla="*/ 1581739 w 2261954"/>
              <a:gd name="connsiteY2" fmla="*/ 66380 h 388449"/>
              <a:gd name="connsiteX3" fmla="*/ 2261954 w 2261954"/>
              <a:gd name="connsiteY3" fmla="*/ 351585 h 388449"/>
              <a:gd name="connsiteX0" fmla="*/ 0 w 2261954"/>
              <a:gd name="connsiteY0" fmla="*/ 388449 h 388449"/>
              <a:gd name="connsiteX1" fmla="*/ 715484 w 2261954"/>
              <a:gd name="connsiteY1" fmla="*/ 25288 h 388449"/>
              <a:gd name="connsiteX2" fmla="*/ 1581739 w 2261954"/>
              <a:gd name="connsiteY2" fmla="*/ 66380 h 388449"/>
              <a:gd name="connsiteX3" fmla="*/ 2261954 w 2261954"/>
              <a:gd name="connsiteY3" fmla="*/ 351585 h 388449"/>
              <a:gd name="connsiteX0" fmla="*/ 0 w 2261954"/>
              <a:gd name="connsiteY0" fmla="*/ 388449 h 388449"/>
              <a:gd name="connsiteX1" fmla="*/ 715484 w 2261954"/>
              <a:gd name="connsiteY1" fmla="*/ 25288 h 388449"/>
              <a:gd name="connsiteX2" fmla="*/ 1600588 w 2261954"/>
              <a:gd name="connsiteY2" fmla="*/ 66380 h 388449"/>
              <a:gd name="connsiteX3" fmla="*/ 2261954 w 2261954"/>
              <a:gd name="connsiteY3" fmla="*/ 351585 h 388449"/>
              <a:gd name="connsiteX0" fmla="*/ 0 w 2261954"/>
              <a:gd name="connsiteY0" fmla="*/ 385242 h 385242"/>
              <a:gd name="connsiteX1" fmla="*/ 715484 w 2261954"/>
              <a:gd name="connsiteY1" fmla="*/ 22081 h 385242"/>
              <a:gd name="connsiteX2" fmla="*/ 1600588 w 2261954"/>
              <a:gd name="connsiteY2" fmla="*/ 63173 h 385242"/>
              <a:gd name="connsiteX3" fmla="*/ 2261954 w 2261954"/>
              <a:gd name="connsiteY3" fmla="*/ 348378 h 385242"/>
              <a:gd name="connsiteX0" fmla="*/ 0 w 2261954"/>
              <a:gd name="connsiteY0" fmla="*/ 385242 h 385242"/>
              <a:gd name="connsiteX1" fmla="*/ 715484 w 2261954"/>
              <a:gd name="connsiteY1" fmla="*/ 22081 h 385242"/>
              <a:gd name="connsiteX2" fmla="*/ 1653993 w 2261954"/>
              <a:gd name="connsiteY2" fmla="*/ 63173 h 385242"/>
              <a:gd name="connsiteX3" fmla="*/ 2261954 w 2261954"/>
              <a:gd name="connsiteY3" fmla="*/ 348378 h 385242"/>
              <a:gd name="connsiteX0" fmla="*/ 0 w 2261954"/>
              <a:gd name="connsiteY0" fmla="*/ 376550 h 376550"/>
              <a:gd name="connsiteX1" fmla="*/ 724908 w 2261954"/>
              <a:gd name="connsiteY1" fmla="*/ 29264 h 376550"/>
              <a:gd name="connsiteX2" fmla="*/ 1653993 w 2261954"/>
              <a:gd name="connsiteY2" fmla="*/ 54481 h 376550"/>
              <a:gd name="connsiteX3" fmla="*/ 2261954 w 2261954"/>
              <a:gd name="connsiteY3" fmla="*/ 339686 h 376550"/>
              <a:gd name="connsiteX0" fmla="*/ 0 w 2261954"/>
              <a:gd name="connsiteY0" fmla="*/ 368271 h 368271"/>
              <a:gd name="connsiteX1" fmla="*/ 724908 w 2261954"/>
              <a:gd name="connsiteY1" fmla="*/ 20985 h 368271"/>
              <a:gd name="connsiteX2" fmla="*/ 1653993 w 2261954"/>
              <a:gd name="connsiteY2" fmla="*/ 46202 h 368271"/>
              <a:gd name="connsiteX3" fmla="*/ 2261954 w 2261954"/>
              <a:gd name="connsiteY3" fmla="*/ 331407 h 368271"/>
              <a:gd name="connsiteX0" fmla="*/ 0 w 2261954"/>
              <a:gd name="connsiteY0" fmla="*/ 368271 h 368271"/>
              <a:gd name="connsiteX1" fmla="*/ 724908 w 2261954"/>
              <a:gd name="connsiteY1" fmla="*/ 20985 h 368271"/>
              <a:gd name="connsiteX2" fmla="*/ 1653993 w 2261954"/>
              <a:gd name="connsiteY2" fmla="*/ 46202 h 368271"/>
              <a:gd name="connsiteX3" fmla="*/ 2261954 w 2261954"/>
              <a:gd name="connsiteY3" fmla="*/ 331407 h 368271"/>
              <a:gd name="connsiteX0" fmla="*/ 0 w 2280803"/>
              <a:gd name="connsiteY0" fmla="*/ 359517 h 359517"/>
              <a:gd name="connsiteX1" fmla="*/ 743757 w 2280803"/>
              <a:gd name="connsiteY1" fmla="*/ 28106 h 359517"/>
              <a:gd name="connsiteX2" fmla="*/ 1672842 w 2280803"/>
              <a:gd name="connsiteY2" fmla="*/ 53323 h 359517"/>
              <a:gd name="connsiteX3" fmla="*/ 2280803 w 2280803"/>
              <a:gd name="connsiteY3" fmla="*/ 338528 h 359517"/>
              <a:gd name="connsiteX0" fmla="*/ 0 w 2280803"/>
              <a:gd name="connsiteY0" fmla="*/ 346831 h 346831"/>
              <a:gd name="connsiteX1" fmla="*/ 740616 w 2280803"/>
              <a:gd name="connsiteY1" fmla="*/ 34470 h 346831"/>
              <a:gd name="connsiteX2" fmla="*/ 1672842 w 2280803"/>
              <a:gd name="connsiteY2" fmla="*/ 40637 h 346831"/>
              <a:gd name="connsiteX3" fmla="*/ 2280803 w 2280803"/>
              <a:gd name="connsiteY3" fmla="*/ 325842 h 346831"/>
              <a:gd name="connsiteX0" fmla="*/ 0 w 2280803"/>
              <a:gd name="connsiteY0" fmla="*/ 335100 h 335100"/>
              <a:gd name="connsiteX1" fmla="*/ 740616 w 2280803"/>
              <a:gd name="connsiteY1" fmla="*/ 22739 h 335100"/>
              <a:gd name="connsiteX2" fmla="*/ 1672842 w 2280803"/>
              <a:gd name="connsiteY2" fmla="*/ 28906 h 335100"/>
              <a:gd name="connsiteX3" fmla="*/ 2280803 w 2280803"/>
              <a:gd name="connsiteY3" fmla="*/ 314111 h 335100"/>
              <a:gd name="connsiteX0" fmla="*/ 0 w 2280803"/>
              <a:gd name="connsiteY0" fmla="*/ 482747 h 482747"/>
              <a:gd name="connsiteX1" fmla="*/ 753181 w 2280803"/>
              <a:gd name="connsiteY1" fmla="*/ 2111 h 482747"/>
              <a:gd name="connsiteX2" fmla="*/ 1672842 w 2280803"/>
              <a:gd name="connsiteY2" fmla="*/ 176553 h 482747"/>
              <a:gd name="connsiteX3" fmla="*/ 2280803 w 2280803"/>
              <a:gd name="connsiteY3" fmla="*/ 461758 h 482747"/>
              <a:gd name="connsiteX0" fmla="*/ 0 w 2280803"/>
              <a:gd name="connsiteY0" fmla="*/ 531205 h 531205"/>
              <a:gd name="connsiteX1" fmla="*/ 753181 w 2280803"/>
              <a:gd name="connsiteY1" fmla="*/ 50569 h 531205"/>
              <a:gd name="connsiteX2" fmla="*/ 1713681 w 2280803"/>
              <a:gd name="connsiteY2" fmla="*/ 66261 h 531205"/>
              <a:gd name="connsiteX3" fmla="*/ 2280803 w 2280803"/>
              <a:gd name="connsiteY3" fmla="*/ 510216 h 531205"/>
              <a:gd name="connsiteX0" fmla="*/ 0 w 2475573"/>
              <a:gd name="connsiteY0" fmla="*/ 530506 h 530506"/>
              <a:gd name="connsiteX1" fmla="*/ 753181 w 2475573"/>
              <a:gd name="connsiteY1" fmla="*/ 49870 h 530506"/>
              <a:gd name="connsiteX2" fmla="*/ 1713681 w 2475573"/>
              <a:gd name="connsiteY2" fmla="*/ 65562 h 530506"/>
              <a:gd name="connsiteX3" fmla="*/ 2475573 w 2475573"/>
              <a:gd name="connsiteY3" fmla="*/ 496817 h 530506"/>
              <a:gd name="connsiteX0" fmla="*/ 0 w 2475573"/>
              <a:gd name="connsiteY0" fmla="*/ 530506 h 530506"/>
              <a:gd name="connsiteX1" fmla="*/ 753181 w 2475573"/>
              <a:gd name="connsiteY1" fmla="*/ 49870 h 530506"/>
              <a:gd name="connsiteX2" fmla="*/ 1713681 w 2475573"/>
              <a:gd name="connsiteY2" fmla="*/ 65562 h 530506"/>
              <a:gd name="connsiteX3" fmla="*/ 2475573 w 2475573"/>
              <a:gd name="connsiteY3" fmla="*/ 496817 h 530506"/>
              <a:gd name="connsiteX0" fmla="*/ 0 w 2475573"/>
              <a:gd name="connsiteY0" fmla="*/ 521859 h 521859"/>
              <a:gd name="connsiteX1" fmla="*/ 753181 w 2475573"/>
              <a:gd name="connsiteY1" fmla="*/ 41223 h 521859"/>
              <a:gd name="connsiteX2" fmla="*/ 1713681 w 2475573"/>
              <a:gd name="connsiteY2" fmla="*/ 56915 h 521859"/>
              <a:gd name="connsiteX3" fmla="*/ 2475573 w 2475573"/>
              <a:gd name="connsiteY3" fmla="*/ 488170 h 521859"/>
              <a:gd name="connsiteX0" fmla="*/ 0 w 2475573"/>
              <a:gd name="connsiteY0" fmla="*/ 517043 h 517043"/>
              <a:gd name="connsiteX1" fmla="*/ 753181 w 2475573"/>
              <a:gd name="connsiteY1" fmla="*/ 36407 h 517043"/>
              <a:gd name="connsiteX2" fmla="*/ 1741955 w 2475573"/>
              <a:gd name="connsiteY2" fmla="*/ 64799 h 517043"/>
              <a:gd name="connsiteX3" fmla="*/ 2475573 w 2475573"/>
              <a:gd name="connsiteY3" fmla="*/ 483354 h 517043"/>
              <a:gd name="connsiteX0" fmla="*/ 0 w 2475573"/>
              <a:gd name="connsiteY0" fmla="*/ 498759 h 498759"/>
              <a:gd name="connsiteX1" fmla="*/ 753181 w 2475573"/>
              <a:gd name="connsiteY1" fmla="*/ 18123 h 498759"/>
              <a:gd name="connsiteX2" fmla="*/ 1741955 w 2475573"/>
              <a:gd name="connsiteY2" fmla="*/ 46515 h 498759"/>
              <a:gd name="connsiteX3" fmla="*/ 2475573 w 2475573"/>
              <a:gd name="connsiteY3" fmla="*/ 465070 h 498759"/>
              <a:gd name="connsiteX0" fmla="*/ 0 w 2475573"/>
              <a:gd name="connsiteY0" fmla="*/ 496744 h 496744"/>
              <a:gd name="connsiteX1" fmla="*/ 728050 w 2475573"/>
              <a:gd name="connsiteY1" fmla="*/ 35158 h 496744"/>
              <a:gd name="connsiteX2" fmla="*/ 1741955 w 2475573"/>
              <a:gd name="connsiteY2" fmla="*/ 44500 h 496744"/>
              <a:gd name="connsiteX3" fmla="*/ 2475573 w 2475573"/>
              <a:gd name="connsiteY3" fmla="*/ 463055 h 496744"/>
              <a:gd name="connsiteX0" fmla="*/ 0 w 2475573"/>
              <a:gd name="connsiteY0" fmla="*/ 496744 h 496744"/>
              <a:gd name="connsiteX1" fmla="*/ 728050 w 2475573"/>
              <a:gd name="connsiteY1" fmla="*/ 35158 h 496744"/>
              <a:gd name="connsiteX2" fmla="*/ 1741955 w 2475573"/>
              <a:gd name="connsiteY2" fmla="*/ 44500 h 496744"/>
              <a:gd name="connsiteX3" fmla="*/ 2475573 w 2475573"/>
              <a:gd name="connsiteY3" fmla="*/ 463055 h 496744"/>
              <a:gd name="connsiteX0" fmla="*/ 0 w 2475573"/>
              <a:gd name="connsiteY0" fmla="*/ 495173 h 495173"/>
              <a:gd name="connsiteX1" fmla="*/ 712343 w 2475573"/>
              <a:gd name="connsiteY1" fmla="*/ 36762 h 495173"/>
              <a:gd name="connsiteX2" fmla="*/ 1741955 w 2475573"/>
              <a:gd name="connsiteY2" fmla="*/ 42929 h 495173"/>
              <a:gd name="connsiteX3" fmla="*/ 2475573 w 2475573"/>
              <a:gd name="connsiteY3" fmla="*/ 461484 h 495173"/>
              <a:gd name="connsiteX0" fmla="*/ 0 w 2475573"/>
              <a:gd name="connsiteY0" fmla="*/ 500668 h 500668"/>
              <a:gd name="connsiteX1" fmla="*/ 712343 w 2475573"/>
              <a:gd name="connsiteY1" fmla="*/ 42257 h 500668"/>
              <a:gd name="connsiteX2" fmla="*/ 1741955 w 2475573"/>
              <a:gd name="connsiteY2" fmla="*/ 48424 h 500668"/>
              <a:gd name="connsiteX3" fmla="*/ 2475573 w 2475573"/>
              <a:gd name="connsiteY3" fmla="*/ 466979 h 50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573" h="500668">
                <a:moveTo>
                  <a:pt x="0" y="500668"/>
                </a:moveTo>
                <a:cubicBezTo>
                  <a:pt x="161610" y="384079"/>
                  <a:pt x="553958" y="92231"/>
                  <a:pt x="712343" y="42257"/>
                </a:cubicBezTo>
                <a:cubicBezTo>
                  <a:pt x="870728" y="-7717"/>
                  <a:pt x="1448083" y="-22363"/>
                  <a:pt x="1741955" y="48424"/>
                </a:cubicBezTo>
                <a:cubicBezTo>
                  <a:pt x="2035827" y="119211"/>
                  <a:pt x="2325481" y="370731"/>
                  <a:pt x="2475573" y="466979"/>
                </a:cubicBezTo>
              </a:path>
            </a:pathLst>
          </a:custGeom>
          <a:noFill/>
          <a:ln w="127000" cap="flat" cmpd="sng" algn="ctr">
            <a:solidFill>
              <a:srgbClr val="FFBBE9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8" name="Freeform 107"/>
          <p:cNvSpPr/>
          <p:nvPr/>
        </p:nvSpPr>
        <p:spPr bwMode="auto">
          <a:xfrm>
            <a:off x="440756" y="1959332"/>
            <a:ext cx="2487639" cy="506441"/>
          </a:xfrm>
          <a:custGeom>
            <a:avLst/>
            <a:gdLst>
              <a:gd name="connsiteX0" fmla="*/ 0 w 2493553"/>
              <a:gd name="connsiteY0" fmla="*/ 38836 h 485454"/>
              <a:gd name="connsiteX1" fmla="*/ 722431 w 2493553"/>
              <a:gd name="connsiteY1" fmla="*/ 73789 h 485454"/>
              <a:gd name="connsiteX2" fmla="*/ 1607992 w 2493553"/>
              <a:gd name="connsiteY2" fmla="*/ 481570 h 485454"/>
              <a:gd name="connsiteX3" fmla="*/ 2493553 w 2493553"/>
              <a:gd name="connsiteY3" fmla="*/ 97091 h 485454"/>
              <a:gd name="connsiteX4" fmla="*/ 2493553 w 2493553"/>
              <a:gd name="connsiteY4" fmla="*/ 97091 h 485454"/>
              <a:gd name="connsiteX0" fmla="*/ 0 w 2493553"/>
              <a:gd name="connsiteY0" fmla="*/ 19418 h 519638"/>
              <a:gd name="connsiteX1" fmla="*/ 604268 w 2493553"/>
              <a:gd name="connsiteY1" fmla="*/ 422587 h 519638"/>
              <a:gd name="connsiteX2" fmla="*/ 1607992 w 2493553"/>
              <a:gd name="connsiteY2" fmla="*/ 462152 h 519638"/>
              <a:gd name="connsiteX3" fmla="*/ 2493553 w 2493553"/>
              <a:gd name="connsiteY3" fmla="*/ 77673 h 519638"/>
              <a:gd name="connsiteX4" fmla="*/ 2493553 w 2493553"/>
              <a:gd name="connsiteY4" fmla="*/ 77673 h 519638"/>
              <a:gd name="connsiteX0" fmla="*/ 0 w 2493553"/>
              <a:gd name="connsiteY0" fmla="*/ 0 h 500220"/>
              <a:gd name="connsiteX1" fmla="*/ 604268 w 2493553"/>
              <a:gd name="connsiteY1" fmla="*/ 403169 h 500220"/>
              <a:gd name="connsiteX2" fmla="*/ 1607992 w 2493553"/>
              <a:gd name="connsiteY2" fmla="*/ 442734 h 500220"/>
              <a:gd name="connsiteX3" fmla="*/ 2493553 w 2493553"/>
              <a:gd name="connsiteY3" fmla="*/ 58255 h 500220"/>
              <a:gd name="connsiteX4" fmla="*/ 2493553 w 2493553"/>
              <a:gd name="connsiteY4" fmla="*/ 58255 h 500220"/>
              <a:gd name="connsiteX0" fmla="*/ 0 w 2493553"/>
              <a:gd name="connsiteY0" fmla="*/ 0 h 500220"/>
              <a:gd name="connsiteX1" fmla="*/ 604268 w 2493553"/>
              <a:gd name="connsiteY1" fmla="*/ 403169 h 500220"/>
              <a:gd name="connsiteX2" fmla="*/ 1607992 w 2493553"/>
              <a:gd name="connsiteY2" fmla="*/ 442734 h 500220"/>
              <a:gd name="connsiteX3" fmla="*/ 2493553 w 2493553"/>
              <a:gd name="connsiteY3" fmla="*/ 58255 h 500220"/>
              <a:gd name="connsiteX4" fmla="*/ 2493553 w 2493553"/>
              <a:gd name="connsiteY4" fmla="*/ 58255 h 500220"/>
              <a:gd name="connsiteX0" fmla="*/ 0 w 2575797"/>
              <a:gd name="connsiteY0" fmla="*/ 0 h 591857"/>
              <a:gd name="connsiteX1" fmla="*/ 686512 w 2575797"/>
              <a:gd name="connsiteY1" fmla="*/ 494806 h 591857"/>
              <a:gd name="connsiteX2" fmla="*/ 1690236 w 2575797"/>
              <a:gd name="connsiteY2" fmla="*/ 534371 h 591857"/>
              <a:gd name="connsiteX3" fmla="*/ 2575797 w 2575797"/>
              <a:gd name="connsiteY3" fmla="*/ 149892 h 591857"/>
              <a:gd name="connsiteX4" fmla="*/ 2575797 w 2575797"/>
              <a:gd name="connsiteY4" fmla="*/ 149892 h 591857"/>
              <a:gd name="connsiteX0" fmla="*/ 0 w 2495755"/>
              <a:gd name="connsiteY0" fmla="*/ 0 h 578128"/>
              <a:gd name="connsiteX1" fmla="*/ 606470 w 2495755"/>
              <a:gd name="connsiteY1" fmla="*/ 481077 h 578128"/>
              <a:gd name="connsiteX2" fmla="*/ 1610194 w 2495755"/>
              <a:gd name="connsiteY2" fmla="*/ 520642 h 578128"/>
              <a:gd name="connsiteX3" fmla="*/ 2495755 w 2495755"/>
              <a:gd name="connsiteY3" fmla="*/ 136163 h 578128"/>
              <a:gd name="connsiteX4" fmla="*/ 2495755 w 2495755"/>
              <a:gd name="connsiteY4" fmla="*/ 136163 h 578128"/>
              <a:gd name="connsiteX0" fmla="*/ 0 w 2495755"/>
              <a:gd name="connsiteY0" fmla="*/ 0 h 578128"/>
              <a:gd name="connsiteX1" fmla="*/ 606470 w 2495755"/>
              <a:gd name="connsiteY1" fmla="*/ 481077 h 578128"/>
              <a:gd name="connsiteX2" fmla="*/ 1610194 w 2495755"/>
              <a:gd name="connsiteY2" fmla="*/ 520642 h 578128"/>
              <a:gd name="connsiteX3" fmla="*/ 2495755 w 2495755"/>
              <a:gd name="connsiteY3" fmla="*/ 136163 h 578128"/>
              <a:gd name="connsiteX4" fmla="*/ 2495755 w 2495755"/>
              <a:gd name="connsiteY4" fmla="*/ 136163 h 578128"/>
              <a:gd name="connsiteX0" fmla="*/ 0 w 2579128"/>
              <a:gd name="connsiteY0" fmla="*/ 0 h 474214"/>
              <a:gd name="connsiteX1" fmla="*/ 689843 w 2579128"/>
              <a:gd name="connsiteY1" fmla="*/ 377163 h 474214"/>
              <a:gd name="connsiteX2" fmla="*/ 1693567 w 2579128"/>
              <a:gd name="connsiteY2" fmla="*/ 416728 h 474214"/>
              <a:gd name="connsiteX3" fmla="*/ 2579128 w 2579128"/>
              <a:gd name="connsiteY3" fmla="*/ 32249 h 474214"/>
              <a:gd name="connsiteX4" fmla="*/ 2579128 w 2579128"/>
              <a:gd name="connsiteY4" fmla="*/ 32249 h 474214"/>
              <a:gd name="connsiteX0" fmla="*/ 0 w 2579128"/>
              <a:gd name="connsiteY0" fmla="*/ 0 h 474214"/>
              <a:gd name="connsiteX1" fmla="*/ 689843 w 2579128"/>
              <a:gd name="connsiteY1" fmla="*/ 377163 h 474214"/>
              <a:gd name="connsiteX2" fmla="*/ 1693567 w 2579128"/>
              <a:gd name="connsiteY2" fmla="*/ 416728 h 474214"/>
              <a:gd name="connsiteX3" fmla="*/ 2579128 w 2579128"/>
              <a:gd name="connsiteY3" fmla="*/ 32249 h 474214"/>
              <a:gd name="connsiteX4" fmla="*/ 2579128 w 2579128"/>
              <a:gd name="connsiteY4" fmla="*/ 32249 h 474214"/>
              <a:gd name="connsiteX0" fmla="*/ 0 w 2579128"/>
              <a:gd name="connsiteY0" fmla="*/ 0 h 437506"/>
              <a:gd name="connsiteX1" fmla="*/ 689843 w 2579128"/>
              <a:gd name="connsiteY1" fmla="*/ 377163 h 437506"/>
              <a:gd name="connsiteX2" fmla="*/ 1693567 w 2579128"/>
              <a:gd name="connsiteY2" fmla="*/ 416728 h 437506"/>
              <a:gd name="connsiteX3" fmla="*/ 2579128 w 2579128"/>
              <a:gd name="connsiteY3" fmla="*/ 32249 h 437506"/>
              <a:gd name="connsiteX4" fmla="*/ 2579128 w 2579128"/>
              <a:gd name="connsiteY4" fmla="*/ 32249 h 437506"/>
              <a:gd name="connsiteX0" fmla="*/ 0 w 2579128"/>
              <a:gd name="connsiteY0" fmla="*/ 0 h 447614"/>
              <a:gd name="connsiteX1" fmla="*/ 770179 w 2579128"/>
              <a:gd name="connsiteY1" fmla="*/ 410774 h 447614"/>
              <a:gd name="connsiteX2" fmla="*/ 1693567 w 2579128"/>
              <a:gd name="connsiteY2" fmla="*/ 416728 h 447614"/>
              <a:gd name="connsiteX3" fmla="*/ 2579128 w 2579128"/>
              <a:gd name="connsiteY3" fmla="*/ 32249 h 447614"/>
              <a:gd name="connsiteX4" fmla="*/ 2579128 w 2579128"/>
              <a:gd name="connsiteY4" fmla="*/ 32249 h 447614"/>
              <a:gd name="connsiteX0" fmla="*/ 0 w 2597668"/>
              <a:gd name="connsiteY0" fmla="*/ 0 h 451589"/>
              <a:gd name="connsiteX1" fmla="*/ 788719 w 2597668"/>
              <a:gd name="connsiteY1" fmla="*/ 399570 h 451589"/>
              <a:gd name="connsiteX2" fmla="*/ 1712107 w 2597668"/>
              <a:gd name="connsiteY2" fmla="*/ 405524 h 451589"/>
              <a:gd name="connsiteX3" fmla="*/ 2597668 w 2597668"/>
              <a:gd name="connsiteY3" fmla="*/ 21045 h 451589"/>
              <a:gd name="connsiteX4" fmla="*/ 2597668 w 2597668"/>
              <a:gd name="connsiteY4" fmla="*/ 21045 h 451589"/>
              <a:gd name="connsiteX0" fmla="*/ 0 w 2597668"/>
              <a:gd name="connsiteY0" fmla="*/ 0 h 451589"/>
              <a:gd name="connsiteX1" fmla="*/ 788719 w 2597668"/>
              <a:gd name="connsiteY1" fmla="*/ 399570 h 451589"/>
              <a:gd name="connsiteX2" fmla="*/ 1712107 w 2597668"/>
              <a:gd name="connsiteY2" fmla="*/ 405524 h 451589"/>
              <a:gd name="connsiteX3" fmla="*/ 2597668 w 2597668"/>
              <a:gd name="connsiteY3" fmla="*/ 21045 h 451589"/>
              <a:gd name="connsiteX4" fmla="*/ 2597668 w 2597668"/>
              <a:gd name="connsiteY4" fmla="*/ 21045 h 451589"/>
              <a:gd name="connsiteX0" fmla="*/ 0 w 2597668"/>
              <a:gd name="connsiteY0" fmla="*/ 0 h 439773"/>
              <a:gd name="connsiteX1" fmla="*/ 788719 w 2597668"/>
              <a:gd name="connsiteY1" fmla="*/ 399570 h 439773"/>
              <a:gd name="connsiteX2" fmla="*/ 1817162 w 2597668"/>
              <a:gd name="connsiteY2" fmla="*/ 383117 h 439773"/>
              <a:gd name="connsiteX3" fmla="*/ 2597668 w 2597668"/>
              <a:gd name="connsiteY3" fmla="*/ 21045 h 439773"/>
              <a:gd name="connsiteX4" fmla="*/ 2597668 w 2597668"/>
              <a:gd name="connsiteY4" fmla="*/ 21045 h 439773"/>
              <a:gd name="connsiteX0" fmla="*/ 0 w 2597668"/>
              <a:gd name="connsiteY0" fmla="*/ 0 h 434698"/>
              <a:gd name="connsiteX1" fmla="*/ 788719 w 2597668"/>
              <a:gd name="connsiteY1" fmla="*/ 399570 h 434698"/>
              <a:gd name="connsiteX2" fmla="*/ 1817162 w 2597668"/>
              <a:gd name="connsiteY2" fmla="*/ 383117 h 434698"/>
              <a:gd name="connsiteX3" fmla="*/ 2597668 w 2597668"/>
              <a:gd name="connsiteY3" fmla="*/ 21045 h 434698"/>
              <a:gd name="connsiteX4" fmla="*/ 2597668 w 2597668"/>
              <a:gd name="connsiteY4" fmla="*/ 21045 h 434698"/>
              <a:gd name="connsiteX0" fmla="*/ 0 w 2844856"/>
              <a:gd name="connsiteY0" fmla="*/ 0 h 434698"/>
              <a:gd name="connsiteX1" fmla="*/ 788719 w 2844856"/>
              <a:gd name="connsiteY1" fmla="*/ 399570 h 434698"/>
              <a:gd name="connsiteX2" fmla="*/ 1817162 w 2844856"/>
              <a:gd name="connsiteY2" fmla="*/ 383117 h 434698"/>
              <a:gd name="connsiteX3" fmla="*/ 2597668 w 2844856"/>
              <a:gd name="connsiteY3" fmla="*/ 21045 h 434698"/>
              <a:gd name="connsiteX4" fmla="*/ 2844856 w 2844856"/>
              <a:gd name="connsiteY4" fmla="*/ 183502 h 434698"/>
              <a:gd name="connsiteX0" fmla="*/ 0 w 2597668"/>
              <a:gd name="connsiteY0" fmla="*/ 0 h 434698"/>
              <a:gd name="connsiteX1" fmla="*/ 788719 w 2597668"/>
              <a:gd name="connsiteY1" fmla="*/ 399570 h 434698"/>
              <a:gd name="connsiteX2" fmla="*/ 1817162 w 2597668"/>
              <a:gd name="connsiteY2" fmla="*/ 383117 h 434698"/>
              <a:gd name="connsiteX3" fmla="*/ 2597668 w 2597668"/>
              <a:gd name="connsiteY3" fmla="*/ 21045 h 434698"/>
              <a:gd name="connsiteX0" fmla="*/ 0 w 2591488"/>
              <a:gd name="connsiteY0" fmla="*/ 0 h 435230"/>
              <a:gd name="connsiteX1" fmla="*/ 788719 w 2591488"/>
              <a:gd name="connsiteY1" fmla="*/ 399570 h 435230"/>
              <a:gd name="connsiteX2" fmla="*/ 1817162 w 2591488"/>
              <a:gd name="connsiteY2" fmla="*/ 383117 h 435230"/>
              <a:gd name="connsiteX3" fmla="*/ 2591488 w 2591488"/>
              <a:gd name="connsiteY3" fmla="*/ 110677 h 435230"/>
              <a:gd name="connsiteX0" fmla="*/ 0 w 2591488"/>
              <a:gd name="connsiteY0" fmla="*/ 0 h 435230"/>
              <a:gd name="connsiteX1" fmla="*/ 788719 w 2591488"/>
              <a:gd name="connsiteY1" fmla="*/ 399570 h 435230"/>
              <a:gd name="connsiteX2" fmla="*/ 1817162 w 2591488"/>
              <a:gd name="connsiteY2" fmla="*/ 383117 h 435230"/>
              <a:gd name="connsiteX3" fmla="*/ 2591488 w 2591488"/>
              <a:gd name="connsiteY3" fmla="*/ 110677 h 435230"/>
              <a:gd name="connsiteX0" fmla="*/ 0 w 2591488"/>
              <a:gd name="connsiteY0" fmla="*/ 0 h 424107"/>
              <a:gd name="connsiteX1" fmla="*/ 763875 w 2591488"/>
              <a:gd name="connsiteY1" fmla="*/ 382680 h 424107"/>
              <a:gd name="connsiteX2" fmla="*/ 1817162 w 2591488"/>
              <a:gd name="connsiteY2" fmla="*/ 383117 h 424107"/>
              <a:gd name="connsiteX3" fmla="*/ 2591488 w 2591488"/>
              <a:gd name="connsiteY3" fmla="*/ 110677 h 424107"/>
              <a:gd name="connsiteX0" fmla="*/ 0 w 2591488"/>
              <a:gd name="connsiteY0" fmla="*/ 0 h 435214"/>
              <a:gd name="connsiteX1" fmla="*/ 763875 w 2591488"/>
              <a:gd name="connsiteY1" fmla="*/ 382680 h 435214"/>
              <a:gd name="connsiteX2" fmla="*/ 1671208 w 2591488"/>
              <a:gd name="connsiteY2" fmla="*/ 402822 h 435214"/>
              <a:gd name="connsiteX3" fmla="*/ 2591488 w 2591488"/>
              <a:gd name="connsiteY3" fmla="*/ 110677 h 435214"/>
              <a:gd name="connsiteX0" fmla="*/ 0 w 2433112"/>
              <a:gd name="connsiteY0" fmla="*/ 0 h 439624"/>
              <a:gd name="connsiteX1" fmla="*/ 763875 w 2433112"/>
              <a:gd name="connsiteY1" fmla="*/ 382680 h 439624"/>
              <a:gd name="connsiteX2" fmla="*/ 1671208 w 2433112"/>
              <a:gd name="connsiteY2" fmla="*/ 402822 h 439624"/>
              <a:gd name="connsiteX3" fmla="*/ 2433112 w 2433112"/>
              <a:gd name="connsiteY3" fmla="*/ 45933 h 439624"/>
              <a:gd name="connsiteX0" fmla="*/ 0 w 2433112"/>
              <a:gd name="connsiteY0" fmla="*/ 0 h 434370"/>
              <a:gd name="connsiteX1" fmla="*/ 763875 w 2433112"/>
              <a:gd name="connsiteY1" fmla="*/ 382680 h 434370"/>
              <a:gd name="connsiteX2" fmla="*/ 1717789 w 2433112"/>
              <a:gd name="connsiteY2" fmla="*/ 394377 h 434370"/>
              <a:gd name="connsiteX3" fmla="*/ 2433112 w 2433112"/>
              <a:gd name="connsiteY3" fmla="*/ 45933 h 434370"/>
              <a:gd name="connsiteX0" fmla="*/ 0 w 2433112"/>
              <a:gd name="connsiteY0" fmla="*/ 0 h 428945"/>
              <a:gd name="connsiteX1" fmla="*/ 763875 w 2433112"/>
              <a:gd name="connsiteY1" fmla="*/ 382680 h 428945"/>
              <a:gd name="connsiteX2" fmla="*/ 1717789 w 2433112"/>
              <a:gd name="connsiteY2" fmla="*/ 394377 h 428945"/>
              <a:gd name="connsiteX3" fmla="*/ 2433112 w 2433112"/>
              <a:gd name="connsiteY3" fmla="*/ 45933 h 428945"/>
              <a:gd name="connsiteX0" fmla="*/ 0 w 2433112"/>
              <a:gd name="connsiteY0" fmla="*/ 0 h 439250"/>
              <a:gd name="connsiteX1" fmla="*/ 763875 w 2433112"/>
              <a:gd name="connsiteY1" fmla="*/ 382680 h 439250"/>
              <a:gd name="connsiteX2" fmla="*/ 1702262 w 2433112"/>
              <a:gd name="connsiteY2" fmla="*/ 411266 h 439250"/>
              <a:gd name="connsiteX3" fmla="*/ 2433112 w 2433112"/>
              <a:gd name="connsiteY3" fmla="*/ 45933 h 439250"/>
              <a:gd name="connsiteX0" fmla="*/ 0 w 2433112"/>
              <a:gd name="connsiteY0" fmla="*/ 0 h 435635"/>
              <a:gd name="connsiteX1" fmla="*/ 763875 w 2433112"/>
              <a:gd name="connsiteY1" fmla="*/ 382680 h 435635"/>
              <a:gd name="connsiteX2" fmla="*/ 1714683 w 2433112"/>
              <a:gd name="connsiteY2" fmla="*/ 405636 h 435635"/>
              <a:gd name="connsiteX3" fmla="*/ 2433112 w 2433112"/>
              <a:gd name="connsiteY3" fmla="*/ 45933 h 435635"/>
              <a:gd name="connsiteX0" fmla="*/ 0 w 2433112"/>
              <a:gd name="connsiteY0" fmla="*/ 0 h 456604"/>
              <a:gd name="connsiteX1" fmla="*/ 745243 w 2433112"/>
              <a:gd name="connsiteY1" fmla="*/ 410829 h 456604"/>
              <a:gd name="connsiteX2" fmla="*/ 1714683 w 2433112"/>
              <a:gd name="connsiteY2" fmla="*/ 405636 h 456604"/>
              <a:gd name="connsiteX3" fmla="*/ 2433112 w 2433112"/>
              <a:gd name="connsiteY3" fmla="*/ 45933 h 456604"/>
              <a:gd name="connsiteX0" fmla="*/ 0 w 2433112"/>
              <a:gd name="connsiteY0" fmla="*/ 0 h 449006"/>
              <a:gd name="connsiteX1" fmla="*/ 745243 w 2433112"/>
              <a:gd name="connsiteY1" fmla="*/ 410829 h 449006"/>
              <a:gd name="connsiteX2" fmla="*/ 1714683 w 2433112"/>
              <a:gd name="connsiteY2" fmla="*/ 405636 h 449006"/>
              <a:gd name="connsiteX3" fmla="*/ 2433112 w 2433112"/>
              <a:gd name="connsiteY3" fmla="*/ 45933 h 449006"/>
              <a:gd name="connsiteX0" fmla="*/ 0 w 2433112"/>
              <a:gd name="connsiteY0" fmla="*/ 0 h 449006"/>
              <a:gd name="connsiteX1" fmla="*/ 745243 w 2433112"/>
              <a:gd name="connsiteY1" fmla="*/ 410829 h 449006"/>
              <a:gd name="connsiteX2" fmla="*/ 1714683 w 2433112"/>
              <a:gd name="connsiteY2" fmla="*/ 405636 h 449006"/>
              <a:gd name="connsiteX3" fmla="*/ 2433112 w 2433112"/>
              <a:gd name="connsiteY3" fmla="*/ 45933 h 4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112" h="449006">
                <a:moveTo>
                  <a:pt x="0" y="0"/>
                </a:moveTo>
                <a:cubicBezTo>
                  <a:pt x="294355" y="198411"/>
                  <a:pt x="565046" y="362928"/>
                  <a:pt x="745243" y="410829"/>
                </a:cubicBezTo>
                <a:cubicBezTo>
                  <a:pt x="925440" y="458730"/>
                  <a:pt x="1433372" y="466452"/>
                  <a:pt x="1714683" y="405636"/>
                </a:cubicBezTo>
                <a:cubicBezTo>
                  <a:pt x="1995995" y="344820"/>
                  <a:pt x="2433112" y="45933"/>
                  <a:pt x="2433112" y="45933"/>
                </a:cubicBezTo>
              </a:path>
            </a:pathLst>
          </a:custGeom>
          <a:noFill/>
          <a:ln w="127000" cap="flat" cmpd="sng" algn="ctr">
            <a:solidFill>
              <a:srgbClr val="FFBBE9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500238" y="1583015"/>
            <a:ext cx="2324436" cy="655169"/>
          </a:xfrm>
          <a:custGeom>
            <a:avLst/>
            <a:gdLst>
              <a:gd name="connsiteX0" fmla="*/ 0 w 2586770"/>
              <a:gd name="connsiteY0" fmla="*/ 353411 h 423316"/>
              <a:gd name="connsiteX1" fmla="*/ 734083 w 2586770"/>
              <a:gd name="connsiteY1" fmla="*/ 365062 h 423316"/>
              <a:gd name="connsiteX2" fmla="*/ 1666252 w 2586770"/>
              <a:gd name="connsiteY2" fmla="*/ 3884 h 423316"/>
              <a:gd name="connsiteX3" fmla="*/ 2586770 w 2586770"/>
              <a:gd name="connsiteY3" fmla="*/ 341760 h 423316"/>
              <a:gd name="connsiteX4" fmla="*/ 2586770 w 2586770"/>
              <a:gd name="connsiteY4" fmla="*/ 341760 h 423316"/>
              <a:gd name="connsiteX0" fmla="*/ 0 w 2586770"/>
              <a:gd name="connsiteY0" fmla="*/ 397581 h 432533"/>
              <a:gd name="connsiteX1" fmla="*/ 550453 w 2586770"/>
              <a:gd name="connsiteY1" fmla="*/ 97606 h 432533"/>
              <a:gd name="connsiteX2" fmla="*/ 1666252 w 2586770"/>
              <a:gd name="connsiteY2" fmla="*/ 48054 h 432533"/>
              <a:gd name="connsiteX3" fmla="*/ 2586770 w 2586770"/>
              <a:gd name="connsiteY3" fmla="*/ 385930 h 432533"/>
              <a:gd name="connsiteX4" fmla="*/ 2586770 w 2586770"/>
              <a:gd name="connsiteY4" fmla="*/ 385930 h 432533"/>
              <a:gd name="connsiteX0" fmla="*/ 0 w 2683549"/>
              <a:gd name="connsiteY0" fmla="*/ 397581 h 432533"/>
              <a:gd name="connsiteX1" fmla="*/ 647232 w 2683549"/>
              <a:gd name="connsiteY1" fmla="*/ 97606 h 432533"/>
              <a:gd name="connsiteX2" fmla="*/ 1763031 w 2683549"/>
              <a:gd name="connsiteY2" fmla="*/ 48054 h 432533"/>
              <a:gd name="connsiteX3" fmla="*/ 2683549 w 2683549"/>
              <a:gd name="connsiteY3" fmla="*/ 385930 h 432533"/>
              <a:gd name="connsiteX4" fmla="*/ 2683549 w 2683549"/>
              <a:gd name="connsiteY4" fmla="*/ 385930 h 432533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83852 h 383852"/>
              <a:gd name="connsiteX1" fmla="*/ 6472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83852 h 383852"/>
              <a:gd name="connsiteX1" fmla="*/ 7454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70123 h 370123"/>
              <a:gd name="connsiteX1" fmla="*/ 74543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168930 w 2683549"/>
              <a:gd name="connsiteY4" fmla="*/ 297138 h 370123"/>
              <a:gd name="connsiteX0" fmla="*/ 0 w 2168930"/>
              <a:gd name="connsiteY0" fmla="*/ 359901 h 359901"/>
              <a:gd name="connsiteX1" fmla="*/ 702982 w 2168930"/>
              <a:gd name="connsiteY1" fmla="*/ 59926 h 359901"/>
              <a:gd name="connsiteX2" fmla="*/ 1763031 w 2168930"/>
              <a:gd name="connsiteY2" fmla="*/ 37832 h 359901"/>
              <a:gd name="connsiteX3" fmla="*/ 2168930 w 2168930"/>
              <a:gd name="connsiteY3" fmla="*/ 286916 h 359901"/>
              <a:gd name="connsiteX0" fmla="*/ 0 w 2568273"/>
              <a:gd name="connsiteY0" fmla="*/ 382770 h 447003"/>
              <a:gd name="connsiteX1" fmla="*/ 702982 w 2568273"/>
              <a:gd name="connsiteY1" fmla="*/ 82795 h 447003"/>
              <a:gd name="connsiteX2" fmla="*/ 1763031 w 2568273"/>
              <a:gd name="connsiteY2" fmla="*/ 60701 h 447003"/>
              <a:gd name="connsiteX3" fmla="*/ 2568273 w 2568273"/>
              <a:gd name="connsiteY3" fmla="*/ 447003 h 447003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47631 h 647631"/>
              <a:gd name="connsiteX1" fmla="*/ 690478 w 2655792"/>
              <a:gd name="connsiteY1" fmla="*/ 297107 h 647631"/>
              <a:gd name="connsiteX2" fmla="*/ 1850550 w 2655792"/>
              <a:gd name="connsiteY2" fmla="*/ 9634 h 647631"/>
              <a:gd name="connsiteX3" fmla="*/ 2655792 w 2655792"/>
              <a:gd name="connsiteY3" fmla="*/ 395936 h 647631"/>
              <a:gd name="connsiteX0" fmla="*/ 0 w 2655792"/>
              <a:gd name="connsiteY0" fmla="*/ 644867 h 644867"/>
              <a:gd name="connsiteX1" fmla="*/ 690478 w 2655792"/>
              <a:gd name="connsiteY1" fmla="*/ 294343 h 644867"/>
              <a:gd name="connsiteX2" fmla="*/ 1850550 w 2655792"/>
              <a:gd name="connsiteY2" fmla="*/ 6870 h 644867"/>
              <a:gd name="connsiteX3" fmla="*/ 2655792 w 2655792"/>
              <a:gd name="connsiteY3" fmla="*/ 393172 h 644867"/>
              <a:gd name="connsiteX0" fmla="*/ 0 w 2655792"/>
              <a:gd name="connsiteY0" fmla="*/ 359074 h 647598"/>
              <a:gd name="connsiteX1" fmla="*/ 690478 w 2655792"/>
              <a:gd name="connsiteY1" fmla="*/ 8550 h 647598"/>
              <a:gd name="connsiteX2" fmla="*/ 1562985 w 2655792"/>
              <a:gd name="connsiteY2" fmla="*/ 643585 h 647598"/>
              <a:gd name="connsiteX3" fmla="*/ 2655792 w 2655792"/>
              <a:gd name="connsiteY3" fmla="*/ 107379 h 647598"/>
              <a:gd name="connsiteX0" fmla="*/ 0 w 2655792"/>
              <a:gd name="connsiteY0" fmla="*/ 359074 h 643585"/>
              <a:gd name="connsiteX1" fmla="*/ 690478 w 2655792"/>
              <a:gd name="connsiteY1" fmla="*/ 8550 h 643585"/>
              <a:gd name="connsiteX2" fmla="*/ 1562985 w 2655792"/>
              <a:gd name="connsiteY2" fmla="*/ 643585 h 643585"/>
              <a:gd name="connsiteX3" fmla="*/ 2655792 w 2655792"/>
              <a:gd name="connsiteY3" fmla="*/ 107379 h 643585"/>
              <a:gd name="connsiteX0" fmla="*/ 0 w 2655792"/>
              <a:gd name="connsiteY0" fmla="*/ 359074 h 643681"/>
              <a:gd name="connsiteX1" fmla="*/ 690478 w 2655792"/>
              <a:gd name="connsiteY1" fmla="*/ 8550 h 643681"/>
              <a:gd name="connsiteX2" fmla="*/ 1562985 w 2655792"/>
              <a:gd name="connsiteY2" fmla="*/ 643585 h 643681"/>
              <a:gd name="connsiteX3" fmla="*/ 2655792 w 2655792"/>
              <a:gd name="connsiteY3" fmla="*/ 107379 h 643681"/>
              <a:gd name="connsiteX0" fmla="*/ 0 w 2655792"/>
              <a:gd name="connsiteY0" fmla="*/ 359672 h 656914"/>
              <a:gd name="connsiteX1" fmla="*/ 690478 w 2655792"/>
              <a:gd name="connsiteY1" fmla="*/ 9148 h 656914"/>
              <a:gd name="connsiteX2" fmla="*/ 1500471 w 2655792"/>
              <a:gd name="connsiteY2" fmla="*/ 656820 h 656914"/>
              <a:gd name="connsiteX3" fmla="*/ 2655792 w 2655792"/>
              <a:gd name="connsiteY3" fmla="*/ 107977 h 656914"/>
              <a:gd name="connsiteX0" fmla="*/ 0 w 2274455"/>
              <a:gd name="connsiteY0" fmla="*/ 359672 h 656914"/>
              <a:gd name="connsiteX1" fmla="*/ 690478 w 2274455"/>
              <a:gd name="connsiteY1" fmla="*/ 9148 h 656914"/>
              <a:gd name="connsiteX2" fmla="*/ 1500471 w 2274455"/>
              <a:gd name="connsiteY2" fmla="*/ 656820 h 656914"/>
              <a:gd name="connsiteX3" fmla="*/ 2274455 w 2274455"/>
              <a:gd name="connsiteY3" fmla="*/ 310170 h 656914"/>
              <a:gd name="connsiteX0" fmla="*/ 0 w 2455746"/>
              <a:gd name="connsiteY0" fmla="*/ 359672 h 656914"/>
              <a:gd name="connsiteX1" fmla="*/ 690478 w 2455746"/>
              <a:gd name="connsiteY1" fmla="*/ 9148 h 656914"/>
              <a:gd name="connsiteX2" fmla="*/ 1500471 w 2455746"/>
              <a:gd name="connsiteY2" fmla="*/ 656820 h 656914"/>
              <a:gd name="connsiteX3" fmla="*/ 2455746 w 2455746"/>
              <a:gd name="connsiteY3" fmla="*/ 196436 h 656914"/>
              <a:gd name="connsiteX0" fmla="*/ 0 w 2455746"/>
              <a:gd name="connsiteY0" fmla="*/ 359672 h 656914"/>
              <a:gd name="connsiteX1" fmla="*/ 690478 w 2455746"/>
              <a:gd name="connsiteY1" fmla="*/ 9148 h 656914"/>
              <a:gd name="connsiteX2" fmla="*/ 1500471 w 2455746"/>
              <a:gd name="connsiteY2" fmla="*/ 656820 h 656914"/>
              <a:gd name="connsiteX3" fmla="*/ 2455746 w 2455746"/>
              <a:gd name="connsiteY3" fmla="*/ 196436 h 656914"/>
              <a:gd name="connsiteX0" fmla="*/ 0 w 2455746"/>
              <a:gd name="connsiteY0" fmla="*/ 351302 h 648539"/>
              <a:gd name="connsiteX1" fmla="*/ 690478 w 2455746"/>
              <a:gd name="connsiteY1" fmla="*/ 778 h 648539"/>
              <a:gd name="connsiteX2" fmla="*/ 1500471 w 2455746"/>
              <a:gd name="connsiteY2" fmla="*/ 648450 h 648539"/>
              <a:gd name="connsiteX3" fmla="*/ 2455746 w 2455746"/>
              <a:gd name="connsiteY3" fmla="*/ 188066 h 648539"/>
              <a:gd name="connsiteX0" fmla="*/ 0 w 2568272"/>
              <a:gd name="connsiteY0" fmla="*/ 239436 h 682009"/>
              <a:gd name="connsiteX1" fmla="*/ 803004 w 2568272"/>
              <a:gd name="connsiteY1" fmla="*/ 34239 h 682009"/>
              <a:gd name="connsiteX2" fmla="*/ 1612997 w 2568272"/>
              <a:gd name="connsiteY2" fmla="*/ 681911 h 682009"/>
              <a:gd name="connsiteX3" fmla="*/ 2568272 w 2568272"/>
              <a:gd name="connsiteY3" fmla="*/ 221527 h 682009"/>
              <a:gd name="connsiteX0" fmla="*/ 0 w 2568272"/>
              <a:gd name="connsiteY0" fmla="*/ 224780 h 667353"/>
              <a:gd name="connsiteX1" fmla="*/ 803004 w 2568272"/>
              <a:gd name="connsiteY1" fmla="*/ 19583 h 667353"/>
              <a:gd name="connsiteX2" fmla="*/ 1612997 w 2568272"/>
              <a:gd name="connsiteY2" fmla="*/ 667255 h 667353"/>
              <a:gd name="connsiteX3" fmla="*/ 2568272 w 2568272"/>
              <a:gd name="connsiteY3" fmla="*/ 206871 h 667353"/>
              <a:gd name="connsiteX0" fmla="*/ 0 w 2399484"/>
              <a:gd name="connsiteY0" fmla="*/ 309228 h 657021"/>
              <a:gd name="connsiteX1" fmla="*/ 634216 w 2399484"/>
              <a:gd name="connsiteY1" fmla="*/ 9253 h 657021"/>
              <a:gd name="connsiteX2" fmla="*/ 1444209 w 2399484"/>
              <a:gd name="connsiteY2" fmla="*/ 656925 h 657021"/>
              <a:gd name="connsiteX3" fmla="*/ 2399484 w 2399484"/>
              <a:gd name="connsiteY3" fmla="*/ 196541 h 657021"/>
              <a:gd name="connsiteX0" fmla="*/ 0 w 2399484"/>
              <a:gd name="connsiteY0" fmla="*/ 248735 h 596539"/>
              <a:gd name="connsiteX1" fmla="*/ 715484 w 2399484"/>
              <a:gd name="connsiteY1" fmla="*/ 11946 h 596539"/>
              <a:gd name="connsiteX2" fmla="*/ 1444209 w 2399484"/>
              <a:gd name="connsiteY2" fmla="*/ 596432 h 596539"/>
              <a:gd name="connsiteX3" fmla="*/ 2399484 w 2399484"/>
              <a:gd name="connsiteY3" fmla="*/ 136048 h 596539"/>
              <a:gd name="connsiteX0" fmla="*/ 0 w 2399484"/>
              <a:gd name="connsiteY0" fmla="*/ 244360 h 503721"/>
              <a:gd name="connsiteX1" fmla="*/ 715484 w 2399484"/>
              <a:gd name="connsiteY1" fmla="*/ 7571 h 503721"/>
              <a:gd name="connsiteX2" fmla="*/ 1481718 w 2399484"/>
              <a:gd name="connsiteY2" fmla="*/ 503597 h 503721"/>
              <a:gd name="connsiteX3" fmla="*/ 2399484 w 2399484"/>
              <a:gd name="connsiteY3" fmla="*/ 131673 h 503721"/>
              <a:gd name="connsiteX0" fmla="*/ 0 w 2218193"/>
              <a:gd name="connsiteY0" fmla="*/ 244360 h 503721"/>
              <a:gd name="connsiteX1" fmla="*/ 715484 w 2218193"/>
              <a:gd name="connsiteY1" fmla="*/ 7571 h 503721"/>
              <a:gd name="connsiteX2" fmla="*/ 1481718 w 2218193"/>
              <a:gd name="connsiteY2" fmla="*/ 503597 h 503721"/>
              <a:gd name="connsiteX3" fmla="*/ 2218193 w 2218193"/>
              <a:gd name="connsiteY3" fmla="*/ 232770 h 503721"/>
              <a:gd name="connsiteX0" fmla="*/ 0 w 2218193"/>
              <a:gd name="connsiteY0" fmla="*/ 242937 h 470712"/>
              <a:gd name="connsiteX1" fmla="*/ 715484 w 2218193"/>
              <a:gd name="connsiteY1" fmla="*/ 6148 h 470712"/>
              <a:gd name="connsiteX2" fmla="*/ 1581741 w 2218193"/>
              <a:gd name="connsiteY2" fmla="*/ 470581 h 470712"/>
              <a:gd name="connsiteX3" fmla="*/ 2218193 w 2218193"/>
              <a:gd name="connsiteY3" fmla="*/ 231347 h 470712"/>
              <a:gd name="connsiteX0" fmla="*/ 0 w 2218193"/>
              <a:gd name="connsiteY0" fmla="*/ 240353 h 468128"/>
              <a:gd name="connsiteX1" fmla="*/ 715484 w 2218193"/>
              <a:gd name="connsiteY1" fmla="*/ 3564 h 468128"/>
              <a:gd name="connsiteX2" fmla="*/ 1581741 w 2218193"/>
              <a:gd name="connsiteY2" fmla="*/ 467997 h 468128"/>
              <a:gd name="connsiteX3" fmla="*/ 2218193 w 2218193"/>
              <a:gd name="connsiteY3" fmla="*/ 228763 h 468128"/>
              <a:gd name="connsiteX0" fmla="*/ 0 w 2287305"/>
              <a:gd name="connsiteY0" fmla="*/ 243404 h 468004"/>
              <a:gd name="connsiteX1" fmla="*/ 784596 w 2287305"/>
              <a:gd name="connsiteY1" fmla="*/ 3440 h 468004"/>
              <a:gd name="connsiteX2" fmla="*/ 1650853 w 2287305"/>
              <a:gd name="connsiteY2" fmla="*/ 467873 h 468004"/>
              <a:gd name="connsiteX3" fmla="*/ 2287305 w 2287305"/>
              <a:gd name="connsiteY3" fmla="*/ 228639 h 468004"/>
              <a:gd name="connsiteX0" fmla="*/ 0 w 2287305"/>
              <a:gd name="connsiteY0" fmla="*/ 315764 h 540345"/>
              <a:gd name="connsiteX1" fmla="*/ 731191 w 2287305"/>
              <a:gd name="connsiteY1" fmla="*/ 2775 h 540345"/>
              <a:gd name="connsiteX2" fmla="*/ 1650853 w 2287305"/>
              <a:gd name="connsiteY2" fmla="*/ 540233 h 540345"/>
              <a:gd name="connsiteX3" fmla="*/ 2287305 w 2287305"/>
              <a:gd name="connsiteY3" fmla="*/ 300999 h 540345"/>
              <a:gd name="connsiteX0" fmla="*/ 0 w 2287305"/>
              <a:gd name="connsiteY0" fmla="*/ 316376 h 540957"/>
              <a:gd name="connsiteX1" fmla="*/ 731191 w 2287305"/>
              <a:gd name="connsiteY1" fmla="*/ 3387 h 540957"/>
              <a:gd name="connsiteX2" fmla="*/ 1650853 w 2287305"/>
              <a:gd name="connsiteY2" fmla="*/ 540845 h 540957"/>
              <a:gd name="connsiteX3" fmla="*/ 2287305 w 2287305"/>
              <a:gd name="connsiteY3" fmla="*/ 301611 h 540957"/>
              <a:gd name="connsiteX0" fmla="*/ 0 w 2287305"/>
              <a:gd name="connsiteY0" fmla="*/ 313084 h 537659"/>
              <a:gd name="connsiteX1" fmla="*/ 731191 w 2287305"/>
              <a:gd name="connsiteY1" fmla="*/ 95 h 537659"/>
              <a:gd name="connsiteX2" fmla="*/ 1650853 w 2287305"/>
              <a:gd name="connsiteY2" fmla="*/ 537553 h 537659"/>
              <a:gd name="connsiteX3" fmla="*/ 2287305 w 2287305"/>
              <a:gd name="connsiteY3" fmla="*/ 298319 h 537659"/>
              <a:gd name="connsiteX0" fmla="*/ 0 w 2287305"/>
              <a:gd name="connsiteY0" fmla="*/ 325778 h 550350"/>
              <a:gd name="connsiteX1" fmla="*/ 743757 w 2287305"/>
              <a:gd name="connsiteY1" fmla="*/ 89 h 550350"/>
              <a:gd name="connsiteX2" fmla="*/ 1650853 w 2287305"/>
              <a:gd name="connsiteY2" fmla="*/ 550247 h 550350"/>
              <a:gd name="connsiteX3" fmla="*/ 2287305 w 2287305"/>
              <a:gd name="connsiteY3" fmla="*/ 311013 h 550350"/>
              <a:gd name="connsiteX0" fmla="*/ 0 w 2287305"/>
              <a:gd name="connsiteY0" fmla="*/ 330860 h 622103"/>
              <a:gd name="connsiteX1" fmla="*/ 743757 w 2287305"/>
              <a:gd name="connsiteY1" fmla="*/ 5171 h 622103"/>
              <a:gd name="connsiteX2" fmla="*/ 1619439 w 2287305"/>
              <a:gd name="connsiteY2" fmla="*/ 622004 h 622103"/>
              <a:gd name="connsiteX3" fmla="*/ 2287305 w 2287305"/>
              <a:gd name="connsiteY3" fmla="*/ 316095 h 622103"/>
              <a:gd name="connsiteX0" fmla="*/ 0 w 2299871"/>
              <a:gd name="connsiteY0" fmla="*/ 330860 h 622103"/>
              <a:gd name="connsiteX1" fmla="*/ 743757 w 2299871"/>
              <a:gd name="connsiteY1" fmla="*/ 5171 h 622103"/>
              <a:gd name="connsiteX2" fmla="*/ 1619439 w 2299871"/>
              <a:gd name="connsiteY2" fmla="*/ 622004 h 622103"/>
              <a:gd name="connsiteX3" fmla="*/ 2299871 w 2299871"/>
              <a:gd name="connsiteY3" fmla="*/ 325620 h 622103"/>
              <a:gd name="connsiteX0" fmla="*/ 0 w 2299871"/>
              <a:gd name="connsiteY0" fmla="*/ 330860 h 622103"/>
              <a:gd name="connsiteX1" fmla="*/ 743757 w 2299871"/>
              <a:gd name="connsiteY1" fmla="*/ 5171 h 622103"/>
              <a:gd name="connsiteX2" fmla="*/ 1619439 w 2299871"/>
              <a:gd name="connsiteY2" fmla="*/ 622004 h 622103"/>
              <a:gd name="connsiteX3" fmla="*/ 2299871 w 2299871"/>
              <a:gd name="connsiteY3" fmla="*/ 325620 h 622103"/>
              <a:gd name="connsiteX0" fmla="*/ 0 w 2299871"/>
              <a:gd name="connsiteY0" fmla="*/ 330960 h 625378"/>
              <a:gd name="connsiteX1" fmla="*/ 743757 w 2299871"/>
              <a:gd name="connsiteY1" fmla="*/ 5271 h 625378"/>
              <a:gd name="connsiteX2" fmla="*/ 1672843 w 2299871"/>
              <a:gd name="connsiteY2" fmla="*/ 625279 h 625378"/>
              <a:gd name="connsiteX3" fmla="*/ 2299871 w 2299871"/>
              <a:gd name="connsiteY3" fmla="*/ 325720 h 625378"/>
              <a:gd name="connsiteX0" fmla="*/ 0 w 2299871"/>
              <a:gd name="connsiteY0" fmla="*/ 330960 h 625378"/>
              <a:gd name="connsiteX1" fmla="*/ 847425 w 2299871"/>
              <a:gd name="connsiteY1" fmla="*/ 5271 h 625378"/>
              <a:gd name="connsiteX2" fmla="*/ 1672843 w 2299871"/>
              <a:gd name="connsiteY2" fmla="*/ 625279 h 625378"/>
              <a:gd name="connsiteX3" fmla="*/ 2299871 w 2299871"/>
              <a:gd name="connsiteY3" fmla="*/ 325720 h 625378"/>
              <a:gd name="connsiteX0" fmla="*/ 0 w 2299871"/>
              <a:gd name="connsiteY0" fmla="*/ 330960 h 625378"/>
              <a:gd name="connsiteX1" fmla="*/ 831717 w 2299871"/>
              <a:gd name="connsiteY1" fmla="*/ 5271 h 625378"/>
              <a:gd name="connsiteX2" fmla="*/ 1672843 w 2299871"/>
              <a:gd name="connsiteY2" fmla="*/ 625279 h 625378"/>
              <a:gd name="connsiteX3" fmla="*/ 2299871 w 2299871"/>
              <a:gd name="connsiteY3" fmla="*/ 325720 h 625378"/>
              <a:gd name="connsiteX0" fmla="*/ 0 w 2299871"/>
              <a:gd name="connsiteY0" fmla="*/ 325856 h 620267"/>
              <a:gd name="connsiteX1" fmla="*/ 831717 w 2299871"/>
              <a:gd name="connsiteY1" fmla="*/ 167 h 620267"/>
              <a:gd name="connsiteX2" fmla="*/ 1672843 w 2299871"/>
              <a:gd name="connsiteY2" fmla="*/ 620175 h 620267"/>
              <a:gd name="connsiteX3" fmla="*/ 2299871 w 2299871"/>
              <a:gd name="connsiteY3" fmla="*/ 320616 h 620267"/>
              <a:gd name="connsiteX0" fmla="*/ 0 w 2299871"/>
              <a:gd name="connsiteY0" fmla="*/ 325856 h 620175"/>
              <a:gd name="connsiteX1" fmla="*/ 831717 w 2299871"/>
              <a:gd name="connsiteY1" fmla="*/ 167 h 620175"/>
              <a:gd name="connsiteX2" fmla="*/ 1672843 w 2299871"/>
              <a:gd name="connsiteY2" fmla="*/ 620175 h 620175"/>
              <a:gd name="connsiteX3" fmla="*/ 2299871 w 2299871"/>
              <a:gd name="connsiteY3" fmla="*/ 320616 h 620175"/>
              <a:gd name="connsiteX0" fmla="*/ 0 w 2299871"/>
              <a:gd name="connsiteY0" fmla="*/ 331886 h 654780"/>
              <a:gd name="connsiteX1" fmla="*/ 831717 w 2299871"/>
              <a:gd name="connsiteY1" fmla="*/ 6197 h 654780"/>
              <a:gd name="connsiteX2" fmla="*/ 1647712 w 2299871"/>
              <a:gd name="connsiteY2" fmla="*/ 654780 h 654780"/>
              <a:gd name="connsiteX3" fmla="*/ 2299871 w 2299871"/>
              <a:gd name="connsiteY3" fmla="*/ 326646 h 654780"/>
              <a:gd name="connsiteX0" fmla="*/ 0 w 2299871"/>
              <a:gd name="connsiteY0" fmla="*/ 331886 h 655056"/>
              <a:gd name="connsiteX1" fmla="*/ 831717 w 2299871"/>
              <a:gd name="connsiteY1" fmla="*/ 6197 h 655056"/>
              <a:gd name="connsiteX2" fmla="*/ 1647712 w 2299871"/>
              <a:gd name="connsiteY2" fmla="*/ 654780 h 655056"/>
              <a:gd name="connsiteX3" fmla="*/ 2299871 w 2299871"/>
              <a:gd name="connsiteY3" fmla="*/ 326646 h 655056"/>
              <a:gd name="connsiteX0" fmla="*/ 0 w 2299871"/>
              <a:gd name="connsiteY0" fmla="*/ 331886 h 655169"/>
              <a:gd name="connsiteX1" fmla="*/ 831717 w 2299871"/>
              <a:gd name="connsiteY1" fmla="*/ 6197 h 655169"/>
              <a:gd name="connsiteX2" fmla="*/ 1647712 w 2299871"/>
              <a:gd name="connsiteY2" fmla="*/ 654780 h 655169"/>
              <a:gd name="connsiteX3" fmla="*/ 2299871 w 2299871"/>
              <a:gd name="connsiteY3" fmla="*/ 326646 h 65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871" h="655169">
                <a:moveTo>
                  <a:pt x="0" y="331886"/>
                </a:moveTo>
                <a:cubicBezTo>
                  <a:pt x="223558" y="264871"/>
                  <a:pt x="557098" y="-47619"/>
                  <a:pt x="831717" y="6197"/>
                </a:cubicBezTo>
                <a:cubicBezTo>
                  <a:pt x="1106336" y="60013"/>
                  <a:pt x="1458843" y="641326"/>
                  <a:pt x="1647712" y="654780"/>
                </a:cubicBezTo>
                <a:cubicBezTo>
                  <a:pt x="1836581" y="668234"/>
                  <a:pt x="2065873" y="328415"/>
                  <a:pt x="2299871" y="326646"/>
                </a:cubicBezTo>
              </a:path>
            </a:pathLst>
          </a:custGeom>
          <a:noFill/>
          <a:ln w="127000" cap="flat" cmpd="sng" algn="ctr">
            <a:solidFill>
              <a:srgbClr val="FFBBE9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15205" y="2372119"/>
            <a:ext cx="31293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137291" y="950916"/>
            <a:ext cx="30765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4705248" y="1517910"/>
            <a:ext cx="307568" cy="32351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Calibri"/>
              <a:cs typeface="Calibri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5763348" y="1507750"/>
            <a:ext cx="307568" cy="323518"/>
          </a:xfrm>
          <a:prstGeom prst="rect">
            <a:avLst/>
          </a:prstGeom>
          <a:solidFill>
            <a:srgbClr val="95B3D7">
              <a:alpha val="30000"/>
            </a:srgb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Calibri"/>
              <a:cs typeface="Calibri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1" y="51829"/>
            <a:ext cx="3282950" cy="492443"/>
          </a:xfrm>
        </p:spPr>
        <p:txBody>
          <a:bodyPr/>
          <a:lstStyle/>
          <a:p>
            <a:r>
              <a:rPr lang="en-US"/>
              <a:t>Network Reliability</a:t>
            </a:r>
          </a:p>
        </p:txBody>
      </p:sp>
      <p:sp>
        <p:nvSpPr>
          <p:cNvPr id="131" name="Rectangle 17"/>
          <p:cNvSpPr>
            <a:spLocks noChangeArrowheads="1"/>
          </p:cNvSpPr>
          <p:nvPr/>
        </p:nvSpPr>
        <p:spPr bwMode="auto">
          <a:xfrm>
            <a:off x="4727789" y="1067429"/>
            <a:ext cx="36948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paths 1 &amp; 2 not independent!</a:t>
            </a:r>
          </a:p>
        </p:txBody>
      </p:sp>
      <p:sp>
        <p:nvSpPr>
          <p:cNvPr id="207" name="Text Placeholder 310"/>
          <p:cNvSpPr txBox="1">
            <a:spLocks/>
          </p:cNvSpPr>
          <p:nvPr/>
        </p:nvSpPr>
        <p:spPr>
          <a:xfrm>
            <a:off x="177801" y="3989810"/>
            <a:ext cx="2113058" cy="477054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0" bIns="0">
            <a:spAutoFit/>
          </a:bodyPr>
          <a:lstStyle/>
          <a:p>
            <a:pPr defTabSz="862013" eaLnBrk="0" hangingPunct="0">
              <a:spcAft>
                <a:spcPts val="0"/>
              </a:spcAft>
              <a:buSzPct val="80000"/>
              <a:tabLst>
                <a:tab pos="1790700" algn="l"/>
              </a:tabLst>
              <a:defRPr/>
            </a:pPr>
            <a:r>
              <a:rPr lang="en-US" sz="2800" b="1" kern="0">
                <a:solidFill>
                  <a:schemeClr val="tx2"/>
                </a:solidFill>
                <a:latin typeface="Calibri"/>
                <a:cs typeface="Calibri"/>
                <a:sym typeface="Symbol"/>
              </a:rPr>
              <a:t>More general:</a:t>
            </a:r>
            <a:endParaRPr lang="en-US" sz="2800" b="1" kern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327" name="Rectangle 326"/>
          <p:cNvSpPr>
            <a:spLocks noChangeArrowheads="1"/>
          </p:cNvSpPr>
          <p:nvPr/>
        </p:nvSpPr>
        <p:spPr bwMode="auto">
          <a:xfrm>
            <a:off x="4262584" y="5449802"/>
            <a:ext cx="40897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Calculating </a:t>
            </a:r>
            <a:r>
              <a:rPr lang="en-US" sz="2800" b="1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[</a:t>
            </a: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] is #P hard </a:t>
            </a:r>
            <a:r>
              <a:rPr lang="en-US" sz="2800" ker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</a:t>
            </a:r>
            <a:endParaRPr lang="en-US" sz="28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5692266" y="6031931"/>
            <a:ext cx="2818397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Provan, Ball [SICOMP’83]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4916793" y="2976052"/>
            <a:ext cx="2189301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822325" eaLnBrk="0" hangingPunct="0">
              <a:spcAft>
                <a:spcPct val="20000"/>
              </a:spcAft>
            </a:pPr>
            <a:r>
              <a:rPr lang="en-GB" sz="24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1-(1-</a:t>
            </a:r>
            <a:r>
              <a:rPr lang="en-GB" sz="24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q</a:t>
            </a:r>
            <a:r>
              <a:rPr lang="en-GB" sz="2400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4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)(1-</a:t>
            </a:r>
            <a:r>
              <a:rPr lang="en-GB" sz="24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q</a:t>
            </a:r>
            <a:r>
              <a:rPr lang="en-GB" sz="2400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GB" sz="24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)</a:t>
            </a:r>
            <a:br>
              <a:rPr lang="en-GB" sz="2400">
                <a:solidFill>
                  <a:srgbClr val="000000"/>
                </a:solidFill>
                <a:latin typeface="Calibri"/>
                <a:cs typeface="Calibri"/>
                <a:sym typeface="Symbol"/>
              </a:rPr>
            </a:br>
            <a:r>
              <a:rPr lang="en-GB" sz="24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"independent or"</a:t>
            </a:r>
            <a:endParaRPr lang="en-GB" sz="2400" baseline="-25000">
              <a:solidFill>
                <a:srgbClr val="000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278062" y="655183"/>
            <a:ext cx="4330337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f </a:t>
            </a:r>
            <a:r>
              <a:rPr lang="en-GB" sz="2800">
                <a:latin typeface="Calibri"/>
                <a:cs typeface="Calibri"/>
                <a:sym typeface="Symbol"/>
              </a:rPr>
              <a:t>= path 1 </a:t>
            </a:r>
            <a:r>
              <a:rPr lang="en-US" sz="2800">
                <a:latin typeface="Calibri"/>
                <a:cs typeface="Calibri"/>
              </a:rPr>
              <a:t>∨</a:t>
            </a:r>
            <a:r>
              <a:rPr lang="en-US" sz="2800">
                <a:latin typeface="Calibri"/>
                <a:cs typeface="Calibri"/>
                <a:sym typeface="Symbol"/>
              </a:rPr>
              <a:t> </a:t>
            </a:r>
            <a:r>
              <a:rPr lang="en-GB" sz="2800">
                <a:latin typeface="Calibri"/>
                <a:cs typeface="Calibri"/>
                <a:sym typeface="Symbol"/>
              </a:rPr>
              <a:t>path 2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>
                <a:latin typeface="Calibri"/>
                <a:cs typeface="Calibri"/>
                <a:sym typeface="Symbol"/>
              </a:rPr>
              <a:t>path 3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01321" y="2897363"/>
            <a:ext cx="266674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b="1">
                <a:latin typeface="Calibri"/>
                <a:cs typeface="Calibri"/>
                <a:sym typeface="Symbol"/>
              </a:rPr>
              <a:t>P</a:t>
            </a:r>
            <a:r>
              <a:rPr lang="en-GB" sz="2800">
                <a:latin typeface="Calibri"/>
                <a:cs typeface="Calibri"/>
                <a:sym typeface="Symbol"/>
              </a:rPr>
              <a:t>[</a:t>
            </a: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i</a:t>
            </a:r>
            <a:r>
              <a:rPr lang="en-GB" sz="2800">
                <a:latin typeface="Calibri"/>
                <a:cs typeface="Calibri"/>
                <a:sym typeface="Symbol"/>
              </a:rPr>
              <a:t>] = </a:t>
            </a:r>
            <a:r>
              <a:rPr lang="en-GB" sz="2800" i="1">
                <a:latin typeface="Calibri"/>
                <a:cs typeface="Calibri"/>
                <a:sym typeface="Symbol"/>
              </a:rPr>
              <a:t>p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i</a:t>
            </a:r>
            <a:r>
              <a:rPr lang="en-GB" sz="2800">
                <a:latin typeface="Calibri"/>
                <a:cs typeface="Calibri"/>
                <a:sym typeface="Symbol"/>
              </a:rPr>
              <a:t>, </a:t>
            </a:r>
            <a:r>
              <a:rPr lang="en-GB" sz="2800" b="1">
                <a:latin typeface="Calibri"/>
                <a:cs typeface="Calibri"/>
                <a:sym typeface="Symbol"/>
              </a:rPr>
              <a:t>P</a:t>
            </a:r>
            <a:r>
              <a:rPr lang="en-GB" sz="2800">
                <a:latin typeface="Calibri"/>
                <a:cs typeface="Calibri"/>
                <a:sym typeface="Symbol"/>
              </a:rPr>
              <a:t>[</a:t>
            </a:r>
            <a:r>
              <a:rPr lang="en-GB" sz="2800" i="1"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j</a:t>
            </a:r>
            <a:r>
              <a:rPr lang="en-GB" sz="2800">
                <a:latin typeface="Calibri"/>
                <a:cs typeface="Calibri"/>
                <a:sym typeface="Symbol"/>
              </a:rPr>
              <a:t>] = </a:t>
            </a:r>
            <a:r>
              <a:rPr lang="en-GB" sz="2800" i="1">
                <a:latin typeface="Calibri"/>
                <a:cs typeface="Calibri"/>
                <a:sym typeface="Symbol"/>
              </a:rPr>
              <a:t>q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j</a:t>
            </a:r>
            <a:r>
              <a:rPr lang="en-GB" sz="2800">
                <a:latin typeface="Calibri"/>
                <a:cs typeface="Calibri"/>
                <a:sym typeface="Symbol"/>
              </a:rPr>
              <a:t>  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77801" y="655183"/>
            <a:ext cx="371013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f</a:t>
            </a:r>
            <a:r>
              <a:rPr lang="en-GB" sz="1050" i="1">
                <a:latin typeface="Calibri"/>
                <a:cs typeface="Calibri"/>
                <a:sym typeface="Symbol"/>
              </a:rPr>
              <a:t> </a:t>
            </a:r>
            <a:r>
              <a:rPr lang="en-GB" sz="2800">
                <a:latin typeface="Calibri"/>
                <a:cs typeface="Calibri"/>
                <a:sym typeface="Symbol"/>
              </a:rPr>
              <a:t>=true iff s &amp; t connected</a:t>
            </a: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5958400" y="2559074"/>
            <a:ext cx="112667" cy="709517"/>
          </a:xfrm>
          <a:prstGeom prst="rightBrace">
            <a:avLst>
              <a:gd name="adj1" fmla="val 32729"/>
              <a:gd name="adj2" fmla="val 50000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 bwMode="auto">
          <a:xfrm flipH="1">
            <a:off x="1179148" y="2272437"/>
            <a:ext cx="228765" cy="228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 bwMode="auto">
          <a:xfrm>
            <a:off x="295593" y="1842498"/>
            <a:ext cx="228765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18" name="Straight Connector 117"/>
          <p:cNvCxnSpPr>
            <a:stCxn id="117" idx="6"/>
            <a:endCxn id="115" idx="6"/>
          </p:cNvCxnSpPr>
          <p:nvPr/>
        </p:nvCxnSpPr>
        <p:spPr bwMode="auto">
          <a:xfrm flipV="1">
            <a:off x="524358" y="1527914"/>
            <a:ext cx="654790" cy="42888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9" name="Straight Connector 118"/>
          <p:cNvCxnSpPr>
            <a:stCxn id="117" idx="6"/>
            <a:endCxn id="116" idx="6"/>
          </p:cNvCxnSpPr>
          <p:nvPr/>
        </p:nvCxnSpPr>
        <p:spPr bwMode="auto">
          <a:xfrm>
            <a:off x="524358" y="1956798"/>
            <a:ext cx="654790" cy="42993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0" name="Oval 119"/>
          <p:cNvSpPr>
            <a:spLocks noChangeAspect="1"/>
          </p:cNvSpPr>
          <p:nvPr/>
        </p:nvSpPr>
        <p:spPr bwMode="auto">
          <a:xfrm>
            <a:off x="2062702" y="1414914"/>
            <a:ext cx="228765" cy="228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 bwMode="auto">
          <a:xfrm>
            <a:off x="2946257" y="1842498"/>
            <a:ext cx="228765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22" name="Straight Connector 121"/>
          <p:cNvCxnSpPr>
            <a:stCxn id="115" idx="2"/>
            <a:endCxn id="120" idx="2"/>
          </p:cNvCxnSpPr>
          <p:nvPr/>
        </p:nvCxnSpPr>
        <p:spPr bwMode="auto">
          <a:xfrm>
            <a:off x="1407913" y="1527914"/>
            <a:ext cx="654789" cy="13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3" name="Straight Connector 122"/>
          <p:cNvCxnSpPr>
            <a:stCxn id="116" idx="2"/>
            <a:endCxn id="124" idx="2"/>
          </p:cNvCxnSpPr>
          <p:nvPr/>
        </p:nvCxnSpPr>
        <p:spPr bwMode="auto">
          <a:xfrm flipV="1">
            <a:off x="1407913" y="2384294"/>
            <a:ext cx="654789" cy="244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5" name="Straight Connector 124"/>
          <p:cNvCxnSpPr>
            <a:stCxn id="124" idx="6"/>
            <a:endCxn id="121" idx="2"/>
          </p:cNvCxnSpPr>
          <p:nvPr/>
        </p:nvCxnSpPr>
        <p:spPr bwMode="auto">
          <a:xfrm flipV="1">
            <a:off x="2291467" y="1956798"/>
            <a:ext cx="654790" cy="42749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6" name="Straight Connector 125"/>
          <p:cNvCxnSpPr>
            <a:stCxn id="120" idx="6"/>
            <a:endCxn id="121" idx="2"/>
          </p:cNvCxnSpPr>
          <p:nvPr/>
        </p:nvCxnSpPr>
        <p:spPr bwMode="auto">
          <a:xfrm>
            <a:off x="2291467" y="1529214"/>
            <a:ext cx="654790" cy="42758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7" name="Straight Connector 126"/>
          <p:cNvCxnSpPr>
            <a:stCxn id="115" idx="3"/>
            <a:endCxn id="124" idx="1"/>
          </p:cNvCxnSpPr>
          <p:nvPr/>
        </p:nvCxnSpPr>
        <p:spPr bwMode="auto">
          <a:xfrm>
            <a:off x="1374411" y="1608736"/>
            <a:ext cx="721793" cy="69473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8" name="Rectangle 127"/>
          <p:cNvSpPr/>
          <p:nvPr/>
        </p:nvSpPr>
        <p:spPr>
          <a:xfrm>
            <a:off x="341176" y="1968635"/>
            <a:ext cx="20648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s</a:t>
            </a:r>
            <a:endParaRPr lang="en-GB" sz="2800" i="1" baseline="-25000">
              <a:latin typeface="Calibri"/>
              <a:cs typeface="Calibri"/>
              <a:sym typeface="Symbol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991938" y="1968635"/>
            <a:ext cx="18702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t</a:t>
            </a:r>
            <a:endParaRPr lang="en-GB" sz="2800" i="1" baseline="-25000">
              <a:latin typeface="Calibri"/>
              <a:cs typeface="Calibri"/>
              <a:sym typeface="Symbol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137291" y="950916"/>
            <a:ext cx="30765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2046705" y="950916"/>
            <a:ext cx="31293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207142" y="2372119"/>
            <a:ext cx="30765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2115205" y="2372119"/>
            <a:ext cx="31293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282423" y="1385256"/>
            <a:ext cx="320840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f </a:t>
            </a:r>
            <a:r>
              <a:rPr lang="en-GB" sz="2800">
                <a:latin typeface="Calibri"/>
                <a:cs typeface="Calibri"/>
                <a:sym typeface="Symbol"/>
              </a:rPr>
              <a:t>=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2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92099" y="2370301"/>
            <a:ext cx="4006311" cy="430887"/>
            <a:chOff x="4821940" y="2249580"/>
            <a:chExt cx="4006311" cy="430887"/>
          </a:xfrm>
        </p:grpSpPr>
        <p:sp>
          <p:nvSpPr>
            <p:cNvPr id="88" name="Rectangle 87"/>
            <p:cNvSpPr/>
            <p:nvPr/>
          </p:nvSpPr>
          <p:spPr>
            <a:xfrm>
              <a:off x="4821940" y="2249580"/>
              <a:ext cx="4006311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800">
                  <a:latin typeface="Calibri"/>
                  <a:cs typeface="Calibri"/>
                  <a:sym typeface="Symbol"/>
                </a:rPr>
                <a:t>=    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       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q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1</a:t>
              </a:r>
              <a:r>
                <a:rPr lang="en-GB" sz="2800" i="1" baseline="-25000">
                  <a:latin typeface="Calibri"/>
                  <a:cs typeface="Calibri"/>
                  <a:sym typeface="Symbol"/>
                </a:rPr>
                <a:t> </a:t>
              </a:r>
              <a:r>
                <a:rPr lang="en-GB" sz="2800" i="1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q</a:t>
              </a:r>
              <a:r>
                <a:rPr lang="en-GB" sz="2800" baseline="-25000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 i="1" baseline="-25000">
                  <a:latin typeface="Calibri"/>
                  <a:cs typeface="Calibri"/>
                  <a:sym typeface="Symbol"/>
                </a:rPr>
                <a:t>     </a:t>
              </a:r>
              <a:r>
                <a:rPr lang="en-GB" sz="2800">
                  <a:latin typeface="Calibri"/>
                  <a:cs typeface="Calibri"/>
                  <a:sym typeface="Symbol"/>
                </a:rPr>
                <a:t>+     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       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 i="1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q</a:t>
              </a:r>
              <a:r>
                <a:rPr lang="en-GB" sz="2800" baseline="-25000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2</a:t>
              </a:r>
            </a:p>
          </p:txBody>
        </p:sp>
        <p:cxnSp>
          <p:nvCxnSpPr>
            <p:cNvPr id="89" name="Straight Connector 88"/>
            <p:cNvCxnSpPr/>
            <p:nvPr/>
          </p:nvCxnSpPr>
          <p:spPr bwMode="auto">
            <a:xfrm>
              <a:off x="6370952" y="2372682"/>
              <a:ext cx="26924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5999477" y="2372682"/>
              <a:ext cx="267614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5999477" y="2340507"/>
              <a:ext cx="642264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>
              <a:off x="7524370" y="2372682"/>
              <a:ext cx="215697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3858962" y="1880402"/>
            <a:ext cx="4771847" cy="430887"/>
            <a:chOff x="3833250" y="1754027"/>
            <a:chExt cx="4771847" cy="430887"/>
          </a:xfrm>
        </p:grpSpPr>
        <p:sp>
          <p:nvSpPr>
            <p:cNvPr id="103" name="Rectangle 102"/>
            <p:cNvSpPr/>
            <p:nvPr/>
          </p:nvSpPr>
          <p:spPr>
            <a:xfrm>
              <a:off x="3833250" y="1754027"/>
              <a:ext cx="4771847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f</a:t>
              </a:r>
              <a:r>
                <a:rPr lang="en-GB" sz="1050" i="1">
                  <a:latin typeface="Calibri"/>
                  <a:cs typeface="Calibri"/>
                  <a:sym typeface="Symbol"/>
                </a:rPr>
                <a:t> 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 = 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x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y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1</a:t>
              </a:r>
              <a:r>
                <a:rPr lang="en-US" sz="2800">
                  <a:latin typeface="Calibri"/>
                  <a:cs typeface="Calibri"/>
                  <a:sym typeface="Symbol"/>
                </a:rPr>
                <a:t></a:t>
              </a:r>
              <a:r>
                <a:rPr lang="en-GB" sz="2800" i="1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y</a:t>
              </a:r>
              <a:r>
                <a:rPr lang="en-GB" sz="2800" baseline="-25000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 </a:t>
              </a:r>
              <a:r>
                <a:rPr lang="en-GB" sz="2800">
                  <a:latin typeface="Calibri"/>
                  <a:cs typeface="Calibri"/>
                  <a:sym typeface="Symbol"/>
                </a:rPr>
                <a:t>+ 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x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x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 i="1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y</a:t>
              </a:r>
              <a:r>
                <a:rPr lang="en-GB" sz="2800" baseline="-25000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7206757" y="1875680"/>
              <a:ext cx="207432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1" name="Picture 140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02" y="5811543"/>
            <a:ext cx="38100" cy="190500"/>
          </a:xfrm>
          <a:prstGeom prst="rect">
            <a:avLst/>
          </a:prstGeom>
          <a:noFill/>
        </p:spPr>
      </p:pic>
      <p:sp>
        <p:nvSpPr>
          <p:cNvPr id="142" name="Oval 141"/>
          <p:cNvSpPr/>
          <p:nvPr/>
        </p:nvSpPr>
        <p:spPr bwMode="auto">
          <a:xfrm flipH="1">
            <a:off x="1179152" y="4884754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cxnSp>
        <p:nvCxnSpPr>
          <p:cNvPr id="144" name="Straight Connector 143"/>
          <p:cNvCxnSpPr>
            <a:stCxn id="160" idx="7"/>
            <a:endCxn id="142" idx="6"/>
          </p:cNvCxnSpPr>
          <p:nvPr/>
        </p:nvCxnSpPr>
        <p:spPr bwMode="auto">
          <a:xfrm flipV="1">
            <a:off x="490719" y="4999054"/>
            <a:ext cx="688433" cy="55093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5" name="Straight Connector 144"/>
          <p:cNvCxnSpPr>
            <a:stCxn id="162" idx="0"/>
            <a:endCxn id="143" idx="6"/>
          </p:cNvCxnSpPr>
          <p:nvPr/>
        </p:nvCxnSpPr>
        <p:spPr bwMode="auto">
          <a:xfrm>
            <a:off x="428348" y="5629938"/>
            <a:ext cx="750804" cy="62811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46" name="Oval 145"/>
          <p:cNvSpPr/>
          <p:nvPr/>
        </p:nvSpPr>
        <p:spPr bwMode="auto">
          <a:xfrm>
            <a:off x="2062706" y="4886054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47" name="Straight Connector 146"/>
          <p:cNvCxnSpPr>
            <a:stCxn id="142" idx="2"/>
            <a:endCxn id="146" idx="2"/>
          </p:cNvCxnSpPr>
          <p:nvPr/>
        </p:nvCxnSpPr>
        <p:spPr bwMode="auto">
          <a:xfrm>
            <a:off x="1407752" y="4999054"/>
            <a:ext cx="654954" cy="13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8" name="Straight Connector 147"/>
          <p:cNvCxnSpPr>
            <a:stCxn id="143" idx="2"/>
            <a:endCxn id="149" idx="2"/>
          </p:cNvCxnSpPr>
          <p:nvPr/>
        </p:nvCxnSpPr>
        <p:spPr bwMode="auto">
          <a:xfrm flipV="1">
            <a:off x="1407752" y="6255613"/>
            <a:ext cx="654954" cy="244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49" name="Oval 148"/>
          <p:cNvSpPr/>
          <p:nvPr/>
        </p:nvSpPr>
        <p:spPr bwMode="auto">
          <a:xfrm>
            <a:off x="2062706" y="6141313"/>
            <a:ext cx="228600" cy="228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50" name="Straight Connector 149"/>
          <p:cNvCxnSpPr>
            <a:stCxn id="149" idx="6"/>
            <a:endCxn id="161" idx="3"/>
          </p:cNvCxnSpPr>
          <p:nvPr/>
        </p:nvCxnSpPr>
        <p:spPr bwMode="auto">
          <a:xfrm flipV="1">
            <a:off x="2291306" y="5711630"/>
            <a:ext cx="688433" cy="54398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1" name="Straight Connector 150"/>
          <p:cNvCxnSpPr>
            <a:stCxn id="146" idx="6"/>
            <a:endCxn id="161" idx="1"/>
          </p:cNvCxnSpPr>
          <p:nvPr/>
        </p:nvCxnSpPr>
        <p:spPr bwMode="auto">
          <a:xfrm>
            <a:off x="2291306" y="5000354"/>
            <a:ext cx="688433" cy="54963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2" name="Straight Connector 151"/>
          <p:cNvCxnSpPr>
            <a:stCxn id="153" idx="3"/>
            <a:endCxn id="149" idx="1"/>
          </p:cNvCxnSpPr>
          <p:nvPr/>
        </p:nvCxnSpPr>
        <p:spPr bwMode="auto">
          <a:xfrm>
            <a:off x="1374274" y="5649581"/>
            <a:ext cx="721910" cy="52521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53" name="Oval 152"/>
          <p:cNvSpPr/>
          <p:nvPr/>
        </p:nvSpPr>
        <p:spPr bwMode="auto">
          <a:xfrm flipH="1">
            <a:off x="1179152" y="5454459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2062706" y="5454459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55" name="Straight Connector 154"/>
          <p:cNvCxnSpPr>
            <a:stCxn id="153" idx="2"/>
            <a:endCxn id="146" idx="3"/>
          </p:cNvCxnSpPr>
          <p:nvPr/>
        </p:nvCxnSpPr>
        <p:spPr bwMode="auto">
          <a:xfrm flipV="1">
            <a:off x="1407752" y="5081176"/>
            <a:ext cx="688432" cy="48758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6" name="Straight Connector 155"/>
          <p:cNvCxnSpPr>
            <a:stCxn id="143" idx="1"/>
            <a:endCxn id="154" idx="2"/>
          </p:cNvCxnSpPr>
          <p:nvPr/>
        </p:nvCxnSpPr>
        <p:spPr bwMode="auto">
          <a:xfrm flipV="1">
            <a:off x="1374274" y="5568759"/>
            <a:ext cx="688432" cy="608475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7" name="Straight Connector 156"/>
          <p:cNvCxnSpPr>
            <a:stCxn id="162" idx="0"/>
            <a:endCxn id="153" idx="6"/>
          </p:cNvCxnSpPr>
          <p:nvPr/>
        </p:nvCxnSpPr>
        <p:spPr bwMode="auto">
          <a:xfrm flipV="1">
            <a:off x="428348" y="5568759"/>
            <a:ext cx="750804" cy="6117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8" name="Straight Connector 157"/>
          <p:cNvCxnSpPr>
            <a:stCxn id="154" idx="6"/>
            <a:endCxn id="161" idx="2"/>
          </p:cNvCxnSpPr>
          <p:nvPr/>
        </p:nvCxnSpPr>
        <p:spPr bwMode="auto">
          <a:xfrm>
            <a:off x="2291306" y="5568759"/>
            <a:ext cx="654955" cy="6204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59" name="Picture 15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956" y="5810321"/>
            <a:ext cx="38100" cy="190500"/>
          </a:xfrm>
          <a:prstGeom prst="rect">
            <a:avLst/>
          </a:prstGeom>
        </p:spPr>
      </p:pic>
      <p:sp>
        <p:nvSpPr>
          <p:cNvPr id="160" name="Oval 159"/>
          <p:cNvSpPr/>
          <p:nvPr/>
        </p:nvSpPr>
        <p:spPr bwMode="auto">
          <a:xfrm>
            <a:off x="295597" y="5516508"/>
            <a:ext cx="228600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61" name="Oval 160"/>
          <p:cNvSpPr/>
          <p:nvPr/>
        </p:nvSpPr>
        <p:spPr bwMode="auto">
          <a:xfrm>
            <a:off x="2946261" y="5516508"/>
            <a:ext cx="228600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41076" y="5629938"/>
            <a:ext cx="17454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Calibri"/>
                <a:cs typeface="Calibri"/>
                <a:sym typeface="Symbol"/>
              </a:rPr>
              <a:t>s</a:t>
            </a:r>
            <a:endParaRPr lang="en-GB" sz="2400" i="1" baseline="-25000">
              <a:latin typeface="Calibri"/>
              <a:cs typeface="Calibri"/>
              <a:sym typeface="Symbol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2998188" y="5673094"/>
            <a:ext cx="15786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Calibri"/>
                <a:cs typeface="Calibri"/>
                <a:sym typeface="Symbol"/>
              </a:rPr>
              <a:t>t</a:t>
            </a:r>
            <a:endParaRPr lang="en-GB" sz="2400" i="1" baseline="-25000">
              <a:latin typeface="Calibri"/>
              <a:cs typeface="Calibri"/>
              <a:sym typeface="Symbol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234585" y="4505211"/>
            <a:ext cx="262968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400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1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1234585" y="5053851"/>
            <a:ext cx="262968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400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226119" y="6235601"/>
            <a:ext cx="350801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400" i="1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m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2085393" y="6235601"/>
            <a:ext cx="29835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400" i="1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n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2093859" y="5053851"/>
            <a:ext cx="26732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400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2093859" y="4505211"/>
            <a:ext cx="26732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400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1</a:t>
            </a:r>
          </a:p>
        </p:txBody>
      </p:sp>
      <p:sp>
        <p:nvSpPr>
          <p:cNvPr id="92" name="Title 13"/>
          <p:cNvSpPr txBox="1">
            <a:spLocks/>
          </p:cNvSpPr>
          <p:nvPr/>
        </p:nvSpPr>
        <p:spPr bwMode="auto">
          <a:xfrm>
            <a:off x="4431169" y="51829"/>
            <a:ext cx="3265868" cy="45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35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0">
                <a:solidFill>
                  <a:schemeClr val="tx2"/>
                </a:solidFill>
                <a:latin typeface="Calibri"/>
                <a:ea typeface="ＭＳ Ｐゴシック" charset="0"/>
                <a:cs typeface="Calibri"/>
              </a:defRPr>
            </a:lvl1pPr>
            <a:lvl2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35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601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200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8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402" algn="l" defTabSz="861836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/>
              <a:t>Boolean Functions</a:t>
            </a:r>
          </a:p>
        </p:txBody>
      </p:sp>
      <p:sp>
        <p:nvSpPr>
          <p:cNvPr id="143" name="Oval 142"/>
          <p:cNvSpPr/>
          <p:nvPr/>
        </p:nvSpPr>
        <p:spPr bwMode="auto">
          <a:xfrm flipH="1">
            <a:off x="1179152" y="6143756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 bwMode="auto">
          <a:xfrm>
            <a:off x="2062706" y="2269994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13" name="Oval 112"/>
          <p:cNvSpPr/>
          <p:nvPr/>
        </p:nvSpPr>
        <p:spPr bwMode="auto">
          <a:xfrm flipH="1">
            <a:off x="1179152" y="1413614"/>
            <a:ext cx="228600" cy="228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 bwMode="auto">
          <a:xfrm>
            <a:off x="2062702" y="2269994"/>
            <a:ext cx="228765" cy="228600"/>
          </a:xfrm>
          <a:prstGeom prst="ellipse">
            <a:avLst/>
          </a:prstGeom>
          <a:solidFill>
            <a:srgbClr val="80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 bwMode="auto">
          <a:xfrm flipH="1">
            <a:off x="1179148" y="1413614"/>
            <a:ext cx="228765" cy="228600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631335" y="1436702"/>
            <a:ext cx="448969" cy="448969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5702369" y="1436702"/>
            <a:ext cx="448969" cy="448969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17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34" grpId="0" animBg="1"/>
      <p:bldP spid="138" grpId="0" animBg="1"/>
      <p:bldP spid="131" grpId="0"/>
      <p:bldP spid="207" grpId="0" animBg="1"/>
      <p:bldP spid="327" grpId="0"/>
      <p:bldP spid="328" grpId="0" animBg="1"/>
      <p:bldP spid="112" grpId="0"/>
      <p:bldP spid="100" grpId="0"/>
      <p:bldP spid="106" grpId="0"/>
      <p:bldP spid="110" grpId="0"/>
      <p:bldP spid="9" grpId="0" animBg="1"/>
      <p:bldP spid="130" grpId="0"/>
      <p:bldP spid="137" grpId="0"/>
      <p:bldP spid="85" grpId="0"/>
      <p:bldP spid="142" grpId="0" animBg="1"/>
      <p:bldP spid="146" grpId="0" animBg="1"/>
      <p:bldP spid="149" grpId="0" animBg="1"/>
      <p:bldP spid="153" grpId="0" animBg="1"/>
      <p:bldP spid="154" grpId="0" animBg="1"/>
      <p:bldP spid="160" grpId="0" animBg="1"/>
      <p:bldP spid="161" grpId="0" animBg="1"/>
      <p:bldP spid="162" grpId="0"/>
      <p:bldP spid="163" grpId="0"/>
      <p:bldP spid="164" grpId="0"/>
      <p:bldP spid="165" grpId="0"/>
      <p:bldP spid="167" grpId="0"/>
      <p:bldP spid="168" grpId="0"/>
      <p:bldP spid="169" grpId="0"/>
      <p:bldP spid="170" grpId="0"/>
      <p:bldP spid="143" grpId="0" animBg="1"/>
      <p:bldP spid="124" grpId="0" animBg="1"/>
      <p:bldP spid="115" grpId="0" animBg="1"/>
      <p:bldP spid="24" grpId="0" animBg="1"/>
      <p:bldP spid="1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0" y="100650"/>
            <a:ext cx="8955239" cy="417422"/>
          </a:xfrm>
        </p:spPr>
        <p:txBody>
          <a:bodyPr/>
          <a:lstStyle/>
          <a:p>
            <a:r>
              <a:rPr lang="en-US" sz="3100"/>
              <a:t>Dissociation of Monotone Boolean Functions (Intuition)</a:t>
            </a:r>
          </a:p>
        </p:txBody>
      </p:sp>
      <p:sp>
        <p:nvSpPr>
          <p:cNvPr id="335" name="Rectangle 334"/>
          <p:cNvSpPr/>
          <p:nvPr/>
        </p:nvSpPr>
        <p:spPr>
          <a:xfrm>
            <a:off x="4550799" y="3652895"/>
            <a:ext cx="336690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f' </a:t>
            </a:r>
            <a:r>
              <a:rPr lang="en-GB" sz="2800">
                <a:latin typeface="Calibri"/>
                <a:cs typeface="Calibri"/>
                <a:sym typeface="Symbol"/>
              </a:rPr>
              <a:t>=</a:t>
            </a:r>
            <a:r>
              <a:rPr lang="en-GB" sz="2800" i="1">
                <a:latin typeface="Calibri"/>
                <a:cs typeface="Calibri"/>
                <a:sym typeface="Symbol"/>
              </a:rPr>
              <a:t>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'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2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349" name="Rectangle 348"/>
          <p:cNvSpPr/>
          <p:nvPr/>
        </p:nvSpPr>
        <p:spPr>
          <a:xfrm>
            <a:off x="4660819" y="4140517"/>
            <a:ext cx="3187420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  </a:t>
            </a:r>
            <a:r>
              <a:rPr lang="en-GB" sz="2800">
                <a:latin typeface="Calibri"/>
                <a:cs typeface="Calibri"/>
                <a:sym typeface="Symbol"/>
              </a:rPr>
              <a:t>=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(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' </a:t>
            </a:r>
            <a:r>
              <a:rPr lang="en-US" sz="2800">
                <a:latin typeface="Calibri"/>
                <a:cs typeface="Calibri"/>
              </a:rPr>
              <a:t>∨</a:t>
            </a:r>
            <a:r>
              <a:rPr lang="en-US" sz="2800">
                <a:latin typeface="Calibri"/>
                <a:cs typeface="Calibri"/>
                <a:sym typeface="Symbol"/>
              </a:rPr>
              <a:t> </a:t>
            </a: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2</a:t>
            </a:r>
            <a:r>
              <a:rPr lang="en-GB" sz="2800" i="1">
                <a:latin typeface="Calibri"/>
                <a:cs typeface="Calibri"/>
                <a:sym typeface="Symbol"/>
              </a:rPr>
              <a:t>)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110" name="Rectangle 17"/>
          <p:cNvSpPr>
            <a:spLocks noChangeArrowheads="1"/>
          </p:cNvSpPr>
          <p:nvPr/>
        </p:nvSpPr>
        <p:spPr bwMode="auto">
          <a:xfrm>
            <a:off x="190137" y="603743"/>
            <a:ext cx="25149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b="1" dirty="0">
                <a:solidFill>
                  <a:schemeClr val="tx2"/>
                </a:solidFill>
                <a:latin typeface="Calibri"/>
                <a:ea typeface="+mj-ea"/>
                <a:cs typeface="Calibri"/>
              </a:rPr>
              <a:t>Original network</a:t>
            </a:r>
          </a:p>
        </p:txBody>
      </p:sp>
      <p:sp>
        <p:nvSpPr>
          <p:cNvPr id="111" name="Rectangle 17"/>
          <p:cNvSpPr>
            <a:spLocks noChangeArrowheads="1"/>
          </p:cNvSpPr>
          <p:nvPr/>
        </p:nvSpPr>
        <p:spPr bwMode="auto">
          <a:xfrm>
            <a:off x="190137" y="3222547"/>
            <a:ext cx="3359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b="1" dirty="0">
                <a:solidFill>
                  <a:schemeClr val="tx2"/>
                </a:solidFill>
                <a:latin typeface="Calibri"/>
                <a:ea typeface="+mj-ea"/>
                <a:cs typeface="Calibri"/>
              </a:rPr>
              <a:t>“Dissociated” network</a:t>
            </a:r>
          </a:p>
        </p:txBody>
      </p:sp>
      <p:sp>
        <p:nvSpPr>
          <p:cNvPr id="137" name="Freeform 136"/>
          <p:cNvSpPr/>
          <p:nvPr/>
        </p:nvSpPr>
        <p:spPr bwMode="auto">
          <a:xfrm>
            <a:off x="494018" y="4088341"/>
            <a:ext cx="2502014" cy="500668"/>
          </a:xfrm>
          <a:custGeom>
            <a:avLst/>
            <a:gdLst>
              <a:gd name="connsiteX0" fmla="*/ 0 w 2586770"/>
              <a:gd name="connsiteY0" fmla="*/ 353411 h 423316"/>
              <a:gd name="connsiteX1" fmla="*/ 734083 w 2586770"/>
              <a:gd name="connsiteY1" fmla="*/ 365062 h 423316"/>
              <a:gd name="connsiteX2" fmla="*/ 1666252 w 2586770"/>
              <a:gd name="connsiteY2" fmla="*/ 3884 h 423316"/>
              <a:gd name="connsiteX3" fmla="*/ 2586770 w 2586770"/>
              <a:gd name="connsiteY3" fmla="*/ 341760 h 423316"/>
              <a:gd name="connsiteX4" fmla="*/ 2586770 w 2586770"/>
              <a:gd name="connsiteY4" fmla="*/ 341760 h 423316"/>
              <a:gd name="connsiteX0" fmla="*/ 0 w 2586770"/>
              <a:gd name="connsiteY0" fmla="*/ 397581 h 432533"/>
              <a:gd name="connsiteX1" fmla="*/ 550453 w 2586770"/>
              <a:gd name="connsiteY1" fmla="*/ 97606 h 432533"/>
              <a:gd name="connsiteX2" fmla="*/ 1666252 w 2586770"/>
              <a:gd name="connsiteY2" fmla="*/ 48054 h 432533"/>
              <a:gd name="connsiteX3" fmla="*/ 2586770 w 2586770"/>
              <a:gd name="connsiteY3" fmla="*/ 385930 h 432533"/>
              <a:gd name="connsiteX4" fmla="*/ 2586770 w 2586770"/>
              <a:gd name="connsiteY4" fmla="*/ 385930 h 432533"/>
              <a:gd name="connsiteX0" fmla="*/ 0 w 2683549"/>
              <a:gd name="connsiteY0" fmla="*/ 397581 h 432533"/>
              <a:gd name="connsiteX1" fmla="*/ 647232 w 2683549"/>
              <a:gd name="connsiteY1" fmla="*/ 97606 h 432533"/>
              <a:gd name="connsiteX2" fmla="*/ 1763031 w 2683549"/>
              <a:gd name="connsiteY2" fmla="*/ 48054 h 432533"/>
              <a:gd name="connsiteX3" fmla="*/ 2683549 w 2683549"/>
              <a:gd name="connsiteY3" fmla="*/ 385930 h 432533"/>
              <a:gd name="connsiteX4" fmla="*/ 2683549 w 2683549"/>
              <a:gd name="connsiteY4" fmla="*/ 385930 h 432533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83852 h 383852"/>
              <a:gd name="connsiteX1" fmla="*/ 6472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83852 h 383852"/>
              <a:gd name="connsiteX1" fmla="*/ 7454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70123 h 370123"/>
              <a:gd name="connsiteX1" fmla="*/ 74543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168930 w 2683549"/>
              <a:gd name="connsiteY4" fmla="*/ 297138 h 370123"/>
              <a:gd name="connsiteX0" fmla="*/ 0 w 2168930"/>
              <a:gd name="connsiteY0" fmla="*/ 359901 h 359901"/>
              <a:gd name="connsiteX1" fmla="*/ 702982 w 2168930"/>
              <a:gd name="connsiteY1" fmla="*/ 59926 h 359901"/>
              <a:gd name="connsiteX2" fmla="*/ 1763031 w 2168930"/>
              <a:gd name="connsiteY2" fmla="*/ 37832 h 359901"/>
              <a:gd name="connsiteX3" fmla="*/ 2168930 w 2168930"/>
              <a:gd name="connsiteY3" fmla="*/ 286916 h 359901"/>
              <a:gd name="connsiteX0" fmla="*/ 0 w 2568273"/>
              <a:gd name="connsiteY0" fmla="*/ 382770 h 447003"/>
              <a:gd name="connsiteX1" fmla="*/ 702982 w 2568273"/>
              <a:gd name="connsiteY1" fmla="*/ 82795 h 447003"/>
              <a:gd name="connsiteX2" fmla="*/ 1763031 w 2568273"/>
              <a:gd name="connsiteY2" fmla="*/ 60701 h 447003"/>
              <a:gd name="connsiteX3" fmla="*/ 2568273 w 2568273"/>
              <a:gd name="connsiteY3" fmla="*/ 447003 h 447003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96960 h 696960"/>
              <a:gd name="connsiteX1" fmla="*/ 790501 w 2655792"/>
              <a:gd name="connsiteY1" fmla="*/ 81057 h 696960"/>
              <a:gd name="connsiteX2" fmla="*/ 1913064 w 2655792"/>
              <a:gd name="connsiteY2" fmla="*/ 46326 h 696960"/>
              <a:gd name="connsiteX3" fmla="*/ 2655792 w 2655792"/>
              <a:gd name="connsiteY3" fmla="*/ 445265 h 696960"/>
              <a:gd name="connsiteX0" fmla="*/ 0 w 2655792"/>
              <a:gd name="connsiteY0" fmla="*/ 696960 h 696960"/>
              <a:gd name="connsiteX1" fmla="*/ 790501 w 2655792"/>
              <a:gd name="connsiteY1" fmla="*/ 81057 h 696960"/>
              <a:gd name="connsiteX2" fmla="*/ 1913064 w 2655792"/>
              <a:gd name="connsiteY2" fmla="*/ 46326 h 696960"/>
              <a:gd name="connsiteX3" fmla="*/ 2655792 w 2655792"/>
              <a:gd name="connsiteY3" fmla="*/ 445265 h 696960"/>
              <a:gd name="connsiteX0" fmla="*/ 0 w 2674547"/>
              <a:gd name="connsiteY0" fmla="*/ 696960 h 696960"/>
              <a:gd name="connsiteX1" fmla="*/ 790501 w 2674547"/>
              <a:gd name="connsiteY1" fmla="*/ 81057 h 696960"/>
              <a:gd name="connsiteX2" fmla="*/ 1913064 w 2674547"/>
              <a:gd name="connsiteY2" fmla="*/ 46326 h 696960"/>
              <a:gd name="connsiteX3" fmla="*/ 2674547 w 2674547"/>
              <a:gd name="connsiteY3" fmla="*/ 609548 h 696960"/>
              <a:gd name="connsiteX0" fmla="*/ 0 w 2674547"/>
              <a:gd name="connsiteY0" fmla="*/ 694465 h 694465"/>
              <a:gd name="connsiteX1" fmla="*/ 790501 w 2674547"/>
              <a:gd name="connsiteY1" fmla="*/ 78562 h 694465"/>
              <a:gd name="connsiteX2" fmla="*/ 1913064 w 2674547"/>
              <a:gd name="connsiteY2" fmla="*/ 43831 h 694465"/>
              <a:gd name="connsiteX3" fmla="*/ 2674547 w 2674547"/>
              <a:gd name="connsiteY3" fmla="*/ 607053 h 694465"/>
              <a:gd name="connsiteX0" fmla="*/ 0 w 2674547"/>
              <a:gd name="connsiteY0" fmla="*/ 682219 h 682219"/>
              <a:gd name="connsiteX1" fmla="*/ 790501 w 2674547"/>
              <a:gd name="connsiteY1" fmla="*/ 66316 h 682219"/>
              <a:gd name="connsiteX2" fmla="*/ 1913064 w 2674547"/>
              <a:gd name="connsiteY2" fmla="*/ 31585 h 682219"/>
              <a:gd name="connsiteX3" fmla="*/ 2674547 w 2674547"/>
              <a:gd name="connsiteY3" fmla="*/ 594807 h 682219"/>
              <a:gd name="connsiteX0" fmla="*/ 0 w 2674547"/>
              <a:gd name="connsiteY0" fmla="*/ 690084 h 690084"/>
              <a:gd name="connsiteX1" fmla="*/ 790501 w 2674547"/>
              <a:gd name="connsiteY1" fmla="*/ 74181 h 690084"/>
              <a:gd name="connsiteX2" fmla="*/ 1913064 w 2674547"/>
              <a:gd name="connsiteY2" fmla="*/ 39450 h 690084"/>
              <a:gd name="connsiteX3" fmla="*/ 2674547 w 2674547"/>
              <a:gd name="connsiteY3" fmla="*/ 602672 h 690084"/>
              <a:gd name="connsiteX0" fmla="*/ 0 w 2674547"/>
              <a:gd name="connsiteY0" fmla="*/ 703247 h 703247"/>
              <a:gd name="connsiteX1" fmla="*/ 790501 w 2674547"/>
              <a:gd name="connsiteY1" fmla="*/ 87344 h 703247"/>
              <a:gd name="connsiteX2" fmla="*/ 1913064 w 2674547"/>
              <a:gd name="connsiteY2" fmla="*/ 52613 h 703247"/>
              <a:gd name="connsiteX3" fmla="*/ 2674547 w 2674547"/>
              <a:gd name="connsiteY3" fmla="*/ 615835 h 703247"/>
              <a:gd name="connsiteX0" fmla="*/ 0 w 2674547"/>
              <a:gd name="connsiteY0" fmla="*/ 703247 h 703247"/>
              <a:gd name="connsiteX1" fmla="*/ 790501 w 2674547"/>
              <a:gd name="connsiteY1" fmla="*/ 87344 h 703247"/>
              <a:gd name="connsiteX2" fmla="*/ 1913064 w 2674547"/>
              <a:gd name="connsiteY2" fmla="*/ 52613 h 703247"/>
              <a:gd name="connsiteX3" fmla="*/ 2674547 w 2674547"/>
              <a:gd name="connsiteY3" fmla="*/ 615835 h 703247"/>
              <a:gd name="connsiteX0" fmla="*/ 0 w 2674547"/>
              <a:gd name="connsiteY0" fmla="*/ 656470 h 656470"/>
              <a:gd name="connsiteX1" fmla="*/ 715484 w 2674547"/>
              <a:gd name="connsiteY1" fmla="*/ 293309 h 656470"/>
              <a:gd name="connsiteX2" fmla="*/ 1913064 w 2674547"/>
              <a:gd name="connsiteY2" fmla="*/ 5836 h 656470"/>
              <a:gd name="connsiteX3" fmla="*/ 2674547 w 2674547"/>
              <a:gd name="connsiteY3" fmla="*/ 569058 h 656470"/>
              <a:gd name="connsiteX0" fmla="*/ 0 w 2674547"/>
              <a:gd name="connsiteY0" fmla="*/ 386673 h 386673"/>
              <a:gd name="connsiteX1" fmla="*/ 715484 w 2674547"/>
              <a:gd name="connsiteY1" fmla="*/ 23512 h 386673"/>
              <a:gd name="connsiteX2" fmla="*/ 1581739 w 2674547"/>
              <a:gd name="connsiteY2" fmla="*/ 64604 h 386673"/>
              <a:gd name="connsiteX3" fmla="*/ 2674547 w 2674547"/>
              <a:gd name="connsiteY3" fmla="*/ 299261 h 386673"/>
              <a:gd name="connsiteX0" fmla="*/ 0 w 2261954"/>
              <a:gd name="connsiteY0" fmla="*/ 388449 h 388449"/>
              <a:gd name="connsiteX1" fmla="*/ 715484 w 2261954"/>
              <a:gd name="connsiteY1" fmla="*/ 25288 h 388449"/>
              <a:gd name="connsiteX2" fmla="*/ 1581739 w 2261954"/>
              <a:gd name="connsiteY2" fmla="*/ 66380 h 388449"/>
              <a:gd name="connsiteX3" fmla="*/ 2261954 w 2261954"/>
              <a:gd name="connsiteY3" fmla="*/ 351585 h 388449"/>
              <a:gd name="connsiteX0" fmla="*/ 0 w 2261954"/>
              <a:gd name="connsiteY0" fmla="*/ 388449 h 388449"/>
              <a:gd name="connsiteX1" fmla="*/ 715484 w 2261954"/>
              <a:gd name="connsiteY1" fmla="*/ 25288 h 388449"/>
              <a:gd name="connsiteX2" fmla="*/ 1581739 w 2261954"/>
              <a:gd name="connsiteY2" fmla="*/ 66380 h 388449"/>
              <a:gd name="connsiteX3" fmla="*/ 2261954 w 2261954"/>
              <a:gd name="connsiteY3" fmla="*/ 351585 h 388449"/>
              <a:gd name="connsiteX0" fmla="*/ 0 w 2261954"/>
              <a:gd name="connsiteY0" fmla="*/ 388449 h 388449"/>
              <a:gd name="connsiteX1" fmla="*/ 715484 w 2261954"/>
              <a:gd name="connsiteY1" fmla="*/ 25288 h 388449"/>
              <a:gd name="connsiteX2" fmla="*/ 1600588 w 2261954"/>
              <a:gd name="connsiteY2" fmla="*/ 66380 h 388449"/>
              <a:gd name="connsiteX3" fmla="*/ 2261954 w 2261954"/>
              <a:gd name="connsiteY3" fmla="*/ 351585 h 388449"/>
              <a:gd name="connsiteX0" fmla="*/ 0 w 2261954"/>
              <a:gd name="connsiteY0" fmla="*/ 385242 h 385242"/>
              <a:gd name="connsiteX1" fmla="*/ 715484 w 2261954"/>
              <a:gd name="connsiteY1" fmla="*/ 22081 h 385242"/>
              <a:gd name="connsiteX2" fmla="*/ 1600588 w 2261954"/>
              <a:gd name="connsiteY2" fmla="*/ 63173 h 385242"/>
              <a:gd name="connsiteX3" fmla="*/ 2261954 w 2261954"/>
              <a:gd name="connsiteY3" fmla="*/ 348378 h 385242"/>
              <a:gd name="connsiteX0" fmla="*/ 0 w 2261954"/>
              <a:gd name="connsiteY0" fmla="*/ 385242 h 385242"/>
              <a:gd name="connsiteX1" fmla="*/ 715484 w 2261954"/>
              <a:gd name="connsiteY1" fmla="*/ 22081 h 385242"/>
              <a:gd name="connsiteX2" fmla="*/ 1653993 w 2261954"/>
              <a:gd name="connsiteY2" fmla="*/ 63173 h 385242"/>
              <a:gd name="connsiteX3" fmla="*/ 2261954 w 2261954"/>
              <a:gd name="connsiteY3" fmla="*/ 348378 h 385242"/>
              <a:gd name="connsiteX0" fmla="*/ 0 w 2261954"/>
              <a:gd name="connsiteY0" fmla="*/ 376550 h 376550"/>
              <a:gd name="connsiteX1" fmla="*/ 724908 w 2261954"/>
              <a:gd name="connsiteY1" fmla="*/ 29264 h 376550"/>
              <a:gd name="connsiteX2" fmla="*/ 1653993 w 2261954"/>
              <a:gd name="connsiteY2" fmla="*/ 54481 h 376550"/>
              <a:gd name="connsiteX3" fmla="*/ 2261954 w 2261954"/>
              <a:gd name="connsiteY3" fmla="*/ 339686 h 376550"/>
              <a:gd name="connsiteX0" fmla="*/ 0 w 2261954"/>
              <a:gd name="connsiteY0" fmla="*/ 368271 h 368271"/>
              <a:gd name="connsiteX1" fmla="*/ 724908 w 2261954"/>
              <a:gd name="connsiteY1" fmla="*/ 20985 h 368271"/>
              <a:gd name="connsiteX2" fmla="*/ 1653993 w 2261954"/>
              <a:gd name="connsiteY2" fmla="*/ 46202 h 368271"/>
              <a:gd name="connsiteX3" fmla="*/ 2261954 w 2261954"/>
              <a:gd name="connsiteY3" fmla="*/ 331407 h 368271"/>
              <a:gd name="connsiteX0" fmla="*/ 0 w 2261954"/>
              <a:gd name="connsiteY0" fmla="*/ 368271 h 368271"/>
              <a:gd name="connsiteX1" fmla="*/ 724908 w 2261954"/>
              <a:gd name="connsiteY1" fmla="*/ 20985 h 368271"/>
              <a:gd name="connsiteX2" fmla="*/ 1653993 w 2261954"/>
              <a:gd name="connsiteY2" fmla="*/ 46202 h 368271"/>
              <a:gd name="connsiteX3" fmla="*/ 2261954 w 2261954"/>
              <a:gd name="connsiteY3" fmla="*/ 331407 h 368271"/>
              <a:gd name="connsiteX0" fmla="*/ 0 w 2280803"/>
              <a:gd name="connsiteY0" fmla="*/ 359517 h 359517"/>
              <a:gd name="connsiteX1" fmla="*/ 743757 w 2280803"/>
              <a:gd name="connsiteY1" fmla="*/ 28106 h 359517"/>
              <a:gd name="connsiteX2" fmla="*/ 1672842 w 2280803"/>
              <a:gd name="connsiteY2" fmla="*/ 53323 h 359517"/>
              <a:gd name="connsiteX3" fmla="*/ 2280803 w 2280803"/>
              <a:gd name="connsiteY3" fmla="*/ 338528 h 359517"/>
              <a:gd name="connsiteX0" fmla="*/ 0 w 2280803"/>
              <a:gd name="connsiteY0" fmla="*/ 346831 h 346831"/>
              <a:gd name="connsiteX1" fmla="*/ 740616 w 2280803"/>
              <a:gd name="connsiteY1" fmla="*/ 34470 h 346831"/>
              <a:gd name="connsiteX2" fmla="*/ 1672842 w 2280803"/>
              <a:gd name="connsiteY2" fmla="*/ 40637 h 346831"/>
              <a:gd name="connsiteX3" fmla="*/ 2280803 w 2280803"/>
              <a:gd name="connsiteY3" fmla="*/ 325842 h 346831"/>
              <a:gd name="connsiteX0" fmla="*/ 0 w 2280803"/>
              <a:gd name="connsiteY0" fmla="*/ 335100 h 335100"/>
              <a:gd name="connsiteX1" fmla="*/ 740616 w 2280803"/>
              <a:gd name="connsiteY1" fmla="*/ 22739 h 335100"/>
              <a:gd name="connsiteX2" fmla="*/ 1672842 w 2280803"/>
              <a:gd name="connsiteY2" fmla="*/ 28906 h 335100"/>
              <a:gd name="connsiteX3" fmla="*/ 2280803 w 2280803"/>
              <a:gd name="connsiteY3" fmla="*/ 314111 h 335100"/>
              <a:gd name="connsiteX0" fmla="*/ 0 w 2280803"/>
              <a:gd name="connsiteY0" fmla="*/ 482747 h 482747"/>
              <a:gd name="connsiteX1" fmla="*/ 753181 w 2280803"/>
              <a:gd name="connsiteY1" fmla="*/ 2111 h 482747"/>
              <a:gd name="connsiteX2" fmla="*/ 1672842 w 2280803"/>
              <a:gd name="connsiteY2" fmla="*/ 176553 h 482747"/>
              <a:gd name="connsiteX3" fmla="*/ 2280803 w 2280803"/>
              <a:gd name="connsiteY3" fmla="*/ 461758 h 482747"/>
              <a:gd name="connsiteX0" fmla="*/ 0 w 2280803"/>
              <a:gd name="connsiteY0" fmla="*/ 531205 h 531205"/>
              <a:gd name="connsiteX1" fmla="*/ 753181 w 2280803"/>
              <a:gd name="connsiteY1" fmla="*/ 50569 h 531205"/>
              <a:gd name="connsiteX2" fmla="*/ 1713681 w 2280803"/>
              <a:gd name="connsiteY2" fmla="*/ 66261 h 531205"/>
              <a:gd name="connsiteX3" fmla="*/ 2280803 w 2280803"/>
              <a:gd name="connsiteY3" fmla="*/ 510216 h 531205"/>
              <a:gd name="connsiteX0" fmla="*/ 0 w 2475573"/>
              <a:gd name="connsiteY0" fmla="*/ 530506 h 530506"/>
              <a:gd name="connsiteX1" fmla="*/ 753181 w 2475573"/>
              <a:gd name="connsiteY1" fmla="*/ 49870 h 530506"/>
              <a:gd name="connsiteX2" fmla="*/ 1713681 w 2475573"/>
              <a:gd name="connsiteY2" fmla="*/ 65562 h 530506"/>
              <a:gd name="connsiteX3" fmla="*/ 2475573 w 2475573"/>
              <a:gd name="connsiteY3" fmla="*/ 496817 h 530506"/>
              <a:gd name="connsiteX0" fmla="*/ 0 w 2475573"/>
              <a:gd name="connsiteY0" fmla="*/ 530506 h 530506"/>
              <a:gd name="connsiteX1" fmla="*/ 753181 w 2475573"/>
              <a:gd name="connsiteY1" fmla="*/ 49870 h 530506"/>
              <a:gd name="connsiteX2" fmla="*/ 1713681 w 2475573"/>
              <a:gd name="connsiteY2" fmla="*/ 65562 h 530506"/>
              <a:gd name="connsiteX3" fmla="*/ 2475573 w 2475573"/>
              <a:gd name="connsiteY3" fmla="*/ 496817 h 530506"/>
              <a:gd name="connsiteX0" fmla="*/ 0 w 2475573"/>
              <a:gd name="connsiteY0" fmla="*/ 521859 h 521859"/>
              <a:gd name="connsiteX1" fmla="*/ 753181 w 2475573"/>
              <a:gd name="connsiteY1" fmla="*/ 41223 h 521859"/>
              <a:gd name="connsiteX2" fmla="*/ 1713681 w 2475573"/>
              <a:gd name="connsiteY2" fmla="*/ 56915 h 521859"/>
              <a:gd name="connsiteX3" fmla="*/ 2475573 w 2475573"/>
              <a:gd name="connsiteY3" fmla="*/ 488170 h 521859"/>
              <a:gd name="connsiteX0" fmla="*/ 0 w 2475573"/>
              <a:gd name="connsiteY0" fmla="*/ 517043 h 517043"/>
              <a:gd name="connsiteX1" fmla="*/ 753181 w 2475573"/>
              <a:gd name="connsiteY1" fmla="*/ 36407 h 517043"/>
              <a:gd name="connsiteX2" fmla="*/ 1741955 w 2475573"/>
              <a:gd name="connsiteY2" fmla="*/ 64799 h 517043"/>
              <a:gd name="connsiteX3" fmla="*/ 2475573 w 2475573"/>
              <a:gd name="connsiteY3" fmla="*/ 483354 h 517043"/>
              <a:gd name="connsiteX0" fmla="*/ 0 w 2475573"/>
              <a:gd name="connsiteY0" fmla="*/ 498759 h 498759"/>
              <a:gd name="connsiteX1" fmla="*/ 753181 w 2475573"/>
              <a:gd name="connsiteY1" fmla="*/ 18123 h 498759"/>
              <a:gd name="connsiteX2" fmla="*/ 1741955 w 2475573"/>
              <a:gd name="connsiteY2" fmla="*/ 46515 h 498759"/>
              <a:gd name="connsiteX3" fmla="*/ 2475573 w 2475573"/>
              <a:gd name="connsiteY3" fmla="*/ 465070 h 498759"/>
              <a:gd name="connsiteX0" fmla="*/ 0 w 2475573"/>
              <a:gd name="connsiteY0" fmla="*/ 496744 h 496744"/>
              <a:gd name="connsiteX1" fmla="*/ 728050 w 2475573"/>
              <a:gd name="connsiteY1" fmla="*/ 35158 h 496744"/>
              <a:gd name="connsiteX2" fmla="*/ 1741955 w 2475573"/>
              <a:gd name="connsiteY2" fmla="*/ 44500 h 496744"/>
              <a:gd name="connsiteX3" fmla="*/ 2475573 w 2475573"/>
              <a:gd name="connsiteY3" fmla="*/ 463055 h 496744"/>
              <a:gd name="connsiteX0" fmla="*/ 0 w 2475573"/>
              <a:gd name="connsiteY0" fmla="*/ 496744 h 496744"/>
              <a:gd name="connsiteX1" fmla="*/ 728050 w 2475573"/>
              <a:gd name="connsiteY1" fmla="*/ 35158 h 496744"/>
              <a:gd name="connsiteX2" fmla="*/ 1741955 w 2475573"/>
              <a:gd name="connsiteY2" fmla="*/ 44500 h 496744"/>
              <a:gd name="connsiteX3" fmla="*/ 2475573 w 2475573"/>
              <a:gd name="connsiteY3" fmla="*/ 463055 h 496744"/>
              <a:gd name="connsiteX0" fmla="*/ 0 w 2475573"/>
              <a:gd name="connsiteY0" fmla="*/ 495173 h 495173"/>
              <a:gd name="connsiteX1" fmla="*/ 712343 w 2475573"/>
              <a:gd name="connsiteY1" fmla="*/ 36762 h 495173"/>
              <a:gd name="connsiteX2" fmla="*/ 1741955 w 2475573"/>
              <a:gd name="connsiteY2" fmla="*/ 42929 h 495173"/>
              <a:gd name="connsiteX3" fmla="*/ 2475573 w 2475573"/>
              <a:gd name="connsiteY3" fmla="*/ 461484 h 495173"/>
              <a:gd name="connsiteX0" fmla="*/ 0 w 2475573"/>
              <a:gd name="connsiteY0" fmla="*/ 500668 h 500668"/>
              <a:gd name="connsiteX1" fmla="*/ 712343 w 2475573"/>
              <a:gd name="connsiteY1" fmla="*/ 42257 h 500668"/>
              <a:gd name="connsiteX2" fmla="*/ 1741955 w 2475573"/>
              <a:gd name="connsiteY2" fmla="*/ 48424 h 500668"/>
              <a:gd name="connsiteX3" fmla="*/ 2475573 w 2475573"/>
              <a:gd name="connsiteY3" fmla="*/ 466979 h 50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573" h="500668">
                <a:moveTo>
                  <a:pt x="0" y="500668"/>
                </a:moveTo>
                <a:cubicBezTo>
                  <a:pt x="161610" y="384079"/>
                  <a:pt x="553958" y="92231"/>
                  <a:pt x="712343" y="42257"/>
                </a:cubicBezTo>
                <a:cubicBezTo>
                  <a:pt x="870728" y="-7717"/>
                  <a:pt x="1448083" y="-22363"/>
                  <a:pt x="1741955" y="48424"/>
                </a:cubicBezTo>
                <a:cubicBezTo>
                  <a:pt x="2035827" y="119211"/>
                  <a:pt x="2325481" y="370731"/>
                  <a:pt x="2475573" y="466979"/>
                </a:cubicBezTo>
              </a:path>
            </a:pathLst>
          </a:custGeom>
          <a:noFill/>
          <a:ln w="127000" cap="flat" cmpd="sng" algn="ctr">
            <a:solidFill>
              <a:srgbClr val="FFBBE9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40" name="Freeform 139"/>
          <p:cNvSpPr/>
          <p:nvPr/>
        </p:nvSpPr>
        <p:spPr bwMode="auto">
          <a:xfrm>
            <a:off x="497716" y="4677920"/>
            <a:ext cx="2487639" cy="506441"/>
          </a:xfrm>
          <a:custGeom>
            <a:avLst/>
            <a:gdLst>
              <a:gd name="connsiteX0" fmla="*/ 0 w 2493553"/>
              <a:gd name="connsiteY0" fmla="*/ 38836 h 485454"/>
              <a:gd name="connsiteX1" fmla="*/ 722431 w 2493553"/>
              <a:gd name="connsiteY1" fmla="*/ 73789 h 485454"/>
              <a:gd name="connsiteX2" fmla="*/ 1607992 w 2493553"/>
              <a:gd name="connsiteY2" fmla="*/ 481570 h 485454"/>
              <a:gd name="connsiteX3" fmla="*/ 2493553 w 2493553"/>
              <a:gd name="connsiteY3" fmla="*/ 97091 h 485454"/>
              <a:gd name="connsiteX4" fmla="*/ 2493553 w 2493553"/>
              <a:gd name="connsiteY4" fmla="*/ 97091 h 485454"/>
              <a:gd name="connsiteX0" fmla="*/ 0 w 2493553"/>
              <a:gd name="connsiteY0" fmla="*/ 19418 h 519638"/>
              <a:gd name="connsiteX1" fmla="*/ 604268 w 2493553"/>
              <a:gd name="connsiteY1" fmla="*/ 422587 h 519638"/>
              <a:gd name="connsiteX2" fmla="*/ 1607992 w 2493553"/>
              <a:gd name="connsiteY2" fmla="*/ 462152 h 519638"/>
              <a:gd name="connsiteX3" fmla="*/ 2493553 w 2493553"/>
              <a:gd name="connsiteY3" fmla="*/ 77673 h 519638"/>
              <a:gd name="connsiteX4" fmla="*/ 2493553 w 2493553"/>
              <a:gd name="connsiteY4" fmla="*/ 77673 h 519638"/>
              <a:gd name="connsiteX0" fmla="*/ 0 w 2493553"/>
              <a:gd name="connsiteY0" fmla="*/ 0 h 500220"/>
              <a:gd name="connsiteX1" fmla="*/ 604268 w 2493553"/>
              <a:gd name="connsiteY1" fmla="*/ 403169 h 500220"/>
              <a:gd name="connsiteX2" fmla="*/ 1607992 w 2493553"/>
              <a:gd name="connsiteY2" fmla="*/ 442734 h 500220"/>
              <a:gd name="connsiteX3" fmla="*/ 2493553 w 2493553"/>
              <a:gd name="connsiteY3" fmla="*/ 58255 h 500220"/>
              <a:gd name="connsiteX4" fmla="*/ 2493553 w 2493553"/>
              <a:gd name="connsiteY4" fmla="*/ 58255 h 500220"/>
              <a:gd name="connsiteX0" fmla="*/ 0 w 2493553"/>
              <a:gd name="connsiteY0" fmla="*/ 0 h 500220"/>
              <a:gd name="connsiteX1" fmla="*/ 604268 w 2493553"/>
              <a:gd name="connsiteY1" fmla="*/ 403169 h 500220"/>
              <a:gd name="connsiteX2" fmla="*/ 1607992 w 2493553"/>
              <a:gd name="connsiteY2" fmla="*/ 442734 h 500220"/>
              <a:gd name="connsiteX3" fmla="*/ 2493553 w 2493553"/>
              <a:gd name="connsiteY3" fmla="*/ 58255 h 500220"/>
              <a:gd name="connsiteX4" fmla="*/ 2493553 w 2493553"/>
              <a:gd name="connsiteY4" fmla="*/ 58255 h 500220"/>
              <a:gd name="connsiteX0" fmla="*/ 0 w 2575797"/>
              <a:gd name="connsiteY0" fmla="*/ 0 h 591857"/>
              <a:gd name="connsiteX1" fmla="*/ 686512 w 2575797"/>
              <a:gd name="connsiteY1" fmla="*/ 494806 h 591857"/>
              <a:gd name="connsiteX2" fmla="*/ 1690236 w 2575797"/>
              <a:gd name="connsiteY2" fmla="*/ 534371 h 591857"/>
              <a:gd name="connsiteX3" fmla="*/ 2575797 w 2575797"/>
              <a:gd name="connsiteY3" fmla="*/ 149892 h 591857"/>
              <a:gd name="connsiteX4" fmla="*/ 2575797 w 2575797"/>
              <a:gd name="connsiteY4" fmla="*/ 149892 h 591857"/>
              <a:gd name="connsiteX0" fmla="*/ 0 w 2495755"/>
              <a:gd name="connsiteY0" fmla="*/ 0 h 578128"/>
              <a:gd name="connsiteX1" fmla="*/ 606470 w 2495755"/>
              <a:gd name="connsiteY1" fmla="*/ 481077 h 578128"/>
              <a:gd name="connsiteX2" fmla="*/ 1610194 w 2495755"/>
              <a:gd name="connsiteY2" fmla="*/ 520642 h 578128"/>
              <a:gd name="connsiteX3" fmla="*/ 2495755 w 2495755"/>
              <a:gd name="connsiteY3" fmla="*/ 136163 h 578128"/>
              <a:gd name="connsiteX4" fmla="*/ 2495755 w 2495755"/>
              <a:gd name="connsiteY4" fmla="*/ 136163 h 578128"/>
              <a:gd name="connsiteX0" fmla="*/ 0 w 2495755"/>
              <a:gd name="connsiteY0" fmla="*/ 0 h 578128"/>
              <a:gd name="connsiteX1" fmla="*/ 606470 w 2495755"/>
              <a:gd name="connsiteY1" fmla="*/ 481077 h 578128"/>
              <a:gd name="connsiteX2" fmla="*/ 1610194 w 2495755"/>
              <a:gd name="connsiteY2" fmla="*/ 520642 h 578128"/>
              <a:gd name="connsiteX3" fmla="*/ 2495755 w 2495755"/>
              <a:gd name="connsiteY3" fmla="*/ 136163 h 578128"/>
              <a:gd name="connsiteX4" fmla="*/ 2495755 w 2495755"/>
              <a:gd name="connsiteY4" fmla="*/ 136163 h 578128"/>
              <a:gd name="connsiteX0" fmla="*/ 0 w 2579128"/>
              <a:gd name="connsiteY0" fmla="*/ 0 h 474214"/>
              <a:gd name="connsiteX1" fmla="*/ 689843 w 2579128"/>
              <a:gd name="connsiteY1" fmla="*/ 377163 h 474214"/>
              <a:gd name="connsiteX2" fmla="*/ 1693567 w 2579128"/>
              <a:gd name="connsiteY2" fmla="*/ 416728 h 474214"/>
              <a:gd name="connsiteX3" fmla="*/ 2579128 w 2579128"/>
              <a:gd name="connsiteY3" fmla="*/ 32249 h 474214"/>
              <a:gd name="connsiteX4" fmla="*/ 2579128 w 2579128"/>
              <a:gd name="connsiteY4" fmla="*/ 32249 h 474214"/>
              <a:gd name="connsiteX0" fmla="*/ 0 w 2579128"/>
              <a:gd name="connsiteY0" fmla="*/ 0 h 474214"/>
              <a:gd name="connsiteX1" fmla="*/ 689843 w 2579128"/>
              <a:gd name="connsiteY1" fmla="*/ 377163 h 474214"/>
              <a:gd name="connsiteX2" fmla="*/ 1693567 w 2579128"/>
              <a:gd name="connsiteY2" fmla="*/ 416728 h 474214"/>
              <a:gd name="connsiteX3" fmla="*/ 2579128 w 2579128"/>
              <a:gd name="connsiteY3" fmla="*/ 32249 h 474214"/>
              <a:gd name="connsiteX4" fmla="*/ 2579128 w 2579128"/>
              <a:gd name="connsiteY4" fmla="*/ 32249 h 474214"/>
              <a:gd name="connsiteX0" fmla="*/ 0 w 2579128"/>
              <a:gd name="connsiteY0" fmla="*/ 0 h 437506"/>
              <a:gd name="connsiteX1" fmla="*/ 689843 w 2579128"/>
              <a:gd name="connsiteY1" fmla="*/ 377163 h 437506"/>
              <a:gd name="connsiteX2" fmla="*/ 1693567 w 2579128"/>
              <a:gd name="connsiteY2" fmla="*/ 416728 h 437506"/>
              <a:gd name="connsiteX3" fmla="*/ 2579128 w 2579128"/>
              <a:gd name="connsiteY3" fmla="*/ 32249 h 437506"/>
              <a:gd name="connsiteX4" fmla="*/ 2579128 w 2579128"/>
              <a:gd name="connsiteY4" fmla="*/ 32249 h 437506"/>
              <a:gd name="connsiteX0" fmla="*/ 0 w 2579128"/>
              <a:gd name="connsiteY0" fmla="*/ 0 h 447614"/>
              <a:gd name="connsiteX1" fmla="*/ 770179 w 2579128"/>
              <a:gd name="connsiteY1" fmla="*/ 410774 h 447614"/>
              <a:gd name="connsiteX2" fmla="*/ 1693567 w 2579128"/>
              <a:gd name="connsiteY2" fmla="*/ 416728 h 447614"/>
              <a:gd name="connsiteX3" fmla="*/ 2579128 w 2579128"/>
              <a:gd name="connsiteY3" fmla="*/ 32249 h 447614"/>
              <a:gd name="connsiteX4" fmla="*/ 2579128 w 2579128"/>
              <a:gd name="connsiteY4" fmla="*/ 32249 h 447614"/>
              <a:gd name="connsiteX0" fmla="*/ 0 w 2597668"/>
              <a:gd name="connsiteY0" fmla="*/ 0 h 451589"/>
              <a:gd name="connsiteX1" fmla="*/ 788719 w 2597668"/>
              <a:gd name="connsiteY1" fmla="*/ 399570 h 451589"/>
              <a:gd name="connsiteX2" fmla="*/ 1712107 w 2597668"/>
              <a:gd name="connsiteY2" fmla="*/ 405524 h 451589"/>
              <a:gd name="connsiteX3" fmla="*/ 2597668 w 2597668"/>
              <a:gd name="connsiteY3" fmla="*/ 21045 h 451589"/>
              <a:gd name="connsiteX4" fmla="*/ 2597668 w 2597668"/>
              <a:gd name="connsiteY4" fmla="*/ 21045 h 451589"/>
              <a:gd name="connsiteX0" fmla="*/ 0 w 2597668"/>
              <a:gd name="connsiteY0" fmla="*/ 0 h 451589"/>
              <a:gd name="connsiteX1" fmla="*/ 788719 w 2597668"/>
              <a:gd name="connsiteY1" fmla="*/ 399570 h 451589"/>
              <a:gd name="connsiteX2" fmla="*/ 1712107 w 2597668"/>
              <a:gd name="connsiteY2" fmla="*/ 405524 h 451589"/>
              <a:gd name="connsiteX3" fmla="*/ 2597668 w 2597668"/>
              <a:gd name="connsiteY3" fmla="*/ 21045 h 451589"/>
              <a:gd name="connsiteX4" fmla="*/ 2597668 w 2597668"/>
              <a:gd name="connsiteY4" fmla="*/ 21045 h 451589"/>
              <a:gd name="connsiteX0" fmla="*/ 0 w 2597668"/>
              <a:gd name="connsiteY0" fmla="*/ 0 h 439773"/>
              <a:gd name="connsiteX1" fmla="*/ 788719 w 2597668"/>
              <a:gd name="connsiteY1" fmla="*/ 399570 h 439773"/>
              <a:gd name="connsiteX2" fmla="*/ 1817162 w 2597668"/>
              <a:gd name="connsiteY2" fmla="*/ 383117 h 439773"/>
              <a:gd name="connsiteX3" fmla="*/ 2597668 w 2597668"/>
              <a:gd name="connsiteY3" fmla="*/ 21045 h 439773"/>
              <a:gd name="connsiteX4" fmla="*/ 2597668 w 2597668"/>
              <a:gd name="connsiteY4" fmla="*/ 21045 h 439773"/>
              <a:gd name="connsiteX0" fmla="*/ 0 w 2597668"/>
              <a:gd name="connsiteY0" fmla="*/ 0 h 434698"/>
              <a:gd name="connsiteX1" fmla="*/ 788719 w 2597668"/>
              <a:gd name="connsiteY1" fmla="*/ 399570 h 434698"/>
              <a:gd name="connsiteX2" fmla="*/ 1817162 w 2597668"/>
              <a:gd name="connsiteY2" fmla="*/ 383117 h 434698"/>
              <a:gd name="connsiteX3" fmla="*/ 2597668 w 2597668"/>
              <a:gd name="connsiteY3" fmla="*/ 21045 h 434698"/>
              <a:gd name="connsiteX4" fmla="*/ 2597668 w 2597668"/>
              <a:gd name="connsiteY4" fmla="*/ 21045 h 434698"/>
              <a:gd name="connsiteX0" fmla="*/ 0 w 2844856"/>
              <a:gd name="connsiteY0" fmla="*/ 0 h 434698"/>
              <a:gd name="connsiteX1" fmla="*/ 788719 w 2844856"/>
              <a:gd name="connsiteY1" fmla="*/ 399570 h 434698"/>
              <a:gd name="connsiteX2" fmla="*/ 1817162 w 2844856"/>
              <a:gd name="connsiteY2" fmla="*/ 383117 h 434698"/>
              <a:gd name="connsiteX3" fmla="*/ 2597668 w 2844856"/>
              <a:gd name="connsiteY3" fmla="*/ 21045 h 434698"/>
              <a:gd name="connsiteX4" fmla="*/ 2844856 w 2844856"/>
              <a:gd name="connsiteY4" fmla="*/ 183502 h 434698"/>
              <a:gd name="connsiteX0" fmla="*/ 0 w 2597668"/>
              <a:gd name="connsiteY0" fmla="*/ 0 h 434698"/>
              <a:gd name="connsiteX1" fmla="*/ 788719 w 2597668"/>
              <a:gd name="connsiteY1" fmla="*/ 399570 h 434698"/>
              <a:gd name="connsiteX2" fmla="*/ 1817162 w 2597668"/>
              <a:gd name="connsiteY2" fmla="*/ 383117 h 434698"/>
              <a:gd name="connsiteX3" fmla="*/ 2597668 w 2597668"/>
              <a:gd name="connsiteY3" fmla="*/ 21045 h 434698"/>
              <a:gd name="connsiteX0" fmla="*/ 0 w 2591488"/>
              <a:gd name="connsiteY0" fmla="*/ 0 h 435230"/>
              <a:gd name="connsiteX1" fmla="*/ 788719 w 2591488"/>
              <a:gd name="connsiteY1" fmla="*/ 399570 h 435230"/>
              <a:gd name="connsiteX2" fmla="*/ 1817162 w 2591488"/>
              <a:gd name="connsiteY2" fmla="*/ 383117 h 435230"/>
              <a:gd name="connsiteX3" fmla="*/ 2591488 w 2591488"/>
              <a:gd name="connsiteY3" fmla="*/ 110677 h 435230"/>
              <a:gd name="connsiteX0" fmla="*/ 0 w 2591488"/>
              <a:gd name="connsiteY0" fmla="*/ 0 h 435230"/>
              <a:gd name="connsiteX1" fmla="*/ 788719 w 2591488"/>
              <a:gd name="connsiteY1" fmla="*/ 399570 h 435230"/>
              <a:gd name="connsiteX2" fmla="*/ 1817162 w 2591488"/>
              <a:gd name="connsiteY2" fmla="*/ 383117 h 435230"/>
              <a:gd name="connsiteX3" fmla="*/ 2591488 w 2591488"/>
              <a:gd name="connsiteY3" fmla="*/ 110677 h 435230"/>
              <a:gd name="connsiteX0" fmla="*/ 0 w 2591488"/>
              <a:gd name="connsiteY0" fmla="*/ 0 h 424107"/>
              <a:gd name="connsiteX1" fmla="*/ 763875 w 2591488"/>
              <a:gd name="connsiteY1" fmla="*/ 382680 h 424107"/>
              <a:gd name="connsiteX2" fmla="*/ 1817162 w 2591488"/>
              <a:gd name="connsiteY2" fmla="*/ 383117 h 424107"/>
              <a:gd name="connsiteX3" fmla="*/ 2591488 w 2591488"/>
              <a:gd name="connsiteY3" fmla="*/ 110677 h 424107"/>
              <a:gd name="connsiteX0" fmla="*/ 0 w 2591488"/>
              <a:gd name="connsiteY0" fmla="*/ 0 h 435214"/>
              <a:gd name="connsiteX1" fmla="*/ 763875 w 2591488"/>
              <a:gd name="connsiteY1" fmla="*/ 382680 h 435214"/>
              <a:gd name="connsiteX2" fmla="*/ 1671208 w 2591488"/>
              <a:gd name="connsiteY2" fmla="*/ 402822 h 435214"/>
              <a:gd name="connsiteX3" fmla="*/ 2591488 w 2591488"/>
              <a:gd name="connsiteY3" fmla="*/ 110677 h 435214"/>
              <a:gd name="connsiteX0" fmla="*/ 0 w 2433112"/>
              <a:gd name="connsiteY0" fmla="*/ 0 h 439624"/>
              <a:gd name="connsiteX1" fmla="*/ 763875 w 2433112"/>
              <a:gd name="connsiteY1" fmla="*/ 382680 h 439624"/>
              <a:gd name="connsiteX2" fmla="*/ 1671208 w 2433112"/>
              <a:gd name="connsiteY2" fmla="*/ 402822 h 439624"/>
              <a:gd name="connsiteX3" fmla="*/ 2433112 w 2433112"/>
              <a:gd name="connsiteY3" fmla="*/ 45933 h 439624"/>
              <a:gd name="connsiteX0" fmla="*/ 0 w 2433112"/>
              <a:gd name="connsiteY0" fmla="*/ 0 h 434370"/>
              <a:gd name="connsiteX1" fmla="*/ 763875 w 2433112"/>
              <a:gd name="connsiteY1" fmla="*/ 382680 h 434370"/>
              <a:gd name="connsiteX2" fmla="*/ 1717789 w 2433112"/>
              <a:gd name="connsiteY2" fmla="*/ 394377 h 434370"/>
              <a:gd name="connsiteX3" fmla="*/ 2433112 w 2433112"/>
              <a:gd name="connsiteY3" fmla="*/ 45933 h 434370"/>
              <a:gd name="connsiteX0" fmla="*/ 0 w 2433112"/>
              <a:gd name="connsiteY0" fmla="*/ 0 h 428945"/>
              <a:gd name="connsiteX1" fmla="*/ 763875 w 2433112"/>
              <a:gd name="connsiteY1" fmla="*/ 382680 h 428945"/>
              <a:gd name="connsiteX2" fmla="*/ 1717789 w 2433112"/>
              <a:gd name="connsiteY2" fmla="*/ 394377 h 428945"/>
              <a:gd name="connsiteX3" fmla="*/ 2433112 w 2433112"/>
              <a:gd name="connsiteY3" fmla="*/ 45933 h 428945"/>
              <a:gd name="connsiteX0" fmla="*/ 0 w 2433112"/>
              <a:gd name="connsiteY0" fmla="*/ 0 h 439250"/>
              <a:gd name="connsiteX1" fmla="*/ 763875 w 2433112"/>
              <a:gd name="connsiteY1" fmla="*/ 382680 h 439250"/>
              <a:gd name="connsiteX2" fmla="*/ 1702262 w 2433112"/>
              <a:gd name="connsiteY2" fmla="*/ 411266 h 439250"/>
              <a:gd name="connsiteX3" fmla="*/ 2433112 w 2433112"/>
              <a:gd name="connsiteY3" fmla="*/ 45933 h 439250"/>
              <a:gd name="connsiteX0" fmla="*/ 0 w 2433112"/>
              <a:gd name="connsiteY0" fmla="*/ 0 h 435635"/>
              <a:gd name="connsiteX1" fmla="*/ 763875 w 2433112"/>
              <a:gd name="connsiteY1" fmla="*/ 382680 h 435635"/>
              <a:gd name="connsiteX2" fmla="*/ 1714683 w 2433112"/>
              <a:gd name="connsiteY2" fmla="*/ 405636 h 435635"/>
              <a:gd name="connsiteX3" fmla="*/ 2433112 w 2433112"/>
              <a:gd name="connsiteY3" fmla="*/ 45933 h 435635"/>
              <a:gd name="connsiteX0" fmla="*/ 0 w 2433112"/>
              <a:gd name="connsiteY0" fmla="*/ 0 h 456604"/>
              <a:gd name="connsiteX1" fmla="*/ 745243 w 2433112"/>
              <a:gd name="connsiteY1" fmla="*/ 410829 h 456604"/>
              <a:gd name="connsiteX2" fmla="*/ 1714683 w 2433112"/>
              <a:gd name="connsiteY2" fmla="*/ 405636 h 456604"/>
              <a:gd name="connsiteX3" fmla="*/ 2433112 w 2433112"/>
              <a:gd name="connsiteY3" fmla="*/ 45933 h 456604"/>
              <a:gd name="connsiteX0" fmla="*/ 0 w 2433112"/>
              <a:gd name="connsiteY0" fmla="*/ 0 h 449006"/>
              <a:gd name="connsiteX1" fmla="*/ 745243 w 2433112"/>
              <a:gd name="connsiteY1" fmla="*/ 410829 h 449006"/>
              <a:gd name="connsiteX2" fmla="*/ 1714683 w 2433112"/>
              <a:gd name="connsiteY2" fmla="*/ 405636 h 449006"/>
              <a:gd name="connsiteX3" fmla="*/ 2433112 w 2433112"/>
              <a:gd name="connsiteY3" fmla="*/ 45933 h 449006"/>
              <a:gd name="connsiteX0" fmla="*/ 0 w 2433112"/>
              <a:gd name="connsiteY0" fmla="*/ 0 h 449006"/>
              <a:gd name="connsiteX1" fmla="*/ 745243 w 2433112"/>
              <a:gd name="connsiteY1" fmla="*/ 410829 h 449006"/>
              <a:gd name="connsiteX2" fmla="*/ 1714683 w 2433112"/>
              <a:gd name="connsiteY2" fmla="*/ 405636 h 449006"/>
              <a:gd name="connsiteX3" fmla="*/ 2433112 w 2433112"/>
              <a:gd name="connsiteY3" fmla="*/ 45933 h 4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112" h="449006">
                <a:moveTo>
                  <a:pt x="0" y="0"/>
                </a:moveTo>
                <a:cubicBezTo>
                  <a:pt x="294355" y="198411"/>
                  <a:pt x="565046" y="362928"/>
                  <a:pt x="745243" y="410829"/>
                </a:cubicBezTo>
                <a:cubicBezTo>
                  <a:pt x="925440" y="458730"/>
                  <a:pt x="1433372" y="466452"/>
                  <a:pt x="1714683" y="405636"/>
                </a:cubicBezTo>
                <a:cubicBezTo>
                  <a:pt x="1995995" y="344820"/>
                  <a:pt x="2433112" y="45933"/>
                  <a:pt x="2433112" y="45933"/>
                </a:cubicBezTo>
              </a:path>
            </a:pathLst>
          </a:custGeom>
          <a:noFill/>
          <a:ln w="127000" cap="flat" cmpd="sng" algn="ctr">
            <a:solidFill>
              <a:srgbClr val="FFBBE9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41" name="Freeform 140"/>
          <p:cNvSpPr/>
          <p:nvPr/>
        </p:nvSpPr>
        <p:spPr bwMode="auto">
          <a:xfrm>
            <a:off x="557198" y="4628250"/>
            <a:ext cx="2324436" cy="321042"/>
          </a:xfrm>
          <a:custGeom>
            <a:avLst/>
            <a:gdLst>
              <a:gd name="connsiteX0" fmla="*/ 0 w 2586770"/>
              <a:gd name="connsiteY0" fmla="*/ 353411 h 423316"/>
              <a:gd name="connsiteX1" fmla="*/ 734083 w 2586770"/>
              <a:gd name="connsiteY1" fmla="*/ 365062 h 423316"/>
              <a:gd name="connsiteX2" fmla="*/ 1666252 w 2586770"/>
              <a:gd name="connsiteY2" fmla="*/ 3884 h 423316"/>
              <a:gd name="connsiteX3" fmla="*/ 2586770 w 2586770"/>
              <a:gd name="connsiteY3" fmla="*/ 341760 h 423316"/>
              <a:gd name="connsiteX4" fmla="*/ 2586770 w 2586770"/>
              <a:gd name="connsiteY4" fmla="*/ 341760 h 423316"/>
              <a:gd name="connsiteX0" fmla="*/ 0 w 2586770"/>
              <a:gd name="connsiteY0" fmla="*/ 397581 h 432533"/>
              <a:gd name="connsiteX1" fmla="*/ 550453 w 2586770"/>
              <a:gd name="connsiteY1" fmla="*/ 97606 h 432533"/>
              <a:gd name="connsiteX2" fmla="*/ 1666252 w 2586770"/>
              <a:gd name="connsiteY2" fmla="*/ 48054 h 432533"/>
              <a:gd name="connsiteX3" fmla="*/ 2586770 w 2586770"/>
              <a:gd name="connsiteY3" fmla="*/ 385930 h 432533"/>
              <a:gd name="connsiteX4" fmla="*/ 2586770 w 2586770"/>
              <a:gd name="connsiteY4" fmla="*/ 385930 h 432533"/>
              <a:gd name="connsiteX0" fmla="*/ 0 w 2683549"/>
              <a:gd name="connsiteY0" fmla="*/ 397581 h 432533"/>
              <a:gd name="connsiteX1" fmla="*/ 647232 w 2683549"/>
              <a:gd name="connsiteY1" fmla="*/ 97606 h 432533"/>
              <a:gd name="connsiteX2" fmla="*/ 1763031 w 2683549"/>
              <a:gd name="connsiteY2" fmla="*/ 48054 h 432533"/>
              <a:gd name="connsiteX3" fmla="*/ 2683549 w 2683549"/>
              <a:gd name="connsiteY3" fmla="*/ 385930 h 432533"/>
              <a:gd name="connsiteX4" fmla="*/ 2683549 w 2683549"/>
              <a:gd name="connsiteY4" fmla="*/ 385930 h 432533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83852 h 383852"/>
              <a:gd name="connsiteX1" fmla="*/ 6472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83852 h 383852"/>
              <a:gd name="connsiteX1" fmla="*/ 7454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70123 h 370123"/>
              <a:gd name="connsiteX1" fmla="*/ 74543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168930 w 2683549"/>
              <a:gd name="connsiteY4" fmla="*/ 297138 h 370123"/>
              <a:gd name="connsiteX0" fmla="*/ 0 w 2168930"/>
              <a:gd name="connsiteY0" fmla="*/ 359901 h 359901"/>
              <a:gd name="connsiteX1" fmla="*/ 702982 w 2168930"/>
              <a:gd name="connsiteY1" fmla="*/ 59926 h 359901"/>
              <a:gd name="connsiteX2" fmla="*/ 1763031 w 2168930"/>
              <a:gd name="connsiteY2" fmla="*/ 37832 h 359901"/>
              <a:gd name="connsiteX3" fmla="*/ 2168930 w 2168930"/>
              <a:gd name="connsiteY3" fmla="*/ 286916 h 359901"/>
              <a:gd name="connsiteX0" fmla="*/ 0 w 2568273"/>
              <a:gd name="connsiteY0" fmla="*/ 382770 h 447003"/>
              <a:gd name="connsiteX1" fmla="*/ 702982 w 2568273"/>
              <a:gd name="connsiteY1" fmla="*/ 82795 h 447003"/>
              <a:gd name="connsiteX2" fmla="*/ 1763031 w 2568273"/>
              <a:gd name="connsiteY2" fmla="*/ 60701 h 447003"/>
              <a:gd name="connsiteX3" fmla="*/ 2568273 w 2568273"/>
              <a:gd name="connsiteY3" fmla="*/ 447003 h 447003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47631 h 647631"/>
              <a:gd name="connsiteX1" fmla="*/ 690478 w 2655792"/>
              <a:gd name="connsiteY1" fmla="*/ 297107 h 647631"/>
              <a:gd name="connsiteX2" fmla="*/ 1850550 w 2655792"/>
              <a:gd name="connsiteY2" fmla="*/ 9634 h 647631"/>
              <a:gd name="connsiteX3" fmla="*/ 2655792 w 2655792"/>
              <a:gd name="connsiteY3" fmla="*/ 395936 h 647631"/>
              <a:gd name="connsiteX0" fmla="*/ 0 w 2655792"/>
              <a:gd name="connsiteY0" fmla="*/ 644867 h 644867"/>
              <a:gd name="connsiteX1" fmla="*/ 690478 w 2655792"/>
              <a:gd name="connsiteY1" fmla="*/ 294343 h 644867"/>
              <a:gd name="connsiteX2" fmla="*/ 1850550 w 2655792"/>
              <a:gd name="connsiteY2" fmla="*/ 6870 h 644867"/>
              <a:gd name="connsiteX3" fmla="*/ 2655792 w 2655792"/>
              <a:gd name="connsiteY3" fmla="*/ 393172 h 644867"/>
              <a:gd name="connsiteX0" fmla="*/ 0 w 2655792"/>
              <a:gd name="connsiteY0" fmla="*/ 359074 h 647598"/>
              <a:gd name="connsiteX1" fmla="*/ 690478 w 2655792"/>
              <a:gd name="connsiteY1" fmla="*/ 8550 h 647598"/>
              <a:gd name="connsiteX2" fmla="*/ 1562985 w 2655792"/>
              <a:gd name="connsiteY2" fmla="*/ 643585 h 647598"/>
              <a:gd name="connsiteX3" fmla="*/ 2655792 w 2655792"/>
              <a:gd name="connsiteY3" fmla="*/ 107379 h 647598"/>
              <a:gd name="connsiteX0" fmla="*/ 0 w 2655792"/>
              <a:gd name="connsiteY0" fmla="*/ 359074 h 643585"/>
              <a:gd name="connsiteX1" fmla="*/ 690478 w 2655792"/>
              <a:gd name="connsiteY1" fmla="*/ 8550 h 643585"/>
              <a:gd name="connsiteX2" fmla="*/ 1562985 w 2655792"/>
              <a:gd name="connsiteY2" fmla="*/ 643585 h 643585"/>
              <a:gd name="connsiteX3" fmla="*/ 2655792 w 2655792"/>
              <a:gd name="connsiteY3" fmla="*/ 107379 h 643585"/>
              <a:gd name="connsiteX0" fmla="*/ 0 w 2655792"/>
              <a:gd name="connsiteY0" fmla="*/ 359074 h 643681"/>
              <a:gd name="connsiteX1" fmla="*/ 690478 w 2655792"/>
              <a:gd name="connsiteY1" fmla="*/ 8550 h 643681"/>
              <a:gd name="connsiteX2" fmla="*/ 1562985 w 2655792"/>
              <a:gd name="connsiteY2" fmla="*/ 643585 h 643681"/>
              <a:gd name="connsiteX3" fmla="*/ 2655792 w 2655792"/>
              <a:gd name="connsiteY3" fmla="*/ 107379 h 643681"/>
              <a:gd name="connsiteX0" fmla="*/ 0 w 2655792"/>
              <a:gd name="connsiteY0" fmla="*/ 359672 h 656914"/>
              <a:gd name="connsiteX1" fmla="*/ 690478 w 2655792"/>
              <a:gd name="connsiteY1" fmla="*/ 9148 h 656914"/>
              <a:gd name="connsiteX2" fmla="*/ 1500471 w 2655792"/>
              <a:gd name="connsiteY2" fmla="*/ 656820 h 656914"/>
              <a:gd name="connsiteX3" fmla="*/ 2655792 w 2655792"/>
              <a:gd name="connsiteY3" fmla="*/ 107977 h 656914"/>
              <a:gd name="connsiteX0" fmla="*/ 0 w 2274455"/>
              <a:gd name="connsiteY0" fmla="*/ 359672 h 656914"/>
              <a:gd name="connsiteX1" fmla="*/ 690478 w 2274455"/>
              <a:gd name="connsiteY1" fmla="*/ 9148 h 656914"/>
              <a:gd name="connsiteX2" fmla="*/ 1500471 w 2274455"/>
              <a:gd name="connsiteY2" fmla="*/ 656820 h 656914"/>
              <a:gd name="connsiteX3" fmla="*/ 2274455 w 2274455"/>
              <a:gd name="connsiteY3" fmla="*/ 310170 h 656914"/>
              <a:gd name="connsiteX0" fmla="*/ 0 w 2455746"/>
              <a:gd name="connsiteY0" fmla="*/ 359672 h 656914"/>
              <a:gd name="connsiteX1" fmla="*/ 690478 w 2455746"/>
              <a:gd name="connsiteY1" fmla="*/ 9148 h 656914"/>
              <a:gd name="connsiteX2" fmla="*/ 1500471 w 2455746"/>
              <a:gd name="connsiteY2" fmla="*/ 656820 h 656914"/>
              <a:gd name="connsiteX3" fmla="*/ 2455746 w 2455746"/>
              <a:gd name="connsiteY3" fmla="*/ 196436 h 656914"/>
              <a:gd name="connsiteX0" fmla="*/ 0 w 2455746"/>
              <a:gd name="connsiteY0" fmla="*/ 359672 h 656914"/>
              <a:gd name="connsiteX1" fmla="*/ 690478 w 2455746"/>
              <a:gd name="connsiteY1" fmla="*/ 9148 h 656914"/>
              <a:gd name="connsiteX2" fmla="*/ 1500471 w 2455746"/>
              <a:gd name="connsiteY2" fmla="*/ 656820 h 656914"/>
              <a:gd name="connsiteX3" fmla="*/ 2455746 w 2455746"/>
              <a:gd name="connsiteY3" fmla="*/ 196436 h 656914"/>
              <a:gd name="connsiteX0" fmla="*/ 0 w 2455746"/>
              <a:gd name="connsiteY0" fmla="*/ 351302 h 648539"/>
              <a:gd name="connsiteX1" fmla="*/ 690478 w 2455746"/>
              <a:gd name="connsiteY1" fmla="*/ 778 h 648539"/>
              <a:gd name="connsiteX2" fmla="*/ 1500471 w 2455746"/>
              <a:gd name="connsiteY2" fmla="*/ 648450 h 648539"/>
              <a:gd name="connsiteX3" fmla="*/ 2455746 w 2455746"/>
              <a:gd name="connsiteY3" fmla="*/ 188066 h 648539"/>
              <a:gd name="connsiteX0" fmla="*/ 0 w 2568272"/>
              <a:gd name="connsiteY0" fmla="*/ 239436 h 682009"/>
              <a:gd name="connsiteX1" fmla="*/ 803004 w 2568272"/>
              <a:gd name="connsiteY1" fmla="*/ 34239 h 682009"/>
              <a:gd name="connsiteX2" fmla="*/ 1612997 w 2568272"/>
              <a:gd name="connsiteY2" fmla="*/ 681911 h 682009"/>
              <a:gd name="connsiteX3" fmla="*/ 2568272 w 2568272"/>
              <a:gd name="connsiteY3" fmla="*/ 221527 h 682009"/>
              <a:gd name="connsiteX0" fmla="*/ 0 w 2568272"/>
              <a:gd name="connsiteY0" fmla="*/ 224780 h 667353"/>
              <a:gd name="connsiteX1" fmla="*/ 803004 w 2568272"/>
              <a:gd name="connsiteY1" fmla="*/ 19583 h 667353"/>
              <a:gd name="connsiteX2" fmla="*/ 1612997 w 2568272"/>
              <a:gd name="connsiteY2" fmla="*/ 667255 h 667353"/>
              <a:gd name="connsiteX3" fmla="*/ 2568272 w 2568272"/>
              <a:gd name="connsiteY3" fmla="*/ 206871 h 667353"/>
              <a:gd name="connsiteX0" fmla="*/ 0 w 2399484"/>
              <a:gd name="connsiteY0" fmla="*/ 309228 h 657021"/>
              <a:gd name="connsiteX1" fmla="*/ 634216 w 2399484"/>
              <a:gd name="connsiteY1" fmla="*/ 9253 h 657021"/>
              <a:gd name="connsiteX2" fmla="*/ 1444209 w 2399484"/>
              <a:gd name="connsiteY2" fmla="*/ 656925 h 657021"/>
              <a:gd name="connsiteX3" fmla="*/ 2399484 w 2399484"/>
              <a:gd name="connsiteY3" fmla="*/ 196541 h 657021"/>
              <a:gd name="connsiteX0" fmla="*/ 0 w 2399484"/>
              <a:gd name="connsiteY0" fmla="*/ 248735 h 596539"/>
              <a:gd name="connsiteX1" fmla="*/ 715484 w 2399484"/>
              <a:gd name="connsiteY1" fmla="*/ 11946 h 596539"/>
              <a:gd name="connsiteX2" fmla="*/ 1444209 w 2399484"/>
              <a:gd name="connsiteY2" fmla="*/ 596432 h 596539"/>
              <a:gd name="connsiteX3" fmla="*/ 2399484 w 2399484"/>
              <a:gd name="connsiteY3" fmla="*/ 136048 h 596539"/>
              <a:gd name="connsiteX0" fmla="*/ 0 w 2399484"/>
              <a:gd name="connsiteY0" fmla="*/ 244360 h 503721"/>
              <a:gd name="connsiteX1" fmla="*/ 715484 w 2399484"/>
              <a:gd name="connsiteY1" fmla="*/ 7571 h 503721"/>
              <a:gd name="connsiteX2" fmla="*/ 1481718 w 2399484"/>
              <a:gd name="connsiteY2" fmla="*/ 503597 h 503721"/>
              <a:gd name="connsiteX3" fmla="*/ 2399484 w 2399484"/>
              <a:gd name="connsiteY3" fmla="*/ 131673 h 503721"/>
              <a:gd name="connsiteX0" fmla="*/ 0 w 2218193"/>
              <a:gd name="connsiteY0" fmla="*/ 244360 h 503721"/>
              <a:gd name="connsiteX1" fmla="*/ 715484 w 2218193"/>
              <a:gd name="connsiteY1" fmla="*/ 7571 h 503721"/>
              <a:gd name="connsiteX2" fmla="*/ 1481718 w 2218193"/>
              <a:gd name="connsiteY2" fmla="*/ 503597 h 503721"/>
              <a:gd name="connsiteX3" fmla="*/ 2218193 w 2218193"/>
              <a:gd name="connsiteY3" fmla="*/ 232770 h 503721"/>
              <a:gd name="connsiteX0" fmla="*/ 0 w 2218193"/>
              <a:gd name="connsiteY0" fmla="*/ 242937 h 470712"/>
              <a:gd name="connsiteX1" fmla="*/ 715484 w 2218193"/>
              <a:gd name="connsiteY1" fmla="*/ 6148 h 470712"/>
              <a:gd name="connsiteX2" fmla="*/ 1581741 w 2218193"/>
              <a:gd name="connsiteY2" fmla="*/ 470581 h 470712"/>
              <a:gd name="connsiteX3" fmla="*/ 2218193 w 2218193"/>
              <a:gd name="connsiteY3" fmla="*/ 231347 h 470712"/>
              <a:gd name="connsiteX0" fmla="*/ 0 w 2218193"/>
              <a:gd name="connsiteY0" fmla="*/ 240353 h 468128"/>
              <a:gd name="connsiteX1" fmla="*/ 715484 w 2218193"/>
              <a:gd name="connsiteY1" fmla="*/ 3564 h 468128"/>
              <a:gd name="connsiteX2" fmla="*/ 1581741 w 2218193"/>
              <a:gd name="connsiteY2" fmla="*/ 467997 h 468128"/>
              <a:gd name="connsiteX3" fmla="*/ 2218193 w 2218193"/>
              <a:gd name="connsiteY3" fmla="*/ 228763 h 468128"/>
              <a:gd name="connsiteX0" fmla="*/ 0 w 2287305"/>
              <a:gd name="connsiteY0" fmla="*/ 243404 h 468004"/>
              <a:gd name="connsiteX1" fmla="*/ 784596 w 2287305"/>
              <a:gd name="connsiteY1" fmla="*/ 3440 h 468004"/>
              <a:gd name="connsiteX2" fmla="*/ 1650853 w 2287305"/>
              <a:gd name="connsiteY2" fmla="*/ 467873 h 468004"/>
              <a:gd name="connsiteX3" fmla="*/ 2287305 w 2287305"/>
              <a:gd name="connsiteY3" fmla="*/ 228639 h 468004"/>
              <a:gd name="connsiteX0" fmla="*/ 0 w 2287305"/>
              <a:gd name="connsiteY0" fmla="*/ 315764 h 540345"/>
              <a:gd name="connsiteX1" fmla="*/ 731191 w 2287305"/>
              <a:gd name="connsiteY1" fmla="*/ 2775 h 540345"/>
              <a:gd name="connsiteX2" fmla="*/ 1650853 w 2287305"/>
              <a:gd name="connsiteY2" fmla="*/ 540233 h 540345"/>
              <a:gd name="connsiteX3" fmla="*/ 2287305 w 2287305"/>
              <a:gd name="connsiteY3" fmla="*/ 300999 h 540345"/>
              <a:gd name="connsiteX0" fmla="*/ 0 w 2287305"/>
              <a:gd name="connsiteY0" fmla="*/ 316376 h 540957"/>
              <a:gd name="connsiteX1" fmla="*/ 731191 w 2287305"/>
              <a:gd name="connsiteY1" fmla="*/ 3387 h 540957"/>
              <a:gd name="connsiteX2" fmla="*/ 1650853 w 2287305"/>
              <a:gd name="connsiteY2" fmla="*/ 540845 h 540957"/>
              <a:gd name="connsiteX3" fmla="*/ 2287305 w 2287305"/>
              <a:gd name="connsiteY3" fmla="*/ 301611 h 540957"/>
              <a:gd name="connsiteX0" fmla="*/ 0 w 2287305"/>
              <a:gd name="connsiteY0" fmla="*/ 313084 h 537659"/>
              <a:gd name="connsiteX1" fmla="*/ 731191 w 2287305"/>
              <a:gd name="connsiteY1" fmla="*/ 95 h 537659"/>
              <a:gd name="connsiteX2" fmla="*/ 1650853 w 2287305"/>
              <a:gd name="connsiteY2" fmla="*/ 537553 h 537659"/>
              <a:gd name="connsiteX3" fmla="*/ 2287305 w 2287305"/>
              <a:gd name="connsiteY3" fmla="*/ 298319 h 537659"/>
              <a:gd name="connsiteX0" fmla="*/ 0 w 2287305"/>
              <a:gd name="connsiteY0" fmla="*/ 325778 h 550350"/>
              <a:gd name="connsiteX1" fmla="*/ 743757 w 2287305"/>
              <a:gd name="connsiteY1" fmla="*/ 89 h 550350"/>
              <a:gd name="connsiteX2" fmla="*/ 1650853 w 2287305"/>
              <a:gd name="connsiteY2" fmla="*/ 550247 h 550350"/>
              <a:gd name="connsiteX3" fmla="*/ 2287305 w 2287305"/>
              <a:gd name="connsiteY3" fmla="*/ 311013 h 550350"/>
              <a:gd name="connsiteX0" fmla="*/ 0 w 2287305"/>
              <a:gd name="connsiteY0" fmla="*/ 330860 h 622103"/>
              <a:gd name="connsiteX1" fmla="*/ 743757 w 2287305"/>
              <a:gd name="connsiteY1" fmla="*/ 5171 h 622103"/>
              <a:gd name="connsiteX2" fmla="*/ 1619439 w 2287305"/>
              <a:gd name="connsiteY2" fmla="*/ 622004 h 622103"/>
              <a:gd name="connsiteX3" fmla="*/ 2287305 w 2287305"/>
              <a:gd name="connsiteY3" fmla="*/ 316095 h 622103"/>
              <a:gd name="connsiteX0" fmla="*/ 0 w 2299871"/>
              <a:gd name="connsiteY0" fmla="*/ 330860 h 622103"/>
              <a:gd name="connsiteX1" fmla="*/ 743757 w 2299871"/>
              <a:gd name="connsiteY1" fmla="*/ 5171 h 622103"/>
              <a:gd name="connsiteX2" fmla="*/ 1619439 w 2299871"/>
              <a:gd name="connsiteY2" fmla="*/ 622004 h 622103"/>
              <a:gd name="connsiteX3" fmla="*/ 2299871 w 2299871"/>
              <a:gd name="connsiteY3" fmla="*/ 325620 h 622103"/>
              <a:gd name="connsiteX0" fmla="*/ 0 w 2299871"/>
              <a:gd name="connsiteY0" fmla="*/ 330860 h 622103"/>
              <a:gd name="connsiteX1" fmla="*/ 743757 w 2299871"/>
              <a:gd name="connsiteY1" fmla="*/ 5171 h 622103"/>
              <a:gd name="connsiteX2" fmla="*/ 1619439 w 2299871"/>
              <a:gd name="connsiteY2" fmla="*/ 622004 h 622103"/>
              <a:gd name="connsiteX3" fmla="*/ 2299871 w 2299871"/>
              <a:gd name="connsiteY3" fmla="*/ 325620 h 622103"/>
              <a:gd name="connsiteX0" fmla="*/ 0 w 2299871"/>
              <a:gd name="connsiteY0" fmla="*/ 330960 h 625378"/>
              <a:gd name="connsiteX1" fmla="*/ 743757 w 2299871"/>
              <a:gd name="connsiteY1" fmla="*/ 5271 h 625378"/>
              <a:gd name="connsiteX2" fmla="*/ 1672843 w 2299871"/>
              <a:gd name="connsiteY2" fmla="*/ 625279 h 625378"/>
              <a:gd name="connsiteX3" fmla="*/ 2299871 w 2299871"/>
              <a:gd name="connsiteY3" fmla="*/ 325720 h 625378"/>
              <a:gd name="connsiteX0" fmla="*/ 0 w 2299871"/>
              <a:gd name="connsiteY0" fmla="*/ 330960 h 625378"/>
              <a:gd name="connsiteX1" fmla="*/ 847425 w 2299871"/>
              <a:gd name="connsiteY1" fmla="*/ 5271 h 625378"/>
              <a:gd name="connsiteX2" fmla="*/ 1672843 w 2299871"/>
              <a:gd name="connsiteY2" fmla="*/ 625279 h 625378"/>
              <a:gd name="connsiteX3" fmla="*/ 2299871 w 2299871"/>
              <a:gd name="connsiteY3" fmla="*/ 325720 h 625378"/>
              <a:gd name="connsiteX0" fmla="*/ 0 w 2299871"/>
              <a:gd name="connsiteY0" fmla="*/ 330960 h 625378"/>
              <a:gd name="connsiteX1" fmla="*/ 831717 w 2299871"/>
              <a:gd name="connsiteY1" fmla="*/ 5271 h 625378"/>
              <a:gd name="connsiteX2" fmla="*/ 1672843 w 2299871"/>
              <a:gd name="connsiteY2" fmla="*/ 625279 h 625378"/>
              <a:gd name="connsiteX3" fmla="*/ 2299871 w 2299871"/>
              <a:gd name="connsiteY3" fmla="*/ 325720 h 625378"/>
              <a:gd name="connsiteX0" fmla="*/ 0 w 2299871"/>
              <a:gd name="connsiteY0" fmla="*/ 325856 h 620267"/>
              <a:gd name="connsiteX1" fmla="*/ 831717 w 2299871"/>
              <a:gd name="connsiteY1" fmla="*/ 167 h 620267"/>
              <a:gd name="connsiteX2" fmla="*/ 1672843 w 2299871"/>
              <a:gd name="connsiteY2" fmla="*/ 620175 h 620267"/>
              <a:gd name="connsiteX3" fmla="*/ 2299871 w 2299871"/>
              <a:gd name="connsiteY3" fmla="*/ 320616 h 620267"/>
              <a:gd name="connsiteX0" fmla="*/ 0 w 2299871"/>
              <a:gd name="connsiteY0" fmla="*/ 325856 h 620175"/>
              <a:gd name="connsiteX1" fmla="*/ 831717 w 2299871"/>
              <a:gd name="connsiteY1" fmla="*/ 167 h 620175"/>
              <a:gd name="connsiteX2" fmla="*/ 1672843 w 2299871"/>
              <a:gd name="connsiteY2" fmla="*/ 620175 h 620175"/>
              <a:gd name="connsiteX3" fmla="*/ 2299871 w 2299871"/>
              <a:gd name="connsiteY3" fmla="*/ 320616 h 620175"/>
              <a:gd name="connsiteX0" fmla="*/ 0 w 2299871"/>
              <a:gd name="connsiteY0" fmla="*/ 331886 h 654780"/>
              <a:gd name="connsiteX1" fmla="*/ 831717 w 2299871"/>
              <a:gd name="connsiteY1" fmla="*/ 6197 h 654780"/>
              <a:gd name="connsiteX2" fmla="*/ 1647712 w 2299871"/>
              <a:gd name="connsiteY2" fmla="*/ 654780 h 654780"/>
              <a:gd name="connsiteX3" fmla="*/ 2299871 w 2299871"/>
              <a:gd name="connsiteY3" fmla="*/ 326646 h 654780"/>
              <a:gd name="connsiteX0" fmla="*/ 0 w 2299871"/>
              <a:gd name="connsiteY0" fmla="*/ 331886 h 655056"/>
              <a:gd name="connsiteX1" fmla="*/ 831717 w 2299871"/>
              <a:gd name="connsiteY1" fmla="*/ 6197 h 655056"/>
              <a:gd name="connsiteX2" fmla="*/ 1647712 w 2299871"/>
              <a:gd name="connsiteY2" fmla="*/ 654780 h 655056"/>
              <a:gd name="connsiteX3" fmla="*/ 2299871 w 2299871"/>
              <a:gd name="connsiteY3" fmla="*/ 326646 h 655056"/>
              <a:gd name="connsiteX0" fmla="*/ 0 w 2299871"/>
              <a:gd name="connsiteY0" fmla="*/ 331886 h 655169"/>
              <a:gd name="connsiteX1" fmla="*/ 831717 w 2299871"/>
              <a:gd name="connsiteY1" fmla="*/ 6197 h 655169"/>
              <a:gd name="connsiteX2" fmla="*/ 1647712 w 2299871"/>
              <a:gd name="connsiteY2" fmla="*/ 654780 h 655169"/>
              <a:gd name="connsiteX3" fmla="*/ 2299871 w 2299871"/>
              <a:gd name="connsiteY3" fmla="*/ 326646 h 655169"/>
              <a:gd name="connsiteX0" fmla="*/ 0 w 2299871"/>
              <a:gd name="connsiteY0" fmla="*/ 19901 h 344120"/>
              <a:gd name="connsiteX1" fmla="*/ 747946 w 2299871"/>
              <a:gd name="connsiteY1" fmla="*/ 126012 h 344120"/>
              <a:gd name="connsiteX2" fmla="*/ 1647712 w 2299871"/>
              <a:gd name="connsiteY2" fmla="*/ 342795 h 344120"/>
              <a:gd name="connsiteX3" fmla="*/ 2299871 w 2299871"/>
              <a:gd name="connsiteY3" fmla="*/ 14661 h 344120"/>
              <a:gd name="connsiteX0" fmla="*/ 0 w 2299871"/>
              <a:gd name="connsiteY0" fmla="*/ 5240 h 329459"/>
              <a:gd name="connsiteX1" fmla="*/ 747946 w 2299871"/>
              <a:gd name="connsiteY1" fmla="*/ 111351 h 329459"/>
              <a:gd name="connsiteX2" fmla="*/ 1647712 w 2299871"/>
              <a:gd name="connsiteY2" fmla="*/ 328134 h 329459"/>
              <a:gd name="connsiteX3" fmla="*/ 2299871 w 2299871"/>
              <a:gd name="connsiteY3" fmla="*/ 0 h 329459"/>
              <a:gd name="connsiteX0" fmla="*/ 0 w 2299871"/>
              <a:gd name="connsiteY0" fmla="*/ 5240 h 321042"/>
              <a:gd name="connsiteX1" fmla="*/ 747946 w 2299871"/>
              <a:gd name="connsiteY1" fmla="*/ 111351 h 321042"/>
              <a:gd name="connsiteX2" fmla="*/ 1597449 w 2299871"/>
              <a:gd name="connsiteY2" fmla="*/ 319667 h 321042"/>
              <a:gd name="connsiteX3" fmla="*/ 2299871 w 2299871"/>
              <a:gd name="connsiteY3" fmla="*/ 0 h 32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871" h="321042">
                <a:moveTo>
                  <a:pt x="0" y="5240"/>
                </a:moveTo>
                <a:cubicBezTo>
                  <a:pt x="248690" y="39825"/>
                  <a:pt x="481705" y="58947"/>
                  <a:pt x="747946" y="111351"/>
                </a:cubicBezTo>
                <a:cubicBezTo>
                  <a:pt x="1014188" y="163756"/>
                  <a:pt x="1338795" y="338225"/>
                  <a:pt x="1597449" y="319667"/>
                </a:cubicBezTo>
                <a:cubicBezTo>
                  <a:pt x="1856103" y="301109"/>
                  <a:pt x="2065873" y="1769"/>
                  <a:pt x="2299871" y="0"/>
                </a:cubicBezTo>
              </a:path>
            </a:pathLst>
          </a:custGeom>
          <a:noFill/>
          <a:ln w="127000" cap="flat" cmpd="sng" algn="ctr">
            <a:solidFill>
              <a:srgbClr val="FFBBE9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46" name="Oval 145"/>
          <p:cNvSpPr/>
          <p:nvPr/>
        </p:nvSpPr>
        <p:spPr bwMode="auto">
          <a:xfrm flipH="1">
            <a:off x="1179152" y="4085639"/>
            <a:ext cx="228600" cy="2286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2062706" y="4942019"/>
            <a:ext cx="228600" cy="228600"/>
          </a:xfrm>
          <a:prstGeom prst="ellipse">
            <a:avLst/>
          </a:prstGeom>
          <a:solidFill>
            <a:srgbClr val="808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51" name="Oval 150"/>
          <p:cNvSpPr/>
          <p:nvPr/>
        </p:nvSpPr>
        <p:spPr bwMode="auto">
          <a:xfrm>
            <a:off x="295597" y="4514523"/>
            <a:ext cx="228600" cy="228600"/>
          </a:xfrm>
          <a:prstGeom prst="ellipse">
            <a:avLst/>
          </a:prstGeom>
          <a:solidFill>
            <a:srgbClr val="000000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52" name="Straight Connector 151"/>
          <p:cNvCxnSpPr>
            <a:stCxn id="151" idx="6"/>
            <a:endCxn id="149" idx="6"/>
          </p:cNvCxnSpPr>
          <p:nvPr/>
        </p:nvCxnSpPr>
        <p:spPr bwMode="auto">
          <a:xfrm flipV="1">
            <a:off x="524197" y="4199939"/>
            <a:ext cx="654955" cy="42888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3" name="Straight Connector 152"/>
          <p:cNvCxnSpPr>
            <a:stCxn id="151" idx="6"/>
            <a:endCxn id="150" idx="6"/>
          </p:cNvCxnSpPr>
          <p:nvPr/>
        </p:nvCxnSpPr>
        <p:spPr bwMode="auto">
          <a:xfrm>
            <a:off x="524197" y="4628823"/>
            <a:ext cx="654955" cy="42993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54" name="Oval 153"/>
          <p:cNvSpPr/>
          <p:nvPr/>
        </p:nvSpPr>
        <p:spPr bwMode="auto">
          <a:xfrm>
            <a:off x="2062706" y="4086939"/>
            <a:ext cx="228600" cy="228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2946261" y="4514523"/>
            <a:ext cx="228600" cy="228600"/>
          </a:xfrm>
          <a:prstGeom prst="ellipse">
            <a:avLst/>
          </a:prstGeom>
          <a:solidFill>
            <a:srgbClr val="000000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58" name="Straight Connector 157"/>
          <p:cNvCxnSpPr>
            <a:stCxn id="149" idx="2"/>
            <a:endCxn id="154" idx="2"/>
          </p:cNvCxnSpPr>
          <p:nvPr/>
        </p:nvCxnSpPr>
        <p:spPr bwMode="auto">
          <a:xfrm>
            <a:off x="1407752" y="4199939"/>
            <a:ext cx="654954" cy="13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9" name="Straight Connector 158"/>
          <p:cNvCxnSpPr>
            <a:stCxn id="150" idx="2"/>
            <a:endCxn id="160" idx="2"/>
          </p:cNvCxnSpPr>
          <p:nvPr/>
        </p:nvCxnSpPr>
        <p:spPr bwMode="auto">
          <a:xfrm flipV="1">
            <a:off x="1407752" y="5056319"/>
            <a:ext cx="654954" cy="244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2062706" y="4942019"/>
            <a:ext cx="228600" cy="228600"/>
          </a:xfrm>
          <a:prstGeom prst="ellipse">
            <a:avLst/>
          </a:prstGeom>
          <a:solidFill>
            <a:srgbClr val="808000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62" name="Straight Connector 161"/>
          <p:cNvCxnSpPr>
            <a:stCxn id="160" idx="6"/>
            <a:endCxn id="155" idx="2"/>
          </p:cNvCxnSpPr>
          <p:nvPr/>
        </p:nvCxnSpPr>
        <p:spPr bwMode="auto">
          <a:xfrm flipV="1">
            <a:off x="2291306" y="4628823"/>
            <a:ext cx="654955" cy="42749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3" name="Straight Connector 162"/>
          <p:cNvCxnSpPr>
            <a:stCxn id="154" idx="6"/>
            <a:endCxn id="155" idx="2"/>
          </p:cNvCxnSpPr>
          <p:nvPr/>
        </p:nvCxnSpPr>
        <p:spPr bwMode="auto">
          <a:xfrm>
            <a:off x="2291306" y="4201239"/>
            <a:ext cx="654955" cy="42758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69" name="Oval 168"/>
          <p:cNvSpPr/>
          <p:nvPr/>
        </p:nvSpPr>
        <p:spPr bwMode="auto">
          <a:xfrm flipH="1">
            <a:off x="1179152" y="4515051"/>
            <a:ext cx="228600" cy="228600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cxnSp>
        <p:nvCxnSpPr>
          <p:cNvPr id="170" name="Straight Connector 169"/>
          <p:cNvCxnSpPr>
            <a:stCxn id="169" idx="2"/>
            <a:endCxn id="160" idx="1"/>
          </p:cNvCxnSpPr>
          <p:nvPr/>
        </p:nvCxnSpPr>
        <p:spPr bwMode="auto">
          <a:xfrm>
            <a:off x="1407752" y="4629351"/>
            <a:ext cx="688432" cy="34614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71" name="Straight Connector 170"/>
          <p:cNvCxnSpPr>
            <a:stCxn id="151" idx="6"/>
            <a:endCxn id="169" idx="6"/>
          </p:cNvCxnSpPr>
          <p:nvPr/>
        </p:nvCxnSpPr>
        <p:spPr bwMode="auto">
          <a:xfrm>
            <a:off x="524197" y="4628823"/>
            <a:ext cx="654955" cy="52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10" name="Rectangle 309"/>
          <p:cNvSpPr/>
          <p:nvPr/>
        </p:nvSpPr>
        <p:spPr>
          <a:xfrm>
            <a:off x="1199357" y="3692154"/>
            <a:ext cx="26296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endParaRPr lang="en-GB" sz="240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406794" y="4251801"/>
            <a:ext cx="3308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4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4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'</a:t>
            </a:r>
          </a:p>
        </p:txBody>
      </p:sp>
      <p:sp>
        <p:nvSpPr>
          <p:cNvPr id="312" name="Rectangle 311"/>
          <p:cNvSpPr/>
          <p:nvPr/>
        </p:nvSpPr>
        <p:spPr>
          <a:xfrm>
            <a:off x="2067262" y="3673104"/>
            <a:ext cx="26732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Calibri"/>
                <a:cs typeface="Calibri"/>
                <a:sym typeface="Symbol"/>
              </a:rPr>
              <a:t>y</a:t>
            </a:r>
            <a:r>
              <a:rPr lang="en-GB" sz="2400" baseline="-25000">
                <a:latin typeface="Calibri"/>
                <a:cs typeface="Calibri"/>
                <a:sym typeface="Symbol"/>
              </a:rPr>
              <a:t>1</a:t>
            </a:r>
          </a:p>
        </p:txBody>
      </p:sp>
      <p:sp>
        <p:nvSpPr>
          <p:cNvPr id="173" name="Rectangle 172"/>
          <p:cNvSpPr/>
          <p:nvPr/>
        </p:nvSpPr>
        <p:spPr>
          <a:xfrm>
            <a:off x="2097848" y="5038200"/>
            <a:ext cx="26732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4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3006728" y="4639403"/>
            <a:ext cx="15786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Calibri"/>
                <a:cs typeface="Calibri"/>
                <a:sym typeface="Symbol"/>
              </a:rPr>
              <a:t>t</a:t>
            </a:r>
            <a:endParaRPr lang="en-GB" sz="2400" i="1" baseline="-25000">
              <a:latin typeface="Calibri"/>
              <a:cs typeface="Calibri"/>
              <a:sym typeface="Symbol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336305" y="4626703"/>
            <a:ext cx="17454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Calibri"/>
                <a:cs typeface="Calibri"/>
                <a:sym typeface="Symbol"/>
              </a:rPr>
              <a:t>s</a:t>
            </a:r>
            <a:endParaRPr lang="en-GB" sz="2400" i="1" baseline="-25000">
              <a:latin typeface="Calibri"/>
              <a:cs typeface="Calibri"/>
              <a:sym typeface="Symbol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1212058" y="5038200"/>
            <a:ext cx="26296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400" i="1">
                <a:latin typeface="Calibri"/>
                <a:cs typeface="Calibri"/>
                <a:sym typeface="Symbol"/>
              </a:rPr>
              <a:t>x</a:t>
            </a:r>
            <a:r>
              <a:rPr lang="en-GB" sz="2400" baseline="-25000"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146447" y="6158137"/>
            <a:ext cx="1797317" cy="353943"/>
          </a:xfrm>
          <a:prstGeom prst="rect">
            <a:avLst/>
          </a:prstGeom>
          <a:gradFill rotWithShape="1">
            <a:gsLst>
              <a:gs pos="0">
                <a:srgbClr val="D2DA7A">
                  <a:tint val="45000"/>
                  <a:satMod val="200000"/>
                </a:srgbClr>
              </a:gs>
              <a:gs pos="30000">
                <a:srgbClr val="D2DA7A">
                  <a:tint val="61000"/>
                  <a:satMod val="200000"/>
                </a:srgbClr>
              </a:gs>
              <a:gs pos="45000">
                <a:srgbClr val="D2DA7A">
                  <a:tint val="66000"/>
                  <a:satMod val="200000"/>
                </a:srgbClr>
              </a:gs>
              <a:gs pos="55000">
                <a:srgbClr val="D2DA7A">
                  <a:tint val="66000"/>
                  <a:satMod val="200000"/>
                </a:srgbClr>
              </a:gs>
              <a:gs pos="73000">
                <a:srgbClr val="D2DA7A">
                  <a:tint val="61000"/>
                  <a:satMod val="200000"/>
                </a:srgbClr>
              </a:gs>
              <a:gs pos="100000">
                <a:srgbClr val="D2DA7A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D2DA7A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square" lIns="0" tIns="0" rIns="0" bIns="45720" rtlCol="0">
            <a:spAutoFit/>
          </a:bodyPr>
          <a:lstStyle/>
          <a:p>
            <a:pPr defTabSz="2656912" eaLnBrk="0" hangingPunct="0">
              <a:spcAft>
                <a:spcPts val="0"/>
              </a:spcAft>
              <a:tabLst>
                <a:tab pos="1790700" algn="l"/>
              </a:tabLst>
              <a:defRPr/>
            </a:pPr>
            <a:r>
              <a:rPr lang="en-US" sz="2000" kern="0" dirty="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 Gurvich [1977]</a:t>
            </a:r>
            <a:endParaRPr lang="en-US" sz="2000" kern="0" dirty="0" smtClean="0">
              <a:solidFill>
                <a:srgbClr val="0000FF"/>
              </a:solidFill>
              <a:latin typeface="Calibri"/>
              <a:cs typeface="Calibri"/>
              <a:sym typeface="Symbol"/>
            </a:endParaRPr>
          </a:p>
        </p:txBody>
      </p:sp>
      <p:cxnSp>
        <p:nvCxnSpPr>
          <p:cNvPr id="178" name="Straight Arrow Connector 177"/>
          <p:cNvCxnSpPr/>
          <p:nvPr/>
        </p:nvCxnSpPr>
        <p:spPr bwMode="auto">
          <a:xfrm flipH="1">
            <a:off x="5647849" y="4489689"/>
            <a:ext cx="144019" cy="90781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008000"/>
            </a:solidFill>
            <a:prstDash val="solid"/>
            <a:round/>
            <a:headEnd type="stealth" w="lg" len="lg"/>
            <a:tailEnd type="none"/>
          </a:ln>
          <a:effectLst/>
        </p:spPr>
      </p:cxnSp>
      <p:sp>
        <p:nvSpPr>
          <p:cNvPr id="179" name="Rectangle 17"/>
          <p:cNvSpPr>
            <a:spLocks noChangeArrowheads="1"/>
          </p:cNvSpPr>
          <p:nvPr/>
        </p:nvSpPr>
        <p:spPr bwMode="auto">
          <a:xfrm>
            <a:off x="4373033" y="5264424"/>
            <a:ext cx="27878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Read-once formula</a:t>
            </a: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4373033" y="5688462"/>
            <a:ext cx="42552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US" sz="2800">
                <a:solidFill>
                  <a:srgbClr val="008000"/>
                </a:solidFill>
                <a:latin typeface="Calibri"/>
                <a:cs typeface="Calibri"/>
              </a:rPr>
              <a:t>Calculating </a:t>
            </a:r>
            <a:r>
              <a:rPr lang="en-US" sz="2800" b="1">
                <a:solidFill>
                  <a:srgbClr val="008000"/>
                </a:solidFill>
                <a:latin typeface="Calibri"/>
                <a:cs typeface="Calibri"/>
              </a:rPr>
              <a:t>P</a:t>
            </a:r>
            <a:r>
              <a:rPr lang="en-US" sz="2800">
                <a:solidFill>
                  <a:srgbClr val="008000"/>
                </a:solidFill>
                <a:latin typeface="Calibri"/>
                <a:cs typeface="Calibri"/>
              </a:rPr>
              <a:t>[</a:t>
            </a:r>
            <a:r>
              <a:rPr lang="en-US" sz="2800" i="1">
                <a:solidFill>
                  <a:srgbClr val="008000"/>
                </a:solidFill>
                <a:latin typeface="Calibri"/>
                <a:cs typeface="Calibri"/>
              </a:rPr>
              <a:t>f</a:t>
            </a:r>
            <a:r>
              <a:rPr lang="en-US" sz="2800">
                <a:solidFill>
                  <a:srgbClr val="008000"/>
                </a:solidFill>
                <a:latin typeface="Calibri"/>
                <a:cs typeface="Calibri"/>
              </a:rPr>
              <a:t>] is in PTIME </a:t>
            </a:r>
            <a:r>
              <a:rPr lang="en-US" sz="2800" kern="0">
                <a:solidFill>
                  <a:srgbClr val="008000"/>
                </a:solidFill>
                <a:latin typeface="Calibri"/>
                <a:cs typeface="Calibri"/>
                <a:sym typeface="Wingdings"/>
              </a:rPr>
              <a:t></a:t>
            </a:r>
            <a:endParaRPr lang="en-US" sz="280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81" name="Rectangle 17"/>
          <p:cNvSpPr>
            <a:spLocks noChangeArrowheads="1"/>
          </p:cNvSpPr>
          <p:nvPr/>
        </p:nvSpPr>
        <p:spPr bwMode="auto">
          <a:xfrm>
            <a:off x="296333" y="5688462"/>
            <a:ext cx="29239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US" sz="2800" dirty="0">
                <a:solidFill>
                  <a:srgbClr val="008000"/>
                </a:solidFill>
                <a:latin typeface="Calibri"/>
                <a:cs typeface="Calibri"/>
              </a:rPr>
              <a:t>Serial-parallel graph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33536" y="4648527"/>
            <a:ext cx="3658779" cy="430887"/>
            <a:chOff x="4133536" y="4648527"/>
            <a:chExt cx="3658779" cy="430887"/>
          </a:xfrm>
        </p:grpSpPr>
        <p:sp>
          <p:nvSpPr>
            <p:cNvPr id="340" name="Rectangle 339"/>
            <p:cNvSpPr/>
            <p:nvPr/>
          </p:nvSpPr>
          <p:spPr>
            <a:xfrm>
              <a:off x="4133536" y="4648527"/>
              <a:ext cx="3658779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f'</a:t>
              </a:r>
              <a:r>
                <a:rPr lang="en-GB" sz="900" i="1">
                  <a:latin typeface="Calibri"/>
                  <a:cs typeface="Calibri"/>
                  <a:sym typeface="Symbol"/>
                </a:rPr>
                <a:t> 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 =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 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q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1</a:t>
              </a:r>
              <a:r>
                <a:rPr lang="en-GB" sz="2800" i="1" baseline="-25000">
                  <a:latin typeface="Calibri"/>
                  <a:cs typeface="Calibri"/>
                  <a:sym typeface="Symbol"/>
                </a:rPr>
                <a:t>          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</a:t>
              </a:r>
              <a:r>
                <a:rPr lang="en-GB" sz="28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'</a:t>
              </a:r>
              <a:r>
                <a:rPr lang="en-GB" sz="2800" i="1" baseline="-25000">
                  <a:latin typeface="Calibri"/>
                  <a:cs typeface="Calibri"/>
                  <a:sym typeface="Symbol"/>
                </a:rPr>
                <a:t>        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 i="1" baseline="-25000">
                  <a:latin typeface="Calibri"/>
                  <a:cs typeface="Calibri"/>
                  <a:sym typeface="Symbol"/>
                </a:rPr>
                <a:t>  </a:t>
              </a:r>
              <a:r>
                <a:rPr lang="en-GB" sz="2800" i="1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q</a:t>
              </a:r>
              <a:r>
                <a:rPr lang="en-GB" sz="2800" baseline="-25000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2</a:t>
              </a:r>
            </a:p>
          </p:txBody>
        </p:sp>
        <p:cxnSp>
          <p:nvCxnSpPr>
            <p:cNvPr id="341" name="Straight Connector 340"/>
            <p:cNvCxnSpPr/>
            <p:nvPr/>
          </p:nvCxnSpPr>
          <p:spPr bwMode="auto">
            <a:xfrm>
              <a:off x="6234193" y="4719440"/>
              <a:ext cx="1065132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/>
            <p:cNvCxnSpPr/>
            <p:nvPr/>
          </p:nvCxnSpPr>
          <p:spPr bwMode="auto">
            <a:xfrm>
              <a:off x="6234193" y="4752742"/>
              <a:ext cx="397324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6" name="Straight Connector 355"/>
            <p:cNvCxnSpPr/>
            <p:nvPr/>
          </p:nvCxnSpPr>
          <p:spPr bwMode="auto">
            <a:xfrm>
              <a:off x="7019925" y="4752742"/>
              <a:ext cx="28575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0" name="Straight Connector 359"/>
            <p:cNvCxnSpPr/>
            <p:nvPr/>
          </p:nvCxnSpPr>
          <p:spPr bwMode="auto">
            <a:xfrm>
              <a:off x="6232525" y="4686138"/>
              <a:ext cx="150495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2" name="Straight Connector 361"/>
            <p:cNvCxnSpPr/>
            <p:nvPr/>
          </p:nvCxnSpPr>
          <p:spPr bwMode="auto">
            <a:xfrm>
              <a:off x="5128747" y="4686138"/>
              <a:ext cx="444485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4" name="Straight Connector 363"/>
            <p:cNvCxnSpPr/>
            <p:nvPr/>
          </p:nvCxnSpPr>
          <p:spPr bwMode="auto">
            <a:xfrm>
              <a:off x="5128747" y="4652836"/>
              <a:ext cx="2605553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2700">
                <a:schemeClr val="bg1"/>
              </a:glow>
            </a:effectLst>
          </p:spPr>
        </p:cxnSp>
      </p:grpSp>
      <p:cxnSp>
        <p:nvCxnSpPr>
          <p:cNvPr id="92" name="Straight Arrow Connector 91"/>
          <p:cNvCxnSpPr/>
          <p:nvPr/>
        </p:nvCxnSpPr>
        <p:spPr bwMode="auto">
          <a:xfrm rot="10800000" flipV="1">
            <a:off x="6299031" y="3395980"/>
            <a:ext cx="0" cy="28151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rot="10800000" flipV="1">
            <a:off x="5212551" y="3395980"/>
            <a:ext cx="0" cy="29104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2626557" y="6197732"/>
            <a:ext cx="44633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sz="2800" i="1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Now, h</a:t>
            </a: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ow to choose p and p' </a:t>
            </a:r>
            <a:r>
              <a:rPr lang="en-GB" sz="2800" i="1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?</a:t>
            </a:r>
            <a:endParaRPr lang="en-GB" sz="2800" baseline="-25000">
              <a:solidFill>
                <a:srgbClr val="FF0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109" name="Freeform 108"/>
          <p:cNvSpPr/>
          <p:nvPr/>
        </p:nvSpPr>
        <p:spPr bwMode="auto">
          <a:xfrm>
            <a:off x="437058" y="1369753"/>
            <a:ext cx="2502014" cy="500668"/>
          </a:xfrm>
          <a:custGeom>
            <a:avLst/>
            <a:gdLst>
              <a:gd name="connsiteX0" fmla="*/ 0 w 2586770"/>
              <a:gd name="connsiteY0" fmla="*/ 353411 h 423316"/>
              <a:gd name="connsiteX1" fmla="*/ 734083 w 2586770"/>
              <a:gd name="connsiteY1" fmla="*/ 365062 h 423316"/>
              <a:gd name="connsiteX2" fmla="*/ 1666252 w 2586770"/>
              <a:gd name="connsiteY2" fmla="*/ 3884 h 423316"/>
              <a:gd name="connsiteX3" fmla="*/ 2586770 w 2586770"/>
              <a:gd name="connsiteY3" fmla="*/ 341760 h 423316"/>
              <a:gd name="connsiteX4" fmla="*/ 2586770 w 2586770"/>
              <a:gd name="connsiteY4" fmla="*/ 341760 h 423316"/>
              <a:gd name="connsiteX0" fmla="*/ 0 w 2586770"/>
              <a:gd name="connsiteY0" fmla="*/ 397581 h 432533"/>
              <a:gd name="connsiteX1" fmla="*/ 550453 w 2586770"/>
              <a:gd name="connsiteY1" fmla="*/ 97606 h 432533"/>
              <a:gd name="connsiteX2" fmla="*/ 1666252 w 2586770"/>
              <a:gd name="connsiteY2" fmla="*/ 48054 h 432533"/>
              <a:gd name="connsiteX3" fmla="*/ 2586770 w 2586770"/>
              <a:gd name="connsiteY3" fmla="*/ 385930 h 432533"/>
              <a:gd name="connsiteX4" fmla="*/ 2586770 w 2586770"/>
              <a:gd name="connsiteY4" fmla="*/ 385930 h 432533"/>
              <a:gd name="connsiteX0" fmla="*/ 0 w 2683549"/>
              <a:gd name="connsiteY0" fmla="*/ 397581 h 432533"/>
              <a:gd name="connsiteX1" fmla="*/ 647232 w 2683549"/>
              <a:gd name="connsiteY1" fmla="*/ 97606 h 432533"/>
              <a:gd name="connsiteX2" fmla="*/ 1763031 w 2683549"/>
              <a:gd name="connsiteY2" fmla="*/ 48054 h 432533"/>
              <a:gd name="connsiteX3" fmla="*/ 2683549 w 2683549"/>
              <a:gd name="connsiteY3" fmla="*/ 385930 h 432533"/>
              <a:gd name="connsiteX4" fmla="*/ 2683549 w 2683549"/>
              <a:gd name="connsiteY4" fmla="*/ 385930 h 432533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83852 h 383852"/>
              <a:gd name="connsiteX1" fmla="*/ 6472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83852 h 383852"/>
              <a:gd name="connsiteX1" fmla="*/ 7454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70123 h 370123"/>
              <a:gd name="connsiteX1" fmla="*/ 74543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168930 w 2683549"/>
              <a:gd name="connsiteY4" fmla="*/ 297138 h 370123"/>
              <a:gd name="connsiteX0" fmla="*/ 0 w 2168930"/>
              <a:gd name="connsiteY0" fmla="*/ 359901 h 359901"/>
              <a:gd name="connsiteX1" fmla="*/ 702982 w 2168930"/>
              <a:gd name="connsiteY1" fmla="*/ 59926 h 359901"/>
              <a:gd name="connsiteX2" fmla="*/ 1763031 w 2168930"/>
              <a:gd name="connsiteY2" fmla="*/ 37832 h 359901"/>
              <a:gd name="connsiteX3" fmla="*/ 2168930 w 2168930"/>
              <a:gd name="connsiteY3" fmla="*/ 286916 h 359901"/>
              <a:gd name="connsiteX0" fmla="*/ 0 w 2568273"/>
              <a:gd name="connsiteY0" fmla="*/ 382770 h 447003"/>
              <a:gd name="connsiteX1" fmla="*/ 702982 w 2568273"/>
              <a:gd name="connsiteY1" fmla="*/ 82795 h 447003"/>
              <a:gd name="connsiteX2" fmla="*/ 1763031 w 2568273"/>
              <a:gd name="connsiteY2" fmla="*/ 60701 h 447003"/>
              <a:gd name="connsiteX3" fmla="*/ 2568273 w 2568273"/>
              <a:gd name="connsiteY3" fmla="*/ 447003 h 447003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96960 h 696960"/>
              <a:gd name="connsiteX1" fmla="*/ 790501 w 2655792"/>
              <a:gd name="connsiteY1" fmla="*/ 81057 h 696960"/>
              <a:gd name="connsiteX2" fmla="*/ 1913064 w 2655792"/>
              <a:gd name="connsiteY2" fmla="*/ 46326 h 696960"/>
              <a:gd name="connsiteX3" fmla="*/ 2655792 w 2655792"/>
              <a:gd name="connsiteY3" fmla="*/ 445265 h 696960"/>
              <a:gd name="connsiteX0" fmla="*/ 0 w 2655792"/>
              <a:gd name="connsiteY0" fmla="*/ 696960 h 696960"/>
              <a:gd name="connsiteX1" fmla="*/ 790501 w 2655792"/>
              <a:gd name="connsiteY1" fmla="*/ 81057 h 696960"/>
              <a:gd name="connsiteX2" fmla="*/ 1913064 w 2655792"/>
              <a:gd name="connsiteY2" fmla="*/ 46326 h 696960"/>
              <a:gd name="connsiteX3" fmla="*/ 2655792 w 2655792"/>
              <a:gd name="connsiteY3" fmla="*/ 445265 h 696960"/>
              <a:gd name="connsiteX0" fmla="*/ 0 w 2674547"/>
              <a:gd name="connsiteY0" fmla="*/ 696960 h 696960"/>
              <a:gd name="connsiteX1" fmla="*/ 790501 w 2674547"/>
              <a:gd name="connsiteY1" fmla="*/ 81057 h 696960"/>
              <a:gd name="connsiteX2" fmla="*/ 1913064 w 2674547"/>
              <a:gd name="connsiteY2" fmla="*/ 46326 h 696960"/>
              <a:gd name="connsiteX3" fmla="*/ 2674547 w 2674547"/>
              <a:gd name="connsiteY3" fmla="*/ 609548 h 696960"/>
              <a:gd name="connsiteX0" fmla="*/ 0 w 2674547"/>
              <a:gd name="connsiteY0" fmla="*/ 694465 h 694465"/>
              <a:gd name="connsiteX1" fmla="*/ 790501 w 2674547"/>
              <a:gd name="connsiteY1" fmla="*/ 78562 h 694465"/>
              <a:gd name="connsiteX2" fmla="*/ 1913064 w 2674547"/>
              <a:gd name="connsiteY2" fmla="*/ 43831 h 694465"/>
              <a:gd name="connsiteX3" fmla="*/ 2674547 w 2674547"/>
              <a:gd name="connsiteY3" fmla="*/ 607053 h 694465"/>
              <a:gd name="connsiteX0" fmla="*/ 0 w 2674547"/>
              <a:gd name="connsiteY0" fmla="*/ 682219 h 682219"/>
              <a:gd name="connsiteX1" fmla="*/ 790501 w 2674547"/>
              <a:gd name="connsiteY1" fmla="*/ 66316 h 682219"/>
              <a:gd name="connsiteX2" fmla="*/ 1913064 w 2674547"/>
              <a:gd name="connsiteY2" fmla="*/ 31585 h 682219"/>
              <a:gd name="connsiteX3" fmla="*/ 2674547 w 2674547"/>
              <a:gd name="connsiteY3" fmla="*/ 594807 h 682219"/>
              <a:gd name="connsiteX0" fmla="*/ 0 w 2674547"/>
              <a:gd name="connsiteY0" fmla="*/ 690084 h 690084"/>
              <a:gd name="connsiteX1" fmla="*/ 790501 w 2674547"/>
              <a:gd name="connsiteY1" fmla="*/ 74181 h 690084"/>
              <a:gd name="connsiteX2" fmla="*/ 1913064 w 2674547"/>
              <a:gd name="connsiteY2" fmla="*/ 39450 h 690084"/>
              <a:gd name="connsiteX3" fmla="*/ 2674547 w 2674547"/>
              <a:gd name="connsiteY3" fmla="*/ 602672 h 690084"/>
              <a:gd name="connsiteX0" fmla="*/ 0 w 2674547"/>
              <a:gd name="connsiteY0" fmla="*/ 703247 h 703247"/>
              <a:gd name="connsiteX1" fmla="*/ 790501 w 2674547"/>
              <a:gd name="connsiteY1" fmla="*/ 87344 h 703247"/>
              <a:gd name="connsiteX2" fmla="*/ 1913064 w 2674547"/>
              <a:gd name="connsiteY2" fmla="*/ 52613 h 703247"/>
              <a:gd name="connsiteX3" fmla="*/ 2674547 w 2674547"/>
              <a:gd name="connsiteY3" fmla="*/ 615835 h 703247"/>
              <a:gd name="connsiteX0" fmla="*/ 0 w 2674547"/>
              <a:gd name="connsiteY0" fmla="*/ 703247 h 703247"/>
              <a:gd name="connsiteX1" fmla="*/ 790501 w 2674547"/>
              <a:gd name="connsiteY1" fmla="*/ 87344 h 703247"/>
              <a:gd name="connsiteX2" fmla="*/ 1913064 w 2674547"/>
              <a:gd name="connsiteY2" fmla="*/ 52613 h 703247"/>
              <a:gd name="connsiteX3" fmla="*/ 2674547 w 2674547"/>
              <a:gd name="connsiteY3" fmla="*/ 615835 h 703247"/>
              <a:gd name="connsiteX0" fmla="*/ 0 w 2674547"/>
              <a:gd name="connsiteY0" fmla="*/ 656470 h 656470"/>
              <a:gd name="connsiteX1" fmla="*/ 715484 w 2674547"/>
              <a:gd name="connsiteY1" fmla="*/ 293309 h 656470"/>
              <a:gd name="connsiteX2" fmla="*/ 1913064 w 2674547"/>
              <a:gd name="connsiteY2" fmla="*/ 5836 h 656470"/>
              <a:gd name="connsiteX3" fmla="*/ 2674547 w 2674547"/>
              <a:gd name="connsiteY3" fmla="*/ 569058 h 656470"/>
              <a:gd name="connsiteX0" fmla="*/ 0 w 2674547"/>
              <a:gd name="connsiteY0" fmla="*/ 386673 h 386673"/>
              <a:gd name="connsiteX1" fmla="*/ 715484 w 2674547"/>
              <a:gd name="connsiteY1" fmla="*/ 23512 h 386673"/>
              <a:gd name="connsiteX2" fmla="*/ 1581739 w 2674547"/>
              <a:gd name="connsiteY2" fmla="*/ 64604 h 386673"/>
              <a:gd name="connsiteX3" fmla="*/ 2674547 w 2674547"/>
              <a:gd name="connsiteY3" fmla="*/ 299261 h 386673"/>
              <a:gd name="connsiteX0" fmla="*/ 0 w 2261954"/>
              <a:gd name="connsiteY0" fmla="*/ 388449 h 388449"/>
              <a:gd name="connsiteX1" fmla="*/ 715484 w 2261954"/>
              <a:gd name="connsiteY1" fmla="*/ 25288 h 388449"/>
              <a:gd name="connsiteX2" fmla="*/ 1581739 w 2261954"/>
              <a:gd name="connsiteY2" fmla="*/ 66380 h 388449"/>
              <a:gd name="connsiteX3" fmla="*/ 2261954 w 2261954"/>
              <a:gd name="connsiteY3" fmla="*/ 351585 h 388449"/>
              <a:gd name="connsiteX0" fmla="*/ 0 w 2261954"/>
              <a:gd name="connsiteY0" fmla="*/ 388449 h 388449"/>
              <a:gd name="connsiteX1" fmla="*/ 715484 w 2261954"/>
              <a:gd name="connsiteY1" fmla="*/ 25288 h 388449"/>
              <a:gd name="connsiteX2" fmla="*/ 1581739 w 2261954"/>
              <a:gd name="connsiteY2" fmla="*/ 66380 h 388449"/>
              <a:gd name="connsiteX3" fmla="*/ 2261954 w 2261954"/>
              <a:gd name="connsiteY3" fmla="*/ 351585 h 388449"/>
              <a:gd name="connsiteX0" fmla="*/ 0 w 2261954"/>
              <a:gd name="connsiteY0" fmla="*/ 388449 h 388449"/>
              <a:gd name="connsiteX1" fmla="*/ 715484 w 2261954"/>
              <a:gd name="connsiteY1" fmla="*/ 25288 h 388449"/>
              <a:gd name="connsiteX2" fmla="*/ 1600588 w 2261954"/>
              <a:gd name="connsiteY2" fmla="*/ 66380 h 388449"/>
              <a:gd name="connsiteX3" fmla="*/ 2261954 w 2261954"/>
              <a:gd name="connsiteY3" fmla="*/ 351585 h 388449"/>
              <a:gd name="connsiteX0" fmla="*/ 0 w 2261954"/>
              <a:gd name="connsiteY0" fmla="*/ 385242 h 385242"/>
              <a:gd name="connsiteX1" fmla="*/ 715484 w 2261954"/>
              <a:gd name="connsiteY1" fmla="*/ 22081 h 385242"/>
              <a:gd name="connsiteX2" fmla="*/ 1600588 w 2261954"/>
              <a:gd name="connsiteY2" fmla="*/ 63173 h 385242"/>
              <a:gd name="connsiteX3" fmla="*/ 2261954 w 2261954"/>
              <a:gd name="connsiteY3" fmla="*/ 348378 h 385242"/>
              <a:gd name="connsiteX0" fmla="*/ 0 w 2261954"/>
              <a:gd name="connsiteY0" fmla="*/ 385242 h 385242"/>
              <a:gd name="connsiteX1" fmla="*/ 715484 w 2261954"/>
              <a:gd name="connsiteY1" fmla="*/ 22081 h 385242"/>
              <a:gd name="connsiteX2" fmla="*/ 1653993 w 2261954"/>
              <a:gd name="connsiteY2" fmla="*/ 63173 h 385242"/>
              <a:gd name="connsiteX3" fmla="*/ 2261954 w 2261954"/>
              <a:gd name="connsiteY3" fmla="*/ 348378 h 385242"/>
              <a:gd name="connsiteX0" fmla="*/ 0 w 2261954"/>
              <a:gd name="connsiteY0" fmla="*/ 376550 h 376550"/>
              <a:gd name="connsiteX1" fmla="*/ 724908 w 2261954"/>
              <a:gd name="connsiteY1" fmla="*/ 29264 h 376550"/>
              <a:gd name="connsiteX2" fmla="*/ 1653993 w 2261954"/>
              <a:gd name="connsiteY2" fmla="*/ 54481 h 376550"/>
              <a:gd name="connsiteX3" fmla="*/ 2261954 w 2261954"/>
              <a:gd name="connsiteY3" fmla="*/ 339686 h 376550"/>
              <a:gd name="connsiteX0" fmla="*/ 0 w 2261954"/>
              <a:gd name="connsiteY0" fmla="*/ 368271 h 368271"/>
              <a:gd name="connsiteX1" fmla="*/ 724908 w 2261954"/>
              <a:gd name="connsiteY1" fmla="*/ 20985 h 368271"/>
              <a:gd name="connsiteX2" fmla="*/ 1653993 w 2261954"/>
              <a:gd name="connsiteY2" fmla="*/ 46202 h 368271"/>
              <a:gd name="connsiteX3" fmla="*/ 2261954 w 2261954"/>
              <a:gd name="connsiteY3" fmla="*/ 331407 h 368271"/>
              <a:gd name="connsiteX0" fmla="*/ 0 w 2261954"/>
              <a:gd name="connsiteY0" fmla="*/ 368271 h 368271"/>
              <a:gd name="connsiteX1" fmla="*/ 724908 w 2261954"/>
              <a:gd name="connsiteY1" fmla="*/ 20985 h 368271"/>
              <a:gd name="connsiteX2" fmla="*/ 1653993 w 2261954"/>
              <a:gd name="connsiteY2" fmla="*/ 46202 h 368271"/>
              <a:gd name="connsiteX3" fmla="*/ 2261954 w 2261954"/>
              <a:gd name="connsiteY3" fmla="*/ 331407 h 368271"/>
              <a:gd name="connsiteX0" fmla="*/ 0 w 2280803"/>
              <a:gd name="connsiteY0" fmla="*/ 359517 h 359517"/>
              <a:gd name="connsiteX1" fmla="*/ 743757 w 2280803"/>
              <a:gd name="connsiteY1" fmla="*/ 28106 h 359517"/>
              <a:gd name="connsiteX2" fmla="*/ 1672842 w 2280803"/>
              <a:gd name="connsiteY2" fmla="*/ 53323 h 359517"/>
              <a:gd name="connsiteX3" fmla="*/ 2280803 w 2280803"/>
              <a:gd name="connsiteY3" fmla="*/ 338528 h 359517"/>
              <a:gd name="connsiteX0" fmla="*/ 0 w 2280803"/>
              <a:gd name="connsiteY0" fmla="*/ 346831 h 346831"/>
              <a:gd name="connsiteX1" fmla="*/ 740616 w 2280803"/>
              <a:gd name="connsiteY1" fmla="*/ 34470 h 346831"/>
              <a:gd name="connsiteX2" fmla="*/ 1672842 w 2280803"/>
              <a:gd name="connsiteY2" fmla="*/ 40637 h 346831"/>
              <a:gd name="connsiteX3" fmla="*/ 2280803 w 2280803"/>
              <a:gd name="connsiteY3" fmla="*/ 325842 h 346831"/>
              <a:gd name="connsiteX0" fmla="*/ 0 w 2280803"/>
              <a:gd name="connsiteY0" fmla="*/ 335100 h 335100"/>
              <a:gd name="connsiteX1" fmla="*/ 740616 w 2280803"/>
              <a:gd name="connsiteY1" fmla="*/ 22739 h 335100"/>
              <a:gd name="connsiteX2" fmla="*/ 1672842 w 2280803"/>
              <a:gd name="connsiteY2" fmla="*/ 28906 h 335100"/>
              <a:gd name="connsiteX3" fmla="*/ 2280803 w 2280803"/>
              <a:gd name="connsiteY3" fmla="*/ 314111 h 335100"/>
              <a:gd name="connsiteX0" fmla="*/ 0 w 2280803"/>
              <a:gd name="connsiteY0" fmla="*/ 482747 h 482747"/>
              <a:gd name="connsiteX1" fmla="*/ 753181 w 2280803"/>
              <a:gd name="connsiteY1" fmla="*/ 2111 h 482747"/>
              <a:gd name="connsiteX2" fmla="*/ 1672842 w 2280803"/>
              <a:gd name="connsiteY2" fmla="*/ 176553 h 482747"/>
              <a:gd name="connsiteX3" fmla="*/ 2280803 w 2280803"/>
              <a:gd name="connsiteY3" fmla="*/ 461758 h 482747"/>
              <a:gd name="connsiteX0" fmla="*/ 0 w 2280803"/>
              <a:gd name="connsiteY0" fmla="*/ 531205 h 531205"/>
              <a:gd name="connsiteX1" fmla="*/ 753181 w 2280803"/>
              <a:gd name="connsiteY1" fmla="*/ 50569 h 531205"/>
              <a:gd name="connsiteX2" fmla="*/ 1713681 w 2280803"/>
              <a:gd name="connsiteY2" fmla="*/ 66261 h 531205"/>
              <a:gd name="connsiteX3" fmla="*/ 2280803 w 2280803"/>
              <a:gd name="connsiteY3" fmla="*/ 510216 h 531205"/>
              <a:gd name="connsiteX0" fmla="*/ 0 w 2475573"/>
              <a:gd name="connsiteY0" fmla="*/ 530506 h 530506"/>
              <a:gd name="connsiteX1" fmla="*/ 753181 w 2475573"/>
              <a:gd name="connsiteY1" fmla="*/ 49870 h 530506"/>
              <a:gd name="connsiteX2" fmla="*/ 1713681 w 2475573"/>
              <a:gd name="connsiteY2" fmla="*/ 65562 h 530506"/>
              <a:gd name="connsiteX3" fmla="*/ 2475573 w 2475573"/>
              <a:gd name="connsiteY3" fmla="*/ 496817 h 530506"/>
              <a:gd name="connsiteX0" fmla="*/ 0 w 2475573"/>
              <a:gd name="connsiteY0" fmla="*/ 530506 h 530506"/>
              <a:gd name="connsiteX1" fmla="*/ 753181 w 2475573"/>
              <a:gd name="connsiteY1" fmla="*/ 49870 h 530506"/>
              <a:gd name="connsiteX2" fmla="*/ 1713681 w 2475573"/>
              <a:gd name="connsiteY2" fmla="*/ 65562 h 530506"/>
              <a:gd name="connsiteX3" fmla="*/ 2475573 w 2475573"/>
              <a:gd name="connsiteY3" fmla="*/ 496817 h 530506"/>
              <a:gd name="connsiteX0" fmla="*/ 0 w 2475573"/>
              <a:gd name="connsiteY0" fmla="*/ 521859 h 521859"/>
              <a:gd name="connsiteX1" fmla="*/ 753181 w 2475573"/>
              <a:gd name="connsiteY1" fmla="*/ 41223 h 521859"/>
              <a:gd name="connsiteX2" fmla="*/ 1713681 w 2475573"/>
              <a:gd name="connsiteY2" fmla="*/ 56915 h 521859"/>
              <a:gd name="connsiteX3" fmla="*/ 2475573 w 2475573"/>
              <a:gd name="connsiteY3" fmla="*/ 488170 h 521859"/>
              <a:gd name="connsiteX0" fmla="*/ 0 w 2475573"/>
              <a:gd name="connsiteY0" fmla="*/ 517043 h 517043"/>
              <a:gd name="connsiteX1" fmla="*/ 753181 w 2475573"/>
              <a:gd name="connsiteY1" fmla="*/ 36407 h 517043"/>
              <a:gd name="connsiteX2" fmla="*/ 1741955 w 2475573"/>
              <a:gd name="connsiteY2" fmla="*/ 64799 h 517043"/>
              <a:gd name="connsiteX3" fmla="*/ 2475573 w 2475573"/>
              <a:gd name="connsiteY3" fmla="*/ 483354 h 517043"/>
              <a:gd name="connsiteX0" fmla="*/ 0 w 2475573"/>
              <a:gd name="connsiteY0" fmla="*/ 498759 h 498759"/>
              <a:gd name="connsiteX1" fmla="*/ 753181 w 2475573"/>
              <a:gd name="connsiteY1" fmla="*/ 18123 h 498759"/>
              <a:gd name="connsiteX2" fmla="*/ 1741955 w 2475573"/>
              <a:gd name="connsiteY2" fmla="*/ 46515 h 498759"/>
              <a:gd name="connsiteX3" fmla="*/ 2475573 w 2475573"/>
              <a:gd name="connsiteY3" fmla="*/ 465070 h 498759"/>
              <a:gd name="connsiteX0" fmla="*/ 0 w 2475573"/>
              <a:gd name="connsiteY0" fmla="*/ 496744 h 496744"/>
              <a:gd name="connsiteX1" fmla="*/ 728050 w 2475573"/>
              <a:gd name="connsiteY1" fmla="*/ 35158 h 496744"/>
              <a:gd name="connsiteX2" fmla="*/ 1741955 w 2475573"/>
              <a:gd name="connsiteY2" fmla="*/ 44500 h 496744"/>
              <a:gd name="connsiteX3" fmla="*/ 2475573 w 2475573"/>
              <a:gd name="connsiteY3" fmla="*/ 463055 h 496744"/>
              <a:gd name="connsiteX0" fmla="*/ 0 w 2475573"/>
              <a:gd name="connsiteY0" fmla="*/ 496744 h 496744"/>
              <a:gd name="connsiteX1" fmla="*/ 728050 w 2475573"/>
              <a:gd name="connsiteY1" fmla="*/ 35158 h 496744"/>
              <a:gd name="connsiteX2" fmla="*/ 1741955 w 2475573"/>
              <a:gd name="connsiteY2" fmla="*/ 44500 h 496744"/>
              <a:gd name="connsiteX3" fmla="*/ 2475573 w 2475573"/>
              <a:gd name="connsiteY3" fmla="*/ 463055 h 496744"/>
              <a:gd name="connsiteX0" fmla="*/ 0 w 2475573"/>
              <a:gd name="connsiteY0" fmla="*/ 495173 h 495173"/>
              <a:gd name="connsiteX1" fmla="*/ 712343 w 2475573"/>
              <a:gd name="connsiteY1" fmla="*/ 36762 h 495173"/>
              <a:gd name="connsiteX2" fmla="*/ 1741955 w 2475573"/>
              <a:gd name="connsiteY2" fmla="*/ 42929 h 495173"/>
              <a:gd name="connsiteX3" fmla="*/ 2475573 w 2475573"/>
              <a:gd name="connsiteY3" fmla="*/ 461484 h 495173"/>
              <a:gd name="connsiteX0" fmla="*/ 0 w 2475573"/>
              <a:gd name="connsiteY0" fmla="*/ 500668 h 500668"/>
              <a:gd name="connsiteX1" fmla="*/ 712343 w 2475573"/>
              <a:gd name="connsiteY1" fmla="*/ 42257 h 500668"/>
              <a:gd name="connsiteX2" fmla="*/ 1741955 w 2475573"/>
              <a:gd name="connsiteY2" fmla="*/ 48424 h 500668"/>
              <a:gd name="connsiteX3" fmla="*/ 2475573 w 2475573"/>
              <a:gd name="connsiteY3" fmla="*/ 466979 h 50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5573" h="500668">
                <a:moveTo>
                  <a:pt x="0" y="500668"/>
                </a:moveTo>
                <a:cubicBezTo>
                  <a:pt x="161610" y="384079"/>
                  <a:pt x="553958" y="92231"/>
                  <a:pt x="712343" y="42257"/>
                </a:cubicBezTo>
                <a:cubicBezTo>
                  <a:pt x="870728" y="-7717"/>
                  <a:pt x="1448083" y="-22363"/>
                  <a:pt x="1741955" y="48424"/>
                </a:cubicBezTo>
                <a:cubicBezTo>
                  <a:pt x="2035827" y="119211"/>
                  <a:pt x="2325481" y="370731"/>
                  <a:pt x="2475573" y="466979"/>
                </a:cubicBezTo>
              </a:path>
            </a:pathLst>
          </a:custGeom>
          <a:noFill/>
          <a:ln w="127000" cap="flat" cmpd="sng" algn="ctr">
            <a:solidFill>
              <a:srgbClr val="FFBBE9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5" name="Freeform 114"/>
          <p:cNvSpPr/>
          <p:nvPr/>
        </p:nvSpPr>
        <p:spPr bwMode="auto">
          <a:xfrm>
            <a:off x="440756" y="1959332"/>
            <a:ext cx="2487639" cy="506441"/>
          </a:xfrm>
          <a:custGeom>
            <a:avLst/>
            <a:gdLst>
              <a:gd name="connsiteX0" fmla="*/ 0 w 2493553"/>
              <a:gd name="connsiteY0" fmla="*/ 38836 h 485454"/>
              <a:gd name="connsiteX1" fmla="*/ 722431 w 2493553"/>
              <a:gd name="connsiteY1" fmla="*/ 73789 h 485454"/>
              <a:gd name="connsiteX2" fmla="*/ 1607992 w 2493553"/>
              <a:gd name="connsiteY2" fmla="*/ 481570 h 485454"/>
              <a:gd name="connsiteX3" fmla="*/ 2493553 w 2493553"/>
              <a:gd name="connsiteY3" fmla="*/ 97091 h 485454"/>
              <a:gd name="connsiteX4" fmla="*/ 2493553 w 2493553"/>
              <a:gd name="connsiteY4" fmla="*/ 97091 h 485454"/>
              <a:gd name="connsiteX0" fmla="*/ 0 w 2493553"/>
              <a:gd name="connsiteY0" fmla="*/ 19418 h 519638"/>
              <a:gd name="connsiteX1" fmla="*/ 604268 w 2493553"/>
              <a:gd name="connsiteY1" fmla="*/ 422587 h 519638"/>
              <a:gd name="connsiteX2" fmla="*/ 1607992 w 2493553"/>
              <a:gd name="connsiteY2" fmla="*/ 462152 h 519638"/>
              <a:gd name="connsiteX3" fmla="*/ 2493553 w 2493553"/>
              <a:gd name="connsiteY3" fmla="*/ 77673 h 519638"/>
              <a:gd name="connsiteX4" fmla="*/ 2493553 w 2493553"/>
              <a:gd name="connsiteY4" fmla="*/ 77673 h 519638"/>
              <a:gd name="connsiteX0" fmla="*/ 0 w 2493553"/>
              <a:gd name="connsiteY0" fmla="*/ 0 h 500220"/>
              <a:gd name="connsiteX1" fmla="*/ 604268 w 2493553"/>
              <a:gd name="connsiteY1" fmla="*/ 403169 h 500220"/>
              <a:gd name="connsiteX2" fmla="*/ 1607992 w 2493553"/>
              <a:gd name="connsiteY2" fmla="*/ 442734 h 500220"/>
              <a:gd name="connsiteX3" fmla="*/ 2493553 w 2493553"/>
              <a:gd name="connsiteY3" fmla="*/ 58255 h 500220"/>
              <a:gd name="connsiteX4" fmla="*/ 2493553 w 2493553"/>
              <a:gd name="connsiteY4" fmla="*/ 58255 h 500220"/>
              <a:gd name="connsiteX0" fmla="*/ 0 w 2493553"/>
              <a:gd name="connsiteY0" fmla="*/ 0 h 500220"/>
              <a:gd name="connsiteX1" fmla="*/ 604268 w 2493553"/>
              <a:gd name="connsiteY1" fmla="*/ 403169 h 500220"/>
              <a:gd name="connsiteX2" fmla="*/ 1607992 w 2493553"/>
              <a:gd name="connsiteY2" fmla="*/ 442734 h 500220"/>
              <a:gd name="connsiteX3" fmla="*/ 2493553 w 2493553"/>
              <a:gd name="connsiteY3" fmla="*/ 58255 h 500220"/>
              <a:gd name="connsiteX4" fmla="*/ 2493553 w 2493553"/>
              <a:gd name="connsiteY4" fmla="*/ 58255 h 500220"/>
              <a:gd name="connsiteX0" fmla="*/ 0 w 2575797"/>
              <a:gd name="connsiteY0" fmla="*/ 0 h 591857"/>
              <a:gd name="connsiteX1" fmla="*/ 686512 w 2575797"/>
              <a:gd name="connsiteY1" fmla="*/ 494806 h 591857"/>
              <a:gd name="connsiteX2" fmla="*/ 1690236 w 2575797"/>
              <a:gd name="connsiteY2" fmla="*/ 534371 h 591857"/>
              <a:gd name="connsiteX3" fmla="*/ 2575797 w 2575797"/>
              <a:gd name="connsiteY3" fmla="*/ 149892 h 591857"/>
              <a:gd name="connsiteX4" fmla="*/ 2575797 w 2575797"/>
              <a:gd name="connsiteY4" fmla="*/ 149892 h 591857"/>
              <a:gd name="connsiteX0" fmla="*/ 0 w 2495755"/>
              <a:gd name="connsiteY0" fmla="*/ 0 h 578128"/>
              <a:gd name="connsiteX1" fmla="*/ 606470 w 2495755"/>
              <a:gd name="connsiteY1" fmla="*/ 481077 h 578128"/>
              <a:gd name="connsiteX2" fmla="*/ 1610194 w 2495755"/>
              <a:gd name="connsiteY2" fmla="*/ 520642 h 578128"/>
              <a:gd name="connsiteX3" fmla="*/ 2495755 w 2495755"/>
              <a:gd name="connsiteY3" fmla="*/ 136163 h 578128"/>
              <a:gd name="connsiteX4" fmla="*/ 2495755 w 2495755"/>
              <a:gd name="connsiteY4" fmla="*/ 136163 h 578128"/>
              <a:gd name="connsiteX0" fmla="*/ 0 w 2495755"/>
              <a:gd name="connsiteY0" fmla="*/ 0 h 578128"/>
              <a:gd name="connsiteX1" fmla="*/ 606470 w 2495755"/>
              <a:gd name="connsiteY1" fmla="*/ 481077 h 578128"/>
              <a:gd name="connsiteX2" fmla="*/ 1610194 w 2495755"/>
              <a:gd name="connsiteY2" fmla="*/ 520642 h 578128"/>
              <a:gd name="connsiteX3" fmla="*/ 2495755 w 2495755"/>
              <a:gd name="connsiteY3" fmla="*/ 136163 h 578128"/>
              <a:gd name="connsiteX4" fmla="*/ 2495755 w 2495755"/>
              <a:gd name="connsiteY4" fmla="*/ 136163 h 578128"/>
              <a:gd name="connsiteX0" fmla="*/ 0 w 2579128"/>
              <a:gd name="connsiteY0" fmla="*/ 0 h 474214"/>
              <a:gd name="connsiteX1" fmla="*/ 689843 w 2579128"/>
              <a:gd name="connsiteY1" fmla="*/ 377163 h 474214"/>
              <a:gd name="connsiteX2" fmla="*/ 1693567 w 2579128"/>
              <a:gd name="connsiteY2" fmla="*/ 416728 h 474214"/>
              <a:gd name="connsiteX3" fmla="*/ 2579128 w 2579128"/>
              <a:gd name="connsiteY3" fmla="*/ 32249 h 474214"/>
              <a:gd name="connsiteX4" fmla="*/ 2579128 w 2579128"/>
              <a:gd name="connsiteY4" fmla="*/ 32249 h 474214"/>
              <a:gd name="connsiteX0" fmla="*/ 0 w 2579128"/>
              <a:gd name="connsiteY0" fmla="*/ 0 h 474214"/>
              <a:gd name="connsiteX1" fmla="*/ 689843 w 2579128"/>
              <a:gd name="connsiteY1" fmla="*/ 377163 h 474214"/>
              <a:gd name="connsiteX2" fmla="*/ 1693567 w 2579128"/>
              <a:gd name="connsiteY2" fmla="*/ 416728 h 474214"/>
              <a:gd name="connsiteX3" fmla="*/ 2579128 w 2579128"/>
              <a:gd name="connsiteY3" fmla="*/ 32249 h 474214"/>
              <a:gd name="connsiteX4" fmla="*/ 2579128 w 2579128"/>
              <a:gd name="connsiteY4" fmla="*/ 32249 h 474214"/>
              <a:gd name="connsiteX0" fmla="*/ 0 w 2579128"/>
              <a:gd name="connsiteY0" fmla="*/ 0 h 437506"/>
              <a:gd name="connsiteX1" fmla="*/ 689843 w 2579128"/>
              <a:gd name="connsiteY1" fmla="*/ 377163 h 437506"/>
              <a:gd name="connsiteX2" fmla="*/ 1693567 w 2579128"/>
              <a:gd name="connsiteY2" fmla="*/ 416728 h 437506"/>
              <a:gd name="connsiteX3" fmla="*/ 2579128 w 2579128"/>
              <a:gd name="connsiteY3" fmla="*/ 32249 h 437506"/>
              <a:gd name="connsiteX4" fmla="*/ 2579128 w 2579128"/>
              <a:gd name="connsiteY4" fmla="*/ 32249 h 437506"/>
              <a:gd name="connsiteX0" fmla="*/ 0 w 2579128"/>
              <a:gd name="connsiteY0" fmla="*/ 0 h 447614"/>
              <a:gd name="connsiteX1" fmla="*/ 770179 w 2579128"/>
              <a:gd name="connsiteY1" fmla="*/ 410774 h 447614"/>
              <a:gd name="connsiteX2" fmla="*/ 1693567 w 2579128"/>
              <a:gd name="connsiteY2" fmla="*/ 416728 h 447614"/>
              <a:gd name="connsiteX3" fmla="*/ 2579128 w 2579128"/>
              <a:gd name="connsiteY3" fmla="*/ 32249 h 447614"/>
              <a:gd name="connsiteX4" fmla="*/ 2579128 w 2579128"/>
              <a:gd name="connsiteY4" fmla="*/ 32249 h 447614"/>
              <a:gd name="connsiteX0" fmla="*/ 0 w 2597668"/>
              <a:gd name="connsiteY0" fmla="*/ 0 h 451589"/>
              <a:gd name="connsiteX1" fmla="*/ 788719 w 2597668"/>
              <a:gd name="connsiteY1" fmla="*/ 399570 h 451589"/>
              <a:gd name="connsiteX2" fmla="*/ 1712107 w 2597668"/>
              <a:gd name="connsiteY2" fmla="*/ 405524 h 451589"/>
              <a:gd name="connsiteX3" fmla="*/ 2597668 w 2597668"/>
              <a:gd name="connsiteY3" fmla="*/ 21045 h 451589"/>
              <a:gd name="connsiteX4" fmla="*/ 2597668 w 2597668"/>
              <a:gd name="connsiteY4" fmla="*/ 21045 h 451589"/>
              <a:gd name="connsiteX0" fmla="*/ 0 w 2597668"/>
              <a:gd name="connsiteY0" fmla="*/ 0 h 451589"/>
              <a:gd name="connsiteX1" fmla="*/ 788719 w 2597668"/>
              <a:gd name="connsiteY1" fmla="*/ 399570 h 451589"/>
              <a:gd name="connsiteX2" fmla="*/ 1712107 w 2597668"/>
              <a:gd name="connsiteY2" fmla="*/ 405524 h 451589"/>
              <a:gd name="connsiteX3" fmla="*/ 2597668 w 2597668"/>
              <a:gd name="connsiteY3" fmla="*/ 21045 h 451589"/>
              <a:gd name="connsiteX4" fmla="*/ 2597668 w 2597668"/>
              <a:gd name="connsiteY4" fmla="*/ 21045 h 451589"/>
              <a:gd name="connsiteX0" fmla="*/ 0 w 2597668"/>
              <a:gd name="connsiteY0" fmla="*/ 0 h 439773"/>
              <a:gd name="connsiteX1" fmla="*/ 788719 w 2597668"/>
              <a:gd name="connsiteY1" fmla="*/ 399570 h 439773"/>
              <a:gd name="connsiteX2" fmla="*/ 1817162 w 2597668"/>
              <a:gd name="connsiteY2" fmla="*/ 383117 h 439773"/>
              <a:gd name="connsiteX3" fmla="*/ 2597668 w 2597668"/>
              <a:gd name="connsiteY3" fmla="*/ 21045 h 439773"/>
              <a:gd name="connsiteX4" fmla="*/ 2597668 w 2597668"/>
              <a:gd name="connsiteY4" fmla="*/ 21045 h 439773"/>
              <a:gd name="connsiteX0" fmla="*/ 0 w 2597668"/>
              <a:gd name="connsiteY0" fmla="*/ 0 h 434698"/>
              <a:gd name="connsiteX1" fmla="*/ 788719 w 2597668"/>
              <a:gd name="connsiteY1" fmla="*/ 399570 h 434698"/>
              <a:gd name="connsiteX2" fmla="*/ 1817162 w 2597668"/>
              <a:gd name="connsiteY2" fmla="*/ 383117 h 434698"/>
              <a:gd name="connsiteX3" fmla="*/ 2597668 w 2597668"/>
              <a:gd name="connsiteY3" fmla="*/ 21045 h 434698"/>
              <a:gd name="connsiteX4" fmla="*/ 2597668 w 2597668"/>
              <a:gd name="connsiteY4" fmla="*/ 21045 h 434698"/>
              <a:gd name="connsiteX0" fmla="*/ 0 w 2844856"/>
              <a:gd name="connsiteY0" fmla="*/ 0 h 434698"/>
              <a:gd name="connsiteX1" fmla="*/ 788719 w 2844856"/>
              <a:gd name="connsiteY1" fmla="*/ 399570 h 434698"/>
              <a:gd name="connsiteX2" fmla="*/ 1817162 w 2844856"/>
              <a:gd name="connsiteY2" fmla="*/ 383117 h 434698"/>
              <a:gd name="connsiteX3" fmla="*/ 2597668 w 2844856"/>
              <a:gd name="connsiteY3" fmla="*/ 21045 h 434698"/>
              <a:gd name="connsiteX4" fmla="*/ 2844856 w 2844856"/>
              <a:gd name="connsiteY4" fmla="*/ 183502 h 434698"/>
              <a:gd name="connsiteX0" fmla="*/ 0 w 2597668"/>
              <a:gd name="connsiteY0" fmla="*/ 0 h 434698"/>
              <a:gd name="connsiteX1" fmla="*/ 788719 w 2597668"/>
              <a:gd name="connsiteY1" fmla="*/ 399570 h 434698"/>
              <a:gd name="connsiteX2" fmla="*/ 1817162 w 2597668"/>
              <a:gd name="connsiteY2" fmla="*/ 383117 h 434698"/>
              <a:gd name="connsiteX3" fmla="*/ 2597668 w 2597668"/>
              <a:gd name="connsiteY3" fmla="*/ 21045 h 434698"/>
              <a:gd name="connsiteX0" fmla="*/ 0 w 2591488"/>
              <a:gd name="connsiteY0" fmla="*/ 0 h 435230"/>
              <a:gd name="connsiteX1" fmla="*/ 788719 w 2591488"/>
              <a:gd name="connsiteY1" fmla="*/ 399570 h 435230"/>
              <a:gd name="connsiteX2" fmla="*/ 1817162 w 2591488"/>
              <a:gd name="connsiteY2" fmla="*/ 383117 h 435230"/>
              <a:gd name="connsiteX3" fmla="*/ 2591488 w 2591488"/>
              <a:gd name="connsiteY3" fmla="*/ 110677 h 435230"/>
              <a:gd name="connsiteX0" fmla="*/ 0 w 2591488"/>
              <a:gd name="connsiteY0" fmla="*/ 0 h 435230"/>
              <a:gd name="connsiteX1" fmla="*/ 788719 w 2591488"/>
              <a:gd name="connsiteY1" fmla="*/ 399570 h 435230"/>
              <a:gd name="connsiteX2" fmla="*/ 1817162 w 2591488"/>
              <a:gd name="connsiteY2" fmla="*/ 383117 h 435230"/>
              <a:gd name="connsiteX3" fmla="*/ 2591488 w 2591488"/>
              <a:gd name="connsiteY3" fmla="*/ 110677 h 435230"/>
              <a:gd name="connsiteX0" fmla="*/ 0 w 2591488"/>
              <a:gd name="connsiteY0" fmla="*/ 0 h 424107"/>
              <a:gd name="connsiteX1" fmla="*/ 763875 w 2591488"/>
              <a:gd name="connsiteY1" fmla="*/ 382680 h 424107"/>
              <a:gd name="connsiteX2" fmla="*/ 1817162 w 2591488"/>
              <a:gd name="connsiteY2" fmla="*/ 383117 h 424107"/>
              <a:gd name="connsiteX3" fmla="*/ 2591488 w 2591488"/>
              <a:gd name="connsiteY3" fmla="*/ 110677 h 424107"/>
              <a:gd name="connsiteX0" fmla="*/ 0 w 2591488"/>
              <a:gd name="connsiteY0" fmla="*/ 0 h 435214"/>
              <a:gd name="connsiteX1" fmla="*/ 763875 w 2591488"/>
              <a:gd name="connsiteY1" fmla="*/ 382680 h 435214"/>
              <a:gd name="connsiteX2" fmla="*/ 1671208 w 2591488"/>
              <a:gd name="connsiteY2" fmla="*/ 402822 h 435214"/>
              <a:gd name="connsiteX3" fmla="*/ 2591488 w 2591488"/>
              <a:gd name="connsiteY3" fmla="*/ 110677 h 435214"/>
              <a:gd name="connsiteX0" fmla="*/ 0 w 2433112"/>
              <a:gd name="connsiteY0" fmla="*/ 0 h 439624"/>
              <a:gd name="connsiteX1" fmla="*/ 763875 w 2433112"/>
              <a:gd name="connsiteY1" fmla="*/ 382680 h 439624"/>
              <a:gd name="connsiteX2" fmla="*/ 1671208 w 2433112"/>
              <a:gd name="connsiteY2" fmla="*/ 402822 h 439624"/>
              <a:gd name="connsiteX3" fmla="*/ 2433112 w 2433112"/>
              <a:gd name="connsiteY3" fmla="*/ 45933 h 439624"/>
              <a:gd name="connsiteX0" fmla="*/ 0 w 2433112"/>
              <a:gd name="connsiteY0" fmla="*/ 0 h 434370"/>
              <a:gd name="connsiteX1" fmla="*/ 763875 w 2433112"/>
              <a:gd name="connsiteY1" fmla="*/ 382680 h 434370"/>
              <a:gd name="connsiteX2" fmla="*/ 1717789 w 2433112"/>
              <a:gd name="connsiteY2" fmla="*/ 394377 h 434370"/>
              <a:gd name="connsiteX3" fmla="*/ 2433112 w 2433112"/>
              <a:gd name="connsiteY3" fmla="*/ 45933 h 434370"/>
              <a:gd name="connsiteX0" fmla="*/ 0 w 2433112"/>
              <a:gd name="connsiteY0" fmla="*/ 0 h 428945"/>
              <a:gd name="connsiteX1" fmla="*/ 763875 w 2433112"/>
              <a:gd name="connsiteY1" fmla="*/ 382680 h 428945"/>
              <a:gd name="connsiteX2" fmla="*/ 1717789 w 2433112"/>
              <a:gd name="connsiteY2" fmla="*/ 394377 h 428945"/>
              <a:gd name="connsiteX3" fmla="*/ 2433112 w 2433112"/>
              <a:gd name="connsiteY3" fmla="*/ 45933 h 428945"/>
              <a:gd name="connsiteX0" fmla="*/ 0 w 2433112"/>
              <a:gd name="connsiteY0" fmla="*/ 0 h 439250"/>
              <a:gd name="connsiteX1" fmla="*/ 763875 w 2433112"/>
              <a:gd name="connsiteY1" fmla="*/ 382680 h 439250"/>
              <a:gd name="connsiteX2" fmla="*/ 1702262 w 2433112"/>
              <a:gd name="connsiteY2" fmla="*/ 411266 h 439250"/>
              <a:gd name="connsiteX3" fmla="*/ 2433112 w 2433112"/>
              <a:gd name="connsiteY3" fmla="*/ 45933 h 439250"/>
              <a:gd name="connsiteX0" fmla="*/ 0 w 2433112"/>
              <a:gd name="connsiteY0" fmla="*/ 0 h 435635"/>
              <a:gd name="connsiteX1" fmla="*/ 763875 w 2433112"/>
              <a:gd name="connsiteY1" fmla="*/ 382680 h 435635"/>
              <a:gd name="connsiteX2" fmla="*/ 1714683 w 2433112"/>
              <a:gd name="connsiteY2" fmla="*/ 405636 h 435635"/>
              <a:gd name="connsiteX3" fmla="*/ 2433112 w 2433112"/>
              <a:gd name="connsiteY3" fmla="*/ 45933 h 435635"/>
              <a:gd name="connsiteX0" fmla="*/ 0 w 2433112"/>
              <a:gd name="connsiteY0" fmla="*/ 0 h 456604"/>
              <a:gd name="connsiteX1" fmla="*/ 745243 w 2433112"/>
              <a:gd name="connsiteY1" fmla="*/ 410829 h 456604"/>
              <a:gd name="connsiteX2" fmla="*/ 1714683 w 2433112"/>
              <a:gd name="connsiteY2" fmla="*/ 405636 h 456604"/>
              <a:gd name="connsiteX3" fmla="*/ 2433112 w 2433112"/>
              <a:gd name="connsiteY3" fmla="*/ 45933 h 456604"/>
              <a:gd name="connsiteX0" fmla="*/ 0 w 2433112"/>
              <a:gd name="connsiteY0" fmla="*/ 0 h 449006"/>
              <a:gd name="connsiteX1" fmla="*/ 745243 w 2433112"/>
              <a:gd name="connsiteY1" fmla="*/ 410829 h 449006"/>
              <a:gd name="connsiteX2" fmla="*/ 1714683 w 2433112"/>
              <a:gd name="connsiteY2" fmla="*/ 405636 h 449006"/>
              <a:gd name="connsiteX3" fmla="*/ 2433112 w 2433112"/>
              <a:gd name="connsiteY3" fmla="*/ 45933 h 449006"/>
              <a:gd name="connsiteX0" fmla="*/ 0 w 2433112"/>
              <a:gd name="connsiteY0" fmla="*/ 0 h 449006"/>
              <a:gd name="connsiteX1" fmla="*/ 745243 w 2433112"/>
              <a:gd name="connsiteY1" fmla="*/ 410829 h 449006"/>
              <a:gd name="connsiteX2" fmla="*/ 1714683 w 2433112"/>
              <a:gd name="connsiteY2" fmla="*/ 405636 h 449006"/>
              <a:gd name="connsiteX3" fmla="*/ 2433112 w 2433112"/>
              <a:gd name="connsiteY3" fmla="*/ 45933 h 4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112" h="449006">
                <a:moveTo>
                  <a:pt x="0" y="0"/>
                </a:moveTo>
                <a:cubicBezTo>
                  <a:pt x="294355" y="198411"/>
                  <a:pt x="565046" y="362928"/>
                  <a:pt x="745243" y="410829"/>
                </a:cubicBezTo>
                <a:cubicBezTo>
                  <a:pt x="925440" y="458730"/>
                  <a:pt x="1433372" y="466452"/>
                  <a:pt x="1714683" y="405636"/>
                </a:cubicBezTo>
                <a:cubicBezTo>
                  <a:pt x="1995995" y="344820"/>
                  <a:pt x="2433112" y="45933"/>
                  <a:pt x="2433112" y="45933"/>
                </a:cubicBezTo>
              </a:path>
            </a:pathLst>
          </a:custGeom>
          <a:noFill/>
          <a:ln w="127000" cap="flat" cmpd="sng" algn="ctr">
            <a:solidFill>
              <a:srgbClr val="FFBBE9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16" name="Freeform 115"/>
          <p:cNvSpPr/>
          <p:nvPr/>
        </p:nvSpPr>
        <p:spPr bwMode="auto">
          <a:xfrm>
            <a:off x="500238" y="1583015"/>
            <a:ext cx="2324436" cy="655169"/>
          </a:xfrm>
          <a:custGeom>
            <a:avLst/>
            <a:gdLst>
              <a:gd name="connsiteX0" fmla="*/ 0 w 2586770"/>
              <a:gd name="connsiteY0" fmla="*/ 353411 h 423316"/>
              <a:gd name="connsiteX1" fmla="*/ 734083 w 2586770"/>
              <a:gd name="connsiteY1" fmla="*/ 365062 h 423316"/>
              <a:gd name="connsiteX2" fmla="*/ 1666252 w 2586770"/>
              <a:gd name="connsiteY2" fmla="*/ 3884 h 423316"/>
              <a:gd name="connsiteX3" fmla="*/ 2586770 w 2586770"/>
              <a:gd name="connsiteY3" fmla="*/ 341760 h 423316"/>
              <a:gd name="connsiteX4" fmla="*/ 2586770 w 2586770"/>
              <a:gd name="connsiteY4" fmla="*/ 341760 h 423316"/>
              <a:gd name="connsiteX0" fmla="*/ 0 w 2586770"/>
              <a:gd name="connsiteY0" fmla="*/ 397581 h 432533"/>
              <a:gd name="connsiteX1" fmla="*/ 550453 w 2586770"/>
              <a:gd name="connsiteY1" fmla="*/ 97606 h 432533"/>
              <a:gd name="connsiteX2" fmla="*/ 1666252 w 2586770"/>
              <a:gd name="connsiteY2" fmla="*/ 48054 h 432533"/>
              <a:gd name="connsiteX3" fmla="*/ 2586770 w 2586770"/>
              <a:gd name="connsiteY3" fmla="*/ 385930 h 432533"/>
              <a:gd name="connsiteX4" fmla="*/ 2586770 w 2586770"/>
              <a:gd name="connsiteY4" fmla="*/ 385930 h 432533"/>
              <a:gd name="connsiteX0" fmla="*/ 0 w 2683549"/>
              <a:gd name="connsiteY0" fmla="*/ 397581 h 432533"/>
              <a:gd name="connsiteX1" fmla="*/ 647232 w 2683549"/>
              <a:gd name="connsiteY1" fmla="*/ 97606 h 432533"/>
              <a:gd name="connsiteX2" fmla="*/ 1763031 w 2683549"/>
              <a:gd name="connsiteY2" fmla="*/ 48054 h 432533"/>
              <a:gd name="connsiteX3" fmla="*/ 2683549 w 2683549"/>
              <a:gd name="connsiteY3" fmla="*/ 385930 h 432533"/>
              <a:gd name="connsiteX4" fmla="*/ 2683549 w 2683549"/>
              <a:gd name="connsiteY4" fmla="*/ 385930 h 432533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97581 h 397581"/>
              <a:gd name="connsiteX1" fmla="*/ 647232 w 2683549"/>
              <a:gd name="connsiteY1" fmla="*/ 97606 h 397581"/>
              <a:gd name="connsiteX2" fmla="*/ 1763031 w 2683549"/>
              <a:gd name="connsiteY2" fmla="*/ 48054 h 397581"/>
              <a:gd name="connsiteX3" fmla="*/ 2683549 w 2683549"/>
              <a:gd name="connsiteY3" fmla="*/ 385930 h 397581"/>
              <a:gd name="connsiteX4" fmla="*/ 2683549 w 2683549"/>
              <a:gd name="connsiteY4" fmla="*/ 385930 h 397581"/>
              <a:gd name="connsiteX0" fmla="*/ 0 w 2683549"/>
              <a:gd name="connsiteY0" fmla="*/ 383852 h 383852"/>
              <a:gd name="connsiteX1" fmla="*/ 6472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83852 h 383852"/>
              <a:gd name="connsiteX1" fmla="*/ 745432 w 2683549"/>
              <a:gd name="connsiteY1" fmla="*/ 83877 h 383852"/>
              <a:gd name="connsiteX2" fmla="*/ 1763031 w 2683549"/>
              <a:gd name="connsiteY2" fmla="*/ 48054 h 383852"/>
              <a:gd name="connsiteX3" fmla="*/ 2683549 w 2683549"/>
              <a:gd name="connsiteY3" fmla="*/ 372201 h 383852"/>
              <a:gd name="connsiteX4" fmla="*/ 2683549 w 2683549"/>
              <a:gd name="connsiteY4" fmla="*/ 372201 h 383852"/>
              <a:gd name="connsiteX0" fmla="*/ 0 w 2683549"/>
              <a:gd name="connsiteY0" fmla="*/ 370123 h 370123"/>
              <a:gd name="connsiteX1" fmla="*/ 74543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683549 w 2683549"/>
              <a:gd name="connsiteY4" fmla="*/ 358472 h 370123"/>
              <a:gd name="connsiteX0" fmla="*/ 0 w 2683549"/>
              <a:gd name="connsiteY0" fmla="*/ 370123 h 370123"/>
              <a:gd name="connsiteX1" fmla="*/ 702982 w 2683549"/>
              <a:gd name="connsiteY1" fmla="*/ 70148 h 370123"/>
              <a:gd name="connsiteX2" fmla="*/ 1763031 w 2683549"/>
              <a:gd name="connsiteY2" fmla="*/ 48054 h 370123"/>
              <a:gd name="connsiteX3" fmla="*/ 2683549 w 2683549"/>
              <a:gd name="connsiteY3" fmla="*/ 358472 h 370123"/>
              <a:gd name="connsiteX4" fmla="*/ 2168930 w 2683549"/>
              <a:gd name="connsiteY4" fmla="*/ 297138 h 370123"/>
              <a:gd name="connsiteX0" fmla="*/ 0 w 2168930"/>
              <a:gd name="connsiteY0" fmla="*/ 359901 h 359901"/>
              <a:gd name="connsiteX1" fmla="*/ 702982 w 2168930"/>
              <a:gd name="connsiteY1" fmla="*/ 59926 h 359901"/>
              <a:gd name="connsiteX2" fmla="*/ 1763031 w 2168930"/>
              <a:gd name="connsiteY2" fmla="*/ 37832 h 359901"/>
              <a:gd name="connsiteX3" fmla="*/ 2168930 w 2168930"/>
              <a:gd name="connsiteY3" fmla="*/ 286916 h 359901"/>
              <a:gd name="connsiteX0" fmla="*/ 0 w 2568273"/>
              <a:gd name="connsiteY0" fmla="*/ 382770 h 447003"/>
              <a:gd name="connsiteX1" fmla="*/ 702982 w 2568273"/>
              <a:gd name="connsiteY1" fmla="*/ 82795 h 447003"/>
              <a:gd name="connsiteX2" fmla="*/ 1763031 w 2568273"/>
              <a:gd name="connsiteY2" fmla="*/ 60701 h 447003"/>
              <a:gd name="connsiteX3" fmla="*/ 2568273 w 2568273"/>
              <a:gd name="connsiteY3" fmla="*/ 447003 h 447003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89589 h 689589"/>
              <a:gd name="connsiteX1" fmla="*/ 790501 w 2655792"/>
              <a:gd name="connsiteY1" fmla="*/ 73686 h 689589"/>
              <a:gd name="connsiteX2" fmla="*/ 1850550 w 2655792"/>
              <a:gd name="connsiteY2" fmla="*/ 51592 h 689589"/>
              <a:gd name="connsiteX3" fmla="*/ 2655792 w 2655792"/>
              <a:gd name="connsiteY3" fmla="*/ 437894 h 689589"/>
              <a:gd name="connsiteX0" fmla="*/ 0 w 2655792"/>
              <a:gd name="connsiteY0" fmla="*/ 647631 h 647631"/>
              <a:gd name="connsiteX1" fmla="*/ 690478 w 2655792"/>
              <a:gd name="connsiteY1" fmla="*/ 297107 h 647631"/>
              <a:gd name="connsiteX2" fmla="*/ 1850550 w 2655792"/>
              <a:gd name="connsiteY2" fmla="*/ 9634 h 647631"/>
              <a:gd name="connsiteX3" fmla="*/ 2655792 w 2655792"/>
              <a:gd name="connsiteY3" fmla="*/ 395936 h 647631"/>
              <a:gd name="connsiteX0" fmla="*/ 0 w 2655792"/>
              <a:gd name="connsiteY0" fmla="*/ 644867 h 644867"/>
              <a:gd name="connsiteX1" fmla="*/ 690478 w 2655792"/>
              <a:gd name="connsiteY1" fmla="*/ 294343 h 644867"/>
              <a:gd name="connsiteX2" fmla="*/ 1850550 w 2655792"/>
              <a:gd name="connsiteY2" fmla="*/ 6870 h 644867"/>
              <a:gd name="connsiteX3" fmla="*/ 2655792 w 2655792"/>
              <a:gd name="connsiteY3" fmla="*/ 393172 h 644867"/>
              <a:gd name="connsiteX0" fmla="*/ 0 w 2655792"/>
              <a:gd name="connsiteY0" fmla="*/ 359074 h 647598"/>
              <a:gd name="connsiteX1" fmla="*/ 690478 w 2655792"/>
              <a:gd name="connsiteY1" fmla="*/ 8550 h 647598"/>
              <a:gd name="connsiteX2" fmla="*/ 1562985 w 2655792"/>
              <a:gd name="connsiteY2" fmla="*/ 643585 h 647598"/>
              <a:gd name="connsiteX3" fmla="*/ 2655792 w 2655792"/>
              <a:gd name="connsiteY3" fmla="*/ 107379 h 647598"/>
              <a:gd name="connsiteX0" fmla="*/ 0 w 2655792"/>
              <a:gd name="connsiteY0" fmla="*/ 359074 h 643585"/>
              <a:gd name="connsiteX1" fmla="*/ 690478 w 2655792"/>
              <a:gd name="connsiteY1" fmla="*/ 8550 h 643585"/>
              <a:gd name="connsiteX2" fmla="*/ 1562985 w 2655792"/>
              <a:gd name="connsiteY2" fmla="*/ 643585 h 643585"/>
              <a:gd name="connsiteX3" fmla="*/ 2655792 w 2655792"/>
              <a:gd name="connsiteY3" fmla="*/ 107379 h 643585"/>
              <a:gd name="connsiteX0" fmla="*/ 0 w 2655792"/>
              <a:gd name="connsiteY0" fmla="*/ 359074 h 643681"/>
              <a:gd name="connsiteX1" fmla="*/ 690478 w 2655792"/>
              <a:gd name="connsiteY1" fmla="*/ 8550 h 643681"/>
              <a:gd name="connsiteX2" fmla="*/ 1562985 w 2655792"/>
              <a:gd name="connsiteY2" fmla="*/ 643585 h 643681"/>
              <a:gd name="connsiteX3" fmla="*/ 2655792 w 2655792"/>
              <a:gd name="connsiteY3" fmla="*/ 107379 h 643681"/>
              <a:gd name="connsiteX0" fmla="*/ 0 w 2655792"/>
              <a:gd name="connsiteY0" fmla="*/ 359672 h 656914"/>
              <a:gd name="connsiteX1" fmla="*/ 690478 w 2655792"/>
              <a:gd name="connsiteY1" fmla="*/ 9148 h 656914"/>
              <a:gd name="connsiteX2" fmla="*/ 1500471 w 2655792"/>
              <a:gd name="connsiteY2" fmla="*/ 656820 h 656914"/>
              <a:gd name="connsiteX3" fmla="*/ 2655792 w 2655792"/>
              <a:gd name="connsiteY3" fmla="*/ 107977 h 656914"/>
              <a:gd name="connsiteX0" fmla="*/ 0 w 2274455"/>
              <a:gd name="connsiteY0" fmla="*/ 359672 h 656914"/>
              <a:gd name="connsiteX1" fmla="*/ 690478 w 2274455"/>
              <a:gd name="connsiteY1" fmla="*/ 9148 h 656914"/>
              <a:gd name="connsiteX2" fmla="*/ 1500471 w 2274455"/>
              <a:gd name="connsiteY2" fmla="*/ 656820 h 656914"/>
              <a:gd name="connsiteX3" fmla="*/ 2274455 w 2274455"/>
              <a:gd name="connsiteY3" fmla="*/ 310170 h 656914"/>
              <a:gd name="connsiteX0" fmla="*/ 0 w 2455746"/>
              <a:gd name="connsiteY0" fmla="*/ 359672 h 656914"/>
              <a:gd name="connsiteX1" fmla="*/ 690478 w 2455746"/>
              <a:gd name="connsiteY1" fmla="*/ 9148 h 656914"/>
              <a:gd name="connsiteX2" fmla="*/ 1500471 w 2455746"/>
              <a:gd name="connsiteY2" fmla="*/ 656820 h 656914"/>
              <a:gd name="connsiteX3" fmla="*/ 2455746 w 2455746"/>
              <a:gd name="connsiteY3" fmla="*/ 196436 h 656914"/>
              <a:gd name="connsiteX0" fmla="*/ 0 w 2455746"/>
              <a:gd name="connsiteY0" fmla="*/ 359672 h 656914"/>
              <a:gd name="connsiteX1" fmla="*/ 690478 w 2455746"/>
              <a:gd name="connsiteY1" fmla="*/ 9148 h 656914"/>
              <a:gd name="connsiteX2" fmla="*/ 1500471 w 2455746"/>
              <a:gd name="connsiteY2" fmla="*/ 656820 h 656914"/>
              <a:gd name="connsiteX3" fmla="*/ 2455746 w 2455746"/>
              <a:gd name="connsiteY3" fmla="*/ 196436 h 656914"/>
              <a:gd name="connsiteX0" fmla="*/ 0 w 2455746"/>
              <a:gd name="connsiteY0" fmla="*/ 351302 h 648539"/>
              <a:gd name="connsiteX1" fmla="*/ 690478 w 2455746"/>
              <a:gd name="connsiteY1" fmla="*/ 778 h 648539"/>
              <a:gd name="connsiteX2" fmla="*/ 1500471 w 2455746"/>
              <a:gd name="connsiteY2" fmla="*/ 648450 h 648539"/>
              <a:gd name="connsiteX3" fmla="*/ 2455746 w 2455746"/>
              <a:gd name="connsiteY3" fmla="*/ 188066 h 648539"/>
              <a:gd name="connsiteX0" fmla="*/ 0 w 2568272"/>
              <a:gd name="connsiteY0" fmla="*/ 239436 h 682009"/>
              <a:gd name="connsiteX1" fmla="*/ 803004 w 2568272"/>
              <a:gd name="connsiteY1" fmla="*/ 34239 h 682009"/>
              <a:gd name="connsiteX2" fmla="*/ 1612997 w 2568272"/>
              <a:gd name="connsiteY2" fmla="*/ 681911 h 682009"/>
              <a:gd name="connsiteX3" fmla="*/ 2568272 w 2568272"/>
              <a:gd name="connsiteY3" fmla="*/ 221527 h 682009"/>
              <a:gd name="connsiteX0" fmla="*/ 0 w 2568272"/>
              <a:gd name="connsiteY0" fmla="*/ 224780 h 667353"/>
              <a:gd name="connsiteX1" fmla="*/ 803004 w 2568272"/>
              <a:gd name="connsiteY1" fmla="*/ 19583 h 667353"/>
              <a:gd name="connsiteX2" fmla="*/ 1612997 w 2568272"/>
              <a:gd name="connsiteY2" fmla="*/ 667255 h 667353"/>
              <a:gd name="connsiteX3" fmla="*/ 2568272 w 2568272"/>
              <a:gd name="connsiteY3" fmla="*/ 206871 h 667353"/>
              <a:gd name="connsiteX0" fmla="*/ 0 w 2399484"/>
              <a:gd name="connsiteY0" fmla="*/ 309228 h 657021"/>
              <a:gd name="connsiteX1" fmla="*/ 634216 w 2399484"/>
              <a:gd name="connsiteY1" fmla="*/ 9253 h 657021"/>
              <a:gd name="connsiteX2" fmla="*/ 1444209 w 2399484"/>
              <a:gd name="connsiteY2" fmla="*/ 656925 h 657021"/>
              <a:gd name="connsiteX3" fmla="*/ 2399484 w 2399484"/>
              <a:gd name="connsiteY3" fmla="*/ 196541 h 657021"/>
              <a:gd name="connsiteX0" fmla="*/ 0 w 2399484"/>
              <a:gd name="connsiteY0" fmla="*/ 248735 h 596539"/>
              <a:gd name="connsiteX1" fmla="*/ 715484 w 2399484"/>
              <a:gd name="connsiteY1" fmla="*/ 11946 h 596539"/>
              <a:gd name="connsiteX2" fmla="*/ 1444209 w 2399484"/>
              <a:gd name="connsiteY2" fmla="*/ 596432 h 596539"/>
              <a:gd name="connsiteX3" fmla="*/ 2399484 w 2399484"/>
              <a:gd name="connsiteY3" fmla="*/ 136048 h 596539"/>
              <a:gd name="connsiteX0" fmla="*/ 0 w 2399484"/>
              <a:gd name="connsiteY0" fmla="*/ 244360 h 503721"/>
              <a:gd name="connsiteX1" fmla="*/ 715484 w 2399484"/>
              <a:gd name="connsiteY1" fmla="*/ 7571 h 503721"/>
              <a:gd name="connsiteX2" fmla="*/ 1481718 w 2399484"/>
              <a:gd name="connsiteY2" fmla="*/ 503597 h 503721"/>
              <a:gd name="connsiteX3" fmla="*/ 2399484 w 2399484"/>
              <a:gd name="connsiteY3" fmla="*/ 131673 h 503721"/>
              <a:gd name="connsiteX0" fmla="*/ 0 w 2218193"/>
              <a:gd name="connsiteY0" fmla="*/ 244360 h 503721"/>
              <a:gd name="connsiteX1" fmla="*/ 715484 w 2218193"/>
              <a:gd name="connsiteY1" fmla="*/ 7571 h 503721"/>
              <a:gd name="connsiteX2" fmla="*/ 1481718 w 2218193"/>
              <a:gd name="connsiteY2" fmla="*/ 503597 h 503721"/>
              <a:gd name="connsiteX3" fmla="*/ 2218193 w 2218193"/>
              <a:gd name="connsiteY3" fmla="*/ 232770 h 503721"/>
              <a:gd name="connsiteX0" fmla="*/ 0 w 2218193"/>
              <a:gd name="connsiteY0" fmla="*/ 242937 h 470712"/>
              <a:gd name="connsiteX1" fmla="*/ 715484 w 2218193"/>
              <a:gd name="connsiteY1" fmla="*/ 6148 h 470712"/>
              <a:gd name="connsiteX2" fmla="*/ 1581741 w 2218193"/>
              <a:gd name="connsiteY2" fmla="*/ 470581 h 470712"/>
              <a:gd name="connsiteX3" fmla="*/ 2218193 w 2218193"/>
              <a:gd name="connsiteY3" fmla="*/ 231347 h 470712"/>
              <a:gd name="connsiteX0" fmla="*/ 0 w 2218193"/>
              <a:gd name="connsiteY0" fmla="*/ 240353 h 468128"/>
              <a:gd name="connsiteX1" fmla="*/ 715484 w 2218193"/>
              <a:gd name="connsiteY1" fmla="*/ 3564 h 468128"/>
              <a:gd name="connsiteX2" fmla="*/ 1581741 w 2218193"/>
              <a:gd name="connsiteY2" fmla="*/ 467997 h 468128"/>
              <a:gd name="connsiteX3" fmla="*/ 2218193 w 2218193"/>
              <a:gd name="connsiteY3" fmla="*/ 228763 h 468128"/>
              <a:gd name="connsiteX0" fmla="*/ 0 w 2287305"/>
              <a:gd name="connsiteY0" fmla="*/ 243404 h 468004"/>
              <a:gd name="connsiteX1" fmla="*/ 784596 w 2287305"/>
              <a:gd name="connsiteY1" fmla="*/ 3440 h 468004"/>
              <a:gd name="connsiteX2" fmla="*/ 1650853 w 2287305"/>
              <a:gd name="connsiteY2" fmla="*/ 467873 h 468004"/>
              <a:gd name="connsiteX3" fmla="*/ 2287305 w 2287305"/>
              <a:gd name="connsiteY3" fmla="*/ 228639 h 468004"/>
              <a:gd name="connsiteX0" fmla="*/ 0 w 2287305"/>
              <a:gd name="connsiteY0" fmla="*/ 315764 h 540345"/>
              <a:gd name="connsiteX1" fmla="*/ 731191 w 2287305"/>
              <a:gd name="connsiteY1" fmla="*/ 2775 h 540345"/>
              <a:gd name="connsiteX2" fmla="*/ 1650853 w 2287305"/>
              <a:gd name="connsiteY2" fmla="*/ 540233 h 540345"/>
              <a:gd name="connsiteX3" fmla="*/ 2287305 w 2287305"/>
              <a:gd name="connsiteY3" fmla="*/ 300999 h 540345"/>
              <a:gd name="connsiteX0" fmla="*/ 0 w 2287305"/>
              <a:gd name="connsiteY0" fmla="*/ 316376 h 540957"/>
              <a:gd name="connsiteX1" fmla="*/ 731191 w 2287305"/>
              <a:gd name="connsiteY1" fmla="*/ 3387 h 540957"/>
              <a:gd name="connsiteX2" fmla="*/ 1650853 w 2287305"/>
              <a:gd name="connsiteY2" fmla="*/ 540845 h 540957"/>
              <a:gd name="connsiteX3" fmla="*/ 2287305 w 2287305"/>
              <a:gd name="connsiteY3" fmla="*/ 301611 h 540957"/>
              <a:gd name="connsiteX0" fmla="*/ 0 w 2287305"/>
              <a:gd name="connsiteY0" fmla="*/ 313084 h 537659"/>
              <a:gd name="connsiteX1" fmla="*/ 731191 w 2287305"/>
              <a:gd name="connsiteY1" fmla="*/ 95 h 537659"/>
              <a:gd name="connsiteX2" fmla="*/ 1650853 w 2287305"/>
              <a:gd name="connsiteY2" fmla="*/ 537553 h 537659"/>
              <a:gd name="connsiteX3" fmla="*/ 2287305 w 2287305"/>
              <a:gd name="connsiteY3" fmla="*/ 298319 h 537659"/>
              <a:gd name="connsiteX0" fmla="*/ 0 w 2287305"/>
              <a:gd name="connsiteY0" fmla="*/ 325778 h 550350"/>
              <a:gd name="connsiteX1" fmla="*/ 743757 w 2287305"/>
              <a:gd name="connsiteY1" fmla="*/ 89 h 550350"/>
              <a:gd name="connsiteX2" fmla="*/ 1650853 w 2287305"/>
              <a:gd name="connsiteY2" fmla="*/ 550247 h 550350"/>
              <a:gd name="connsiteX3" fmla="*/ 2287305 w 2287305"/>
              <a:gd name="connsiteY3" fmla="*/ 311013 h 550350"/>
              <a:gd name="connsiteX0" fmla="*/ 0 w 2287305"/>
              <a:gd name="connsiteY0" fmla="*/ 330860 h 622103"/>
              <a:gd name="connsiteX1" fmla="*/ 743757 w 2287305"/>
              <a:gd name="connsiteY1" fmla="*/ 5171 h 622103"/>
              <a:gd name="connsiteX2" fmla="*/ 1619439 w 2287305"/>
              <a:gd name="connsiteY2" fmla="*/ 622004 h 622103"/>
              <a:gd name="connsiteX3" fmla="*/ 2287305 w 2287305"/>
              <a:gd name="connsiteY3" fmla="*/ 316095 h 622103"/>
              <a:gd name="connsiteX0" fmla="*/ 0 w 2299871"/>
              <a:gd name="connsiteY0" fmla="*/ 330860 h 622103"/>
              <a:gd name="connsiteX1" fmla="*/ 743757 w 2299871"/>
              <a:gd name="connsiteY1" fmla="*/ 5171 h 622103"/>
              <a:gd name="connsiteX2" fmla="*/ 1619439 w 2299871"/>
              <a:gd name="connsiteY2" fmla="*/ 622004 h 622103"/>
              <a:gd name="connsiteX3" fmla="*/ 2299871 w 2299871"/>
              <a:gd name="connsiteY3" fmla="*/ 325620 h 622103"/>
              <a:gd name="connsiteX0" fmla="*/ 0 w 2299871"/>
              <a:gd name="connsiteY0" fmla="*/ 330860 h 622103"/>
              <a:gd name="connsiteX1" fmla="*/ 743757 w 2299871"/>
              <a:gd name="connsiteY1" fmla="*/ 5171 h 622103"/>
              <a:gd name="connsiteX2" fmla="*/ 1619439 w 2299871"/>
              <a:gd name="connsiteY2" fmla="*/ 622004 h 622103"/>
              <a:gd name="connsiteX3" fmla="*/ 2299871 w 2299871"/>
              <a:gd name="connsiteY3" fmla="*/ 325620 h 622103"/>
              <a:gd name="connsiteX0" fmla="*/ 0 w 2299871"/>
              <a:gd name="connsiteY0" fmla="*/ 330960 h 625378"/>
              <a:gd name="connsiteX1" fmla="*/ 743757 w 2299871"/>
              <a:gd name="connsiteY1" fmla="*/ 5271 h 625378"/>
              <a:gd name="connsiteX2" fmla="*/ 1672843 w 2299871"/>
              <a:gd name="connsiteY2" fmla="*/ 625279 h 625378"/>
              <a:gd name="connsiteX3" fmla="*/ 2299871 w 2299871"/>
              <a:gd name="connsiteY3" fmla="*/ 325720 h 625378"/>
              <a:gd name="connsiteX0" fmla="*/ 0 w 2299871"/>
              <a:gd name="connsiteY0" fmla="*/ 330960 h 625378"/>
              <a:gd name="connsiteX1" fmla="*/ 847425 w 2299871"/>
              <a:gd name="connsiteY1" fmla="*/ 5271 h 625378"/>
              <a:gd name="connsiteX2" fmla="*/ 1672843 w 2299871"/>
              <a:gd name="connsiteY2" fmla="*/ 625279 h 625378"/>
              <a:gd name="connsiteX3" fmla="*/ 2299871 w 2299871"/>
              <a:gd name="connsiteY3" fmla="*/ 325720 h 625378"/>
              <a:gd name="connsiteX0" fmla="*/ 0 w 2299871"/>
              <a:gd name="connsiteY0" fmla="*/ 330960 h 625378"/>
              <a:gd name="connsiteX1" fmla="*/ 831717 w 2299871"/>
              <a:gd name="connsiteY1" fmla="*/ 5271 h 625378"/>
              <a:gd name="connsiteX2" fmla="*/ 1672843 w 2299871"/>
              <a:gd name="connsiteY2" fmla="*/ 625279 h 625378"/>
              <a:gd name="connsiteX3" fmla="*/ 2299871 w 2299871"/>
              <a:gd name="connsiteY3" fmla="*/ 325720 h 625378"/>
              <a:gd name="connsiteX0" fmla="*/ 0 w 2299871"/>
              <a:gd name="connsiteY0" fmla="*/ 325856 h 620267"/>
              <a:gd name="connsiteX1" fmla="*/ 831717 w 2299871"/>
              <a:gd name="connsiteY1" fmla="*/ 167 h 620267"/>
              <a:gd name="connsiteX2" fmla="*/ 1672843 w 2299871"/>
              <a:gd name="connsiteY2" fmla="*/ 620175 h 620267"/>
              <a:gd name="connsiteX3" fmla="*/ 2299871 w 2299871"/>
              <a:gd name="connsiteY3" fmla="*/ 320616 h 620267"/>
              <a:gd name="connsiteX0" fmla="*/ 0 w 2299871"/>
              <a:gd name="connsiteY0" fmla="*/ 325856 h 620175"/>
              <a:gd name="connsiteX1" fmla="*/ 831717 w 2299871"/>
              <a:gd name="connsiteY1" fmla="*/ 167 h 620175"/>
              <a:gd name="connsiteX2" fmla="*/ 1672843 w 2299871"/>
              <a:gd name="connsiteY2" fmla="*/ 620175 h 620175"/>
              <a:gd name="connsiteX3" fmla="*/ 2299871 w 2299871"/>
              <a:gd name="connsiteY3" fmla="*/ 320616 h 620175"/>
              <a:gd name="connsiteX0" fmla="*/ 0 w 2299871"/>
              <a:gd name="connsiteY0" fmla="*/ 331886 h 654780"/>
              <a:gd name="connsiteX1" fmla="*/ 831717 w 2299871"/>
              <a:gd name="connsiteY1" fmla="*/ 6197 h 654780"/>
              <a:gd name="connsiteX2" fmla="*/ 1647712 w 2299871"/>
              <a:gd name="connsiteY2" fmla="*/ 654780 h 654780"/>
              <a:gd name="connsiteX3" fmla="*/ 2299871 w 2299871"/>
              <a:gd name="connsiteY3" fmla="*/ 326646 h 654780"/>
              <a:gd name="connsiteX0" fmla="*/ 0 w 2299871"/>
              <a:gd name="connsiteY0" fmla="*/ 331886 h 655056"/>
              <a:gd name="connsiteX1" fmla="*/ 831717 w 2299871"/>
              <a:gd name="connsiteY1" fmla="*/ 6197 h 655056"/>
              <a:gd name="connsiteX2" fmla="*/ 1647712 w 2299871"/>
              <a:gd name="connsiteY2" fmla="*/ 654780 h 655056"/>
              <a:gd name="connsiteX3" fmla="*/ 2299871 w 2299871"/>
              <a:gd name="connsiteY3" fmla="*/ 326646 h 655056"/>
              <a:gd name="connsiteX0" fmla="*/ 0 w 2299871"/>
              <a:gd name="connsiteY0" fmla="*/ 331886 h 655169"/>
              <a:gd name="connsiteX1" fmla="*/ 831717 w 2299871"/>
              <a:gd name="connsiteY1" fmla="*/ 6197 h 655169"/>
              <a:gd name="connsiteX2" fmla="*/ 1647712 w 2299871"/>
              <a:gd name="connsiteY2" fmla="*/ 654780 h 655169"/>
              <a:gd name="connsiteX3" fmla="*/ 2299871 w 2299871"/>
              <a:gd name="connsiteY3" fmla="*/ 326646 h 65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871" h="655169">
                <a:moveTo>
                  <a:pt x="0" y="331886"/>
                </a:moveTo>
                <a:cubicBezTo>
                  <a:pt x="223558" y="264871"/>
                  <a:pt x="557098" y="-47619"/>
                  <a:pt x="831717" y="6197"/>
                </a:cubicBezTo>
                <a:cubicBezTo>
                  <a:pt x="1106336" y="60013"/>
                  <a:pt x="1458843" y="641326"/>
                  <a:pt x="1647712" y="654780"/>
                </a:cubicBezTo>
                <a:cubicBezTo>
                  <a:pt x="1836581" y="668234"/>
                  <a:pt x="2065873" y="328415"/>
                  <a:pt x="2299871" y="326646"/>
                </a:cubicBezTo>
              </a:path>
            </a:pathLst>
          </a:custGeom>
          <a:noFill/>
          <a:ln w="127000" cap="flat" cmpd="sng" algn="ctr">
            <a:solidFill>
              <a:srgbClr val="FFBBE9"/>
            </a:solidFill>
            <a:prstDash val="solid"/>
            <a:round/>
            <a:headEnd type="none" w="med" len="med"/>
            <a:tailEnd type="none" w="med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2115205" y="2372119"/>
            <a:ext cx="31293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137291" y="950916"/>
            <a:ext cx="30765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705248" y="1517910"/>
            <a:ext cx="307568" cy="323518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Calibri"/>
              <a:cs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763348" y="1507750"/>
            <a:ext cx="307568" cy="323518"/>
          </a:xfrm>
          <a:prstGeom prst="rect">
            <a:avLst/>
          </a:prstGeom>
          <a:solidFill>
            <a:srgbClr val="95B3D7">
              <a:alpha val="30000"/>
            </a:srgbClr>
          </a:solidFill>
          <a:ln w="3175" cmpd="sng">
            <a:solidFill>
              <a:srgbClr val="FFFFFF"/>
            </a:solidFill>
            <a:prstDash val="solid"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>
              <a:latin typeface="Calibri"/>
              <a:cs typeface="Calibri"/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 bwMode="auto">
          <a:xfrm flipH="1">
            <a:off x="1179148" y="2272437"/>
            <a:ext cx="228765" cy="228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 bwMode="auto">
          <a:xfrm>
            <a:off x="295593" y="1842498"/>
            <a:ext cx="228765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39" name="Straight Connector 138"/>
          <p:cNvCxnSpPr>
            <a:stCxn id="138" idx="6"/>
            <a:endCxn id="127" idx="6"/>
          </p:cNvCxnSpPr>
          <p:nvPr/>
        </p:nvCxnSpPr>
        <p:spPr bwMode="auto">
          <a:xfrm flipV="1">
            <a:off x="524358" y="1527914"/>
            <a:ext cx="654790" cy="42888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2" name="Straight Connector 141"/>
          <p:cNvCxnSpPr>
            <a:stCxn id="138" idx="6"/>
            <a:endCxn id="128" idx="6"/>
          </p:cNvCxnSpPr>
          <p:nvPr/>
        </p:nvCxnSpPr>
        <p:spPr bwMode="auto">
          <a:xfrm>
            <a:off x="524358" y="1956798"/>
            <a:ext cx="654790" cy="429939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2062702" y="1414914"/>
            <a:ext cx="228765" cy="228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44" name="Oval 143"/>
          <p:cNvSpPr>
            <a:spLocks noChangeAspect="1"/>
          </p:cNvSpPr>
          <p:nvPr/>
        </p:nvSpPr>
        <p:spPr bwMode="auto">
          <a:xfrm>
            <a:off x="2946257" y="1842498"/>
            <a:ext cx="228765" cy="228600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cxnSp>
        <p:nvCxnSpPr>
          <p:cNvPr id="145" name="Straight Connector 144"/>
          <p:cNvCxnSpPr>
            <a:stCxn id="127" idx="2"/>
            <a:endCxn id="143" idx="2"/>
          </p:cNvCxnSpPr>
          <p:nvPr/>
        </p:nvCxnSpPr>
        <p:spPr bwMode="auto">
          <a:xfrm>
            <a:off x="1407913" y="1527914"/>
            <a:ext cx="654789" cy="13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8" name="Straight Connector 147"/>
          <p:cNvCxnSpPr>
            <a:stCxn id="128" idx="2"/>
            <a:endCxn id="119" idx="2"/>
          </p:cNvCxnSpPr>
          <p:nvPr/>
        </p:nvCxnSpPr>
        <p:spPr bwMode="auto">
          <a:xfrm flipV="1">
            <a:off x="1407913" y="2384294"/>
            <a:ext cx="654789" cy="244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6" name="Straight Connector 155"/>
          <p:cNvCxnSpPr>
            <a:stCxn id="119" idx="6"/>
            <a:endCxn id="144" idx="2"/>
          </p:cNvCxnSpPr>
          <p:nvPr/>
        </p:nvCxnSpPr>
        <p:spPr bwMode="auto">
          <a:xfrm flipV="1">
            <a:off x="2291467" y="1956798"/>
            <a:ext cx="654790" cy="42749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7" name="Straight Connector 156"/>
          <p:cNvCxnSpPr>
            <a:stCxn id="143" idx="6"/>
            <a:endCxn id="144" idx="2"/>
          </p:cNvCxnSpPr>
          <p:nvPr/>
        </p:nvCxnSpPr>
        <p:spPr bwMode="auto">
          <a:xfrm>
            <a:off x="2291467" y="1529214"/>
            <a:ext cx="654790" cy="42758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1" name="Straight Connector 160"/>
          <p:cNvCxnSpPr>
            <a:stCxn id="127" idx="3"/>
            <a:endCxn id="119" idx="1"/>
          </p:cNvCxnSpPr>
          <p:nvPr/>
        </p:nvCxnSpPr>
        <p:spPr bwMode="auto">
          <a:xfrm>
            <a:off x="1374411" y="1608736"/>
            <a:ext cx="721793" cy="69473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64" name="Rectangle 163"/>
          <p:cNvSpPr/>
          <p:nvPr/>
        </p:nvSpPr>
        <p:spPr>
          <a:xfrm>
            <a:off x="341176" y="1968635"/>
            <a:ext cx="206487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s</a:t>
            </a:r>
            <a:endParaRPr lang="en-GB" sz="2800" i="1" baseline="-25000">
              <a:latin typeface="Calibri"/>
              <a:cs typeface="Calibri"/>
              <a:sym typeface="Symbol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2991938" y="1968635"/>
            <a:ext cx="18702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t</a:t>
            </a:r>
            <a:endParaRPr lang="en-GB" sz="2800" i="1" baseline="-25000">
              <a:latin typeface="Calibri"/>
              <a:cs typeface="Calibri"/>
              <a:sym typeface="Symbol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137291" y="950916"/>
            <a:ext cx="30765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2046705" y="950916"/>
            <a:ext cx="31293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1207142" y="2372119"/>
            <a:ext cx="30765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115205" y="2372119"/>
            <a:ext cx="31293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4282423" y="1385256"/>
            <a:ext cx="320840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f </a:t>
            </a:r>
            <a:r>
              <a:rPr lang="en-GB" sz="2800">
                <a:latin typeface="Calibri"/>
                <a:cs typeface="Calibri"/>
                <a:sym typeface="Symbol"/>
              </a:rPr>
              <a:t>=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2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grpSp>
        <p:nvGrpSpPr>
          <p:cNvPr id="184" name="Group 183"/>
          <p:cNvGrpSpPr/>
          <p:nvPr/>
        </p:nvGrpSpPr>
        <p:grpSpPr>
          <a:xfrm>
            <a:off x="4492099" y="2370301"/>
            <a:ext cx="4006311" cy="430887"/>
            <a:chOff x="4821940" y="2249580"/>
            <a:chExt cx="4006311" cy="430887"/>
          </a:xfrm>
        </p:grpSpPr>
        <p:sp>
          <p:nvSpPr>
            <p:cNvPr id="185" name="Rectangle 184"/>
            <p:cNvSpPr/>
            <p:nvPr/>
          </p:nvSpPr>
          <p:spPr>
            <a:xfrm>
              <a:off x="4821940" y="2249580"/>
              <a:ext cx="4006311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800">
                  <a:latin typeface="Calibri"/>
                  <a:cs typeface="Calibri"/>
                  <a:sym typeface="Symbol"/>
                </a:rPr>
                <a:t>=    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       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q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1</a:t>
              </a:r>
              <a:r>
                <a:rPr lang="en-GB" sz="2800" i="1" baseline="-25000">
                  <a:latin typeface="Calibri"/>
                  <a:cs typeface="Calibri"/>
                  <a:sym typeface="Symbol"/>
                </a:rPr>
                <a:t> </a:t>
              </a:r>
              <a:r>
                <a:rPr lang="en-GB" sz="2800" i="1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q</a:t>
              </a:r>
              <a:r>
                <a:rPr lang="en-GB" sz="2800" baseline="-25000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 i="1" baseline="-25000">
                  <a:latin typeface="Calibri"/>
                  <a:cs typeface="Calibri"/>
                  <a:sym typeface="Symbol"/>
                </a:rPr>
                <a:t>     </a:t>
              </a:r>
              <a:r>
                <a:rPr lang="en-GB" sz="2800">
                  <a:latin typeface="Calibri"/>
                  <a:cs typeface="Calibri"/>
                  <a:sym typeface="Symbol"/>
                </a:rPr>
                <a:t>+     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       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 i="1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q</a:t>
              </a:r>
              <a:r>
                <a:rPr lang="en-GB" sz="2800" baseline="-25000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2</a:t>
              </a:r>
            </a:p>
          </p:txBody>
        </p:sp>
        <p:cxnSp>
          <p:nvCxnSpPr>
            <p:cNvPr id="186" name="Straight Connector 185"/>
            <p:cNvCxnSpPr/>
            <p:nvPr/>
          </p:nvCxnSpPr>
          <p:spPr bwMode="auto">
            <a:xfrm>
              <a:off x="6370952" y="2372682"/>
              <a:ext cx="26924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7" name="Straight Connector 186"/>
            <p:cNvCxnSpPr/>
            <p:nvPr/>
          </p:nvCxnSpPr>
          <p:spPr bwMode="auto">
            <a:xfrm>
              <a:off x="5999477" y="2372682"/>
              <a:ext cx="267614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87"/>
            <p:cNvCxnSpPr/>
            <p:nvPr/>
          </p:nvCxnSpPr>
          <p:spPr bwMode="auto">
            <a:xfrm>
              <a:off x="5999477" y="2340507"/>
              <a:ext cx="642264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>
              <a:off x="7524370" y="2372682"/>
              <a:ext cx="215697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0" name="Group 189"/>
          <p:cNvGrpSpPr/>
          <p:nvPr/>
        </p:nvGrpSpPr>
        <p:grpSpPr>
          <a:xfrm>
            <a:off x="3858962" y="1880402"/>
            <a:ext cx="4771847" cy="430887"/>
            <a:chOff x="3833250" y="1754027"/>
            <a:chExt cx="4771847" cy="430887"/>
          </a:xfrm>
        </p:grpSpPr>
        <p:sp>
          <p:nvSpPr>
            <p:cNvPr id="191" name="Rectangle 190"/>
            <p:cNvSpPr/>
            <p:nvPr/>
          </p:nvSpPr>
          <p:spPr>
            <a:xfrm>
              <a:off x="3833250" y="1754027"/>
              <a:ext cx="4771847" cy="43088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22325" eaLnBrk="0" hangingPunct="0">
                <a:spcAft>
                  <a:spcPct val="20000"/>
                </a:spcAft>
              </a:pP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f</a:t>
              </a:r>
              <a:r>
                <a:rPr lang="en-GB" sz="1050" i="1">
                  <a:latin typeface="Calibri"/>
                  <a:cs typeface="Calibri"/>
                  <a:sym typeface="Symbol"/>
                </a:rPr>
                <a:t> 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 = 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x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y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1</a:t>
              </a:r>
              <a:r>
                <a:rPr lang="en-US" sz="2800">
                  <a:latin typeface="Calibri"/>
                  <a:cs typeface="Calibri"/>
                  <a:sym typeface="Symbol"/>
                </a:rPr>
                <a:t></a:t>
              </a:r>
              <a:r>
                <a:rPr lang="en-GB" sz="2800" i="1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y</a:t>
              </a:r>
              <a:r>
                <a:rPr lang="en-GB" sz="2800" baseline="-25000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 </a:t>
              </a:r>
              <a:r>
                <a:rPr lang="en-GB" sz="2800">
                  <a:latin typeface="Calibri"/>
                  <a:cs typeface="Calibri"/>
                  <a:sym typeface="Symbol"/>
                </a:rPr>
                <a:t>+ 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x</a:t>
              </a:r>
              <a:r>
                <a:rPr lang="en-GB" sz="2800" baseline="-25000">
                  <a:solidFill>
                    <a:srgbClr val="0000FF"/>
                  </a:solidFill>
                  <a:latin typeface="Calibri"/>
                  <a:cs typeface="Calibri"/>
                  <a:sym typeface="Symbol"/>
                </a:rPr>
                <a:t>1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</a:t>
              </a:r>
              <a:r>
                <a:rPr lang="en-GB" sz="2800" b="1">
                  <a:latin typeface="Calibri"/>
                  <a:cs typeface="Calibri"/>
                  <a:sym typeface="Symbol"/>
                </a:rPr>
                <a:t>P</a:t>
              </a:r>
              <a:r>
                <a:rPr lang="en-GB" sz="2800">
                  <a:latin typeface="Calibri"/>
                  <a:cs typeface="Calibri"/>
                  <a:sym typeface="Symbol"/>
                </a:rPr>
                <a:t>[</a:t>
              </a:r>
              <a:r>
                <a:rPr lang="en-GB" sz="2800" i="1">
                  <a:latin typeface="Calibri"/>
                  <a:cs typeface="Calibri"/>
                  <a:sym typeface="Symbol"/>
                </a:rPr>
                <a:t>x</a:t>
              </a:r>
              <a:r>
                <a:rPr lang="en-GB" sz="2800" baseline="-25000"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 i="1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y</a:t>
              </a:r>
              <a:r>
                <a:rPr lang="en-GB" sz="2800" baseline="-25000">
                  <a:solidFill>
                    <a:srgbClr val="808000"/>
                  </a:solidFill>
                  <a:latin typeface="Calibri"/>
                  <a:cs typeface="Calibri"/>
                  <a:sym typeface="Symbol"/>
                </a:rPr>
                <a:t>2</a:t>
              </a:r>
              <a:r>
                <a:rPr lang="en-GB" sz="2800">
                  <a:latin typeface="Calibri"/>
                  <a:cs typeface="Calibri"/>
                  <a:sym typeface="Symbol"/>
                </a:rPr>
                <a:t>]</a:t>
              </a:r>
            </a:p>
          </p:txBody>
        </p:sp>
        <p:cxnSp>
          <p:nvCxnSpPr>
            <p:cNvPr id="192" name="Straight Connector 191"/>
            <p:cNvCxnSpPr/>
            <p:nvPr/>
          </p:nvCxnSpPr>
          <p:spPr bwMode="auto">
            <a:xfrm>
              <a:off x="7206757" y="1875680"/>
              <a:ext cx="207432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0" name="Oval 149"/>
          <p:cNvSpPr/>
          <p:nvPr/>
        </p:nvSpPr>
        <p:spPr bwMode="auto">
          <a:xfrm flipH="1">
            <a:off x="1179152" y="4944462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49" name="Oval 148"/>
          <p:cNvSpPr/>
          <p:nvPr/>
        </p:nvSpPr>
        <p:spPr bwMode="auto">
          <a:xfrm flipH="1">
            <a:off x="1179152" y="4085639"/>
            <a:ext cx="228600" cy="228600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 bwMode="auto">
          <a:xfrm>
            <a:off x="2062706" y="2269994"/>
            <a:ext cx="228600" cy="2286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25" name="Oval 124"/>
          <p:cNvSpPr/>
          <p:nvPr/>
        </p:nvSpPr>
        <p:spPr bwMode="auto">
          <a:xfrm flipH="1">
            <a:off x="1179152" y="1413614"/>
            <a:ext cx="228600" cy="228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 bwMode="auto">
          <a:xfrm>
            <a:off x="2062702" y="2269994"/>
            <a:ext cx="228765" cy="228600"/>
          </a:xfrm>
          <a:prstGeom prst="ellipse">
            <a:avLst/>
          </a:prstGeom>
          <a:solidFill>
            <a:srgbClr val="808000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>
              <a:latin typeface="Calibri"/>
              <a:cs typeface="Calibri"/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 bwMode="auto">
          <a:xfrm flipH="1">
            <a:off x="1179148" y="1413614"/>
            <a:ext cx="228765" cy="228600"/>
          </a:xfrm>
          <a:prstGeom prst="ellipse">
            <a:avLst/>
          </a:prstGeom>
          <a:solidFill>
            <a:srgbClr val="3366FF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rgbClr val="FADA7A">
                <a:tint val="100000"/>
                <a:shade val="100000"/>
                <a:hueMod val="100000"/>
                <a:satMod val="100000"/>
              </a:srgbClr>
            </a:contourClr>
          </a:sp3d>
        </p:spPr>
        <p:txBody>
          <a:bodyPr rtlCol="0" anchor="ctr"/>
          <a:lstStyle/>
          <a:p>
            <a:pPr algn="ctr" defTabSz="2656912" eaLnBrk="0" fontAlgn="auto" hangingPunct="0">
              <a:spcBef>
                <a:spcPts val="0"/>
              </a:spcBef>
              <a:spcAft>
                <a:spcPts val="0"/>
              </a:spcAft>
              <a:tabLst>
                <a:tab pos="1790700" algn="l"/>
              </a:tabLst>
              <a:defRPr/>
            </a:pPr>
            <a:endParaRPr lang="en-US" sz="1800" kern="0" smtClean="0">
              <a:solidFill>
                <a:sysClr val="window" lastClr="FFFFFF"/>
              </a:solidFill>
              <a:latin typeface="Calibri"/>
              <a:cs typeface="Calibri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5702369" y="1436702"/>
            <a:ext cx="448969" cy="448969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4631335" y="1436702"/>
            <a:ext cx="448969" cy="448969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4943625" y="3702382"/>
            <a:ext cx="549551" cy="458113"/>
          </a:xfrm>
          <a:prstGeom prst="ellipse">
            <a:avLst/>
          </a:prstGeom>
          <a:ln w="28575" cmpd="sng">
            <a:solidFill>
              <a:srgbClr val="008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6030746" y="3702382"/>
            <a:ext cx="548233" cy="458113"/>
          </a:xfrm>
          <a:prstGeom prst="ellipse">
            <a:avLst/>
          </a:prstGeom>
          <a:ln w="28575" cmpd="sng">
            <a:solidFill>
              <a:srgbClr val="008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61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49" grpId="0"/>
      <p:bldP spid="111" grpId="0"/>
      <p:bldP spid="137" grpId="0" animBg="1"/>
      <p:bldP spid="140" grpId="0" animBg="1"/>
      <p:bldP spid="141" grpId="0" animBg="1"/>
      <p:bldP spid="146" grpId="0" animBg="1"/>
      <p:bldP spid="147" grpId="0" animBg="1"/>
      <p:bldP spid="151" grpId="0" animBg="1"/>
      <p:bldP spid="154" grpId="0" animBg="1"/>
      <p:bldP spid="155" grpId="0" animBg="1"/>
      <p:bldP spid="160" grpId="0" animBg="1"/>
      <p:bldP spid="169" grpId="0" animBg="1"/>
      <p:bldP spid="310" grpId="0"/>
      <p:bldP spid="172" grpId="0"/>
      <p:bldP spid="312" grpId="0"/>
      <p:bldP spid="173" grpId="0"/>
      <p:bldP spid="174" grpId="0"/>
      <p:bldP spid="175" grpId="0"/>
      <p:bldP spid="176" grpId="0"/>
      <p:bldP spid="177" grpId="0" animBg="1"/>
      <p:bldP spid="179" grpId="0"/>
      <p:bldP spid="180" grpId="0"/>
      <p:bldP spid="181" grpId="0"/>
      <p:bldP spid="85" grpId="0"/>
      <p:bldP spid="150" grpId="0" animBg="1"/>
      <p:bldP spid="149" grpId="0" animBg="1"/>
      <p:bldP spid="195" grpId="0" animBg="1"/>
      <p:bldP spid="1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986367" y="2527299"/>
            <a:ext cx="2743200" cy="2743200"/>
            <a:chOff x="1236133" y="1337733"/>
            <a:chExt cx="2743200" cy="27432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16200000">
              <a:off x="2599267" y="1439335"/>
              <a:ext cx="8468" cy="272626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Rectangle 68"/>
            <p:cNvSpPr/>
            <p:nvPr/>
          </p:nvSpPr>
          <p:spPr>
            <a:xfrm>
              <a:off x="1236133" y="1337733"/>
              <a:ext cx="2743200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flipV="1">
              <a:off x="1236133" y="1346200"/>
              <a:ext cx="2734733" cy="273473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2506133" y="1337733"/>
              <a:ext cx="8468" cy="272626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57412"/>
            <a:ext cx="8086962" cy="457818"/>
          </a:xfrm>
        </p:spPr>
        <p:txBody>
          <a:bodyPr/>
          <a:lstStyle/>
          <a:p>
            <a:r>
              <a:rPr lang="en-US"/>
              <a:t>Oblivious Bounds for disjunctive Dissociations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84366" y="5259012"/>
            <a:ext cx="20515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p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9099" y="5259012"/>
            <a:ext cx="1819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>
                <a:latin typeface="Calibri"/>
                <a:cs typeface="Calibri"/>
                <a:sym typeface="Symbol"/>
              </a:rPr>
              <a:t>1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1299" y="5259012"/>
            <a:ext cx="1819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>
                <a:latin typeface="Calibri"/>
                <a:cs typeface="Calibri"/>
                <a:sym typeface="Symbol"/>
              </a:rPr>
              <a:t>0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0001" y="4988079"/>
            <a:ext cx="1819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>
                <a:latin typeface="Calibri"/>
                <a:cs typeface="Calibri"/>
                <a:sym typeface="Symbol"/>
              </a:rPr>
              <a:t>0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0001" y="3743480"/>
            <a:ext cx="20515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p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0001" y="2287213"/>
            <a:ext cx="1819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>
                <a:latin typeface="Calibri"/>
                <a:cs typeface="Calibri"/>
                <a:sym typeface="Symbol"/>
              </a:rPr>
              <a:t>1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23799" y="1804614"/>
            <a:ext cx="336690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f' </a:t>
            </a:r>
            <a:r>
              <a:rPr lang="en-GB" sz="2800">
                <a:latin typeface="Calibri"/>
                <a:cs typeface="Calibri"/>
                <a:sym typeface="Symbol"/>
              </a:rPr>
              <a:t>=</a:t>
            </a:r>
            <a:r>
              <a:rPr lang="en-GB" sz="2800" i="1">
                <a:latin typeface="Calibri"/>
                <a:cs typeface="Calibri"/>
                <a:sym typeface="Symbol"/>
              </a:rPr>
              <a:t>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'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2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599233" y="5678114"/>
            <a:ext cx="76741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b="1">
                <a:latin typeface="Calibri"/>
                <a:cs typeface="Calibri"/>
                <a:sym typeface="Symbol"/>
              </a:rPr>
              <a:t>P</a:t>
            </a:r>
            <a:r>
              <a:rPr lang="en-GB" sz="2800">
                <a:latin typeface="Calibri"/>
                <a:cs typeface="Calibri"/>
                <a:sym typeface="Symbol"/>
              </a:rPr>
              <a:t>[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'</a:t>
            </a:r>
            <a:r>
              <a:rPr lang="en-GB" sz="2800">
                <a:latin typeface="Calibri"/>
                <a:cs typeface="Calibri"/>
                <a:sym typeface="Symbol"/>
              </a:rPr>
              <a:t>]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3899" y="3036514"/>
            <a:ext cx="68816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b="1">
                <a:latin typeface="Calibri"/>
                <a:cs typeface="Calibri"/>
                <a:sym typeface="Symbol"/>
              </a:rPr>
              <a:t>P</a:t>
            </a:r>
            <a:r>
              <a:rPr lang="en-GB" sz="2800">
                <a:latin typeface="Calibri"/>
                <a:cs typeface="Calibri"/>
                <a:sym typeface="Symbol"/>
              </a:rPr>
              <a:t>[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latin typeface="Calibri"/>
                <a:cs typeface="Calibri"/>
                <a:sym typeface="Symbol"/>
              </a:rPr>
              <a:t>]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14670" y="1207764"/>
            <a:ext cx="44633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sz="2800" i="1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Now, h</a:t>
            </a: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ow to choose p and p' </a:t>
            </a:r>
            <a:r>
              <a:rPr lang="en-GB" sz="2800" i="1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?</a:t>
            </a:r>
            <a:endParaRPr lang="en-GB" sz="2800" baseline="-25000">
              <a:solidFill>
                <a:srgbClr val="FF0000"/>
              </a:solidFill>
              <a:latin typeface="Calibri"/>
              <a:cs typeface="Calibri"/>
              <a:sym typeface="Symbol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10800000" flipV="1">
            <a:off x="6170738" y="1548794"/>
            <a:ext cx="0" cy="28151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10800000" flipV="1">
            <a:off x="5084258" y="1548794"/>
            <a:ext cx="0" cy="29104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65" name="Oval 64"/>
          <p:cNvSpPr/>
          <p:nvPr/>
        </p:nvSpPr>
        <p:spPr>
          <a:xfrm>
            <a:off x="4815332" y="1855196"/>
            <a:ext cx="549551" cy="458113"/>
          </a:xfrm>
          <a:prstGeom prst="ellipse">
            <a:avLst/>
          </a:prstGeom>
          <a:ln w="28575" cmpd="sng">
            <a:solidFill>
              <a:srgbClr val="008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902453" y="1855196"/>
            <a:ext cx="548233" cy="458113"/>
          </a:xfrm>
          <a:prstGeom prst="ellipse">
            <a:avLst/>
          </a:prstGeom>
          <a:ln w="28575" cmpd="sng">
            <a:solidFill>
              <a:srgbClr val="008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9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47"/>
          <p:cNvSpPr/>
          <p:nvPr/>
        </p:nvSpPr>
        <p:spPr>
          <a:xfrm rot="10800000">
            <a:off x="982133" y="3986454"/>
            <a:ext cx="1272117" cy="1278374"/>
          </a:xfrm>
          <a:custGeom>
            <a:avLst/>
            <a:gdLst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516203"/>
              <a:gd name="connsiteY0" fmla="*/ 0 h 1506904"/>
              <a:gd name="connsiteX1" fmla="*/ 584200 w 1516203"/>
              <a:gd name="connsiteY1" fmla="*/ 863600 h 1506904"/>
              <a:gd name="connsiteX2" fmla="*/ 1456267 w 1516203"/>
              <a:gd name="connsiteY2" fmla="*/ 1464733 h 1506904"/>
              <a:gd name="connsiteX3" fmla="*/ 1439334 w 1516203"/>
              <a:gd name="connsiteY3" fmla="*/ 1456267 h 1506904"/>
              <a:gd name="connsiteX0" fmla="*/ 0 w 1520401"/>
              <a:gd name="connsiteY0" fmla="*/ 0 h 1469228"/>
              <a:gd name="connsiteX1" fmla="*/ 584200 w 1520401"/>
              <a:gd name="connsiteY1" fmla="*/ 863600 h 1469228"/>
              <a:gd name="connsiteX2" fmla="*/ 1456267 w 1520401"/>
              <a:gd name="connsiteY2" fmla="*/ 1464733 h 1469228"/>
              <a:gd name="connsiteX3" fmla="*/ 1456267 w 1520401"/>
              <a:gd name="connsiteY3" fmla="*/ 0 h 1469228"/>
              <a:gd name="connsiteX0" fmla="*/ 0 w 1520401"/>
              <a:gd name="connsiteY0" fmla="*/ 0 h 1469228"/>
              <a:gd name="connsiteX1" fmla="*/ 584200 w 1520401"/>
              <a:gd name="connsiteY1" fmla="*/ 863600 h 1469228"/>
              <a:gd name="connsiteX2" fmla="*/ 1456267 w 1520401"/>
              <a:gd name="connsiteY2" fmla="*/ 1464733 h 1469228"/>
              <a:gd name="connsiteX3" fmla="*/ 1456267 w 1520401"/>
              <a:gd name="connsiteY3" fmla="*/ 0 h 1469228"/>
              <a:gd name="connsiteX4" fmla="*/ 0 w 1520401"/>
              <a:gd name="connsiteY4" fmla="*/ 0 h 1469228"/>
              <a:gd name="connsiteX0" fmla="*/ 0 w 1520401"/>
              <a:gd name="connsiteY0" fmla="*/ 0 h 1469228"/>
              <a:gd name="connsiteX1" fmla="*/ 584200 w 1520401"/>
              <a:gd name="connsiteY1" fmla="*/ 863600 h 1469228"/>
              <a:gd name="connsiteX2" fmla="*/ 1456267 w 1520401"/>
              <a:gd name="connsiteY2" fmla="*/ 1464733 h 1469228"/>
              <a:gd name="connsiteX3" fmla="*/ 1456267 w 1520401"/>
              <a:gd name="connsiteY3" fmla="*/ 0 h 1469228"/>
              <a:gd name="connsiteX4" fmla="*/ 0 w 1520401"/>
              <a:gd name="connsiteY4" fmla="*/ 0 h 1469228"/>
              <a:gd name="connsiteX0" fmla="*/ 0 w 1457564"/>
              <a:gd name="connsiteY0" fmla="*/ 0 h 1464733"/>
              <a:gd name="connsiteX1" fmla="*/ 584200 w 1457564"/>
              <a:gd name="connsiteY1" fmla="*/ 863600 h 1464733"/>
              <a:gd name="connsiteX2" fmla="*/ 1456267 w 1457564"/>
              <a:gd name="connsiteY2" fmla="*/ 1464733 h 1464733"/>
              <a:gd name="connsiteX3" fmla="*/ 1456267 w 1457564"/>
              <a:gd name="connsiteY3" fmla="*/ 0 h 1464733"/>
              <a:gd name="connsiteX4" fmla="*/ 0 w 1457564"/>
              <a:gd name="connsiteY4" fmla="*/ 0 h 146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564" h="1464733">
                <a:moveTo>
                  <a:pt x="0" y="0"/>
                </a:moveTo>
                <a:cubicBezTo>
                  <a:pt x="170744" y="309739"/>
                  <a:pt x="341489" y="619478"/>
                  <a:pt x="584200" y="863600"/>
                </a:cubicBezTo>
                <a:cubicBezTo>
                  <a:pt x="826911" y="1107722"/>
                  <a:pt x="1456267" y="1464733"/>
                  <a:pt x="1456267" y="1464733"/>
                </a:cubicBezTo>
                <a:cubicBezTo>
                  <a:pt x="1454856" y="945444"/>
                  <a:pt x="1459795" y="1764"/>
                  <a:pt x="14562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C3D69B"/>
          </a:solidFill>
          <a:ln w="6350" cmpd="sng">
            <a:noFill/>
          </a:ln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60632" y="2530518"/>
            <a:ext cx="1466427" cy="1466427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86367" y="2527299"/>
            <a:ext cx="2743200" cy="2743200"/>
            <a:chOff x="1236133" y="1337733"/>
            <a:chExt cx="2743200" cy="2743200"/>
          </a:xfrm>
        </p:grpSpPr>
        <p:cxnSp>
          <p:nvCxnSpPr>
            <p:cNvPr id="24" name="Straight Connector 23"/>
            <p:cNvCxnSpPr/>
            <p:nvPr/>
          </p:nvCxnSpPr>
          <p:spPr bwMode="auto">
            <a:xfrm rot="16200000">
              <a:off x="2599267" y="1439335"/>
              <a:ext cx="8468" cy="272626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Rectangle 3"/>
            <p:cNvSpPr/>
            <p:nvPr/>
          </p:nvSpPr>
          <p:spPr>
            <a:xfrm>
              <a:off x="1236133" y="1337733"/>
              <a:ext cx="2743200" cy="2743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V="1">
              <a:off x="1236133" y="1346200"/>
              <a:ext cx="2734733" cy="2734733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2506133" y="1337733"/>
              <a:ext cx="8468" cy="2726267"/>
            </a:xfrm>
            <a:prstGeom prst="line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57412"/>
            <a:ext cx="8086962" cy="902555"/>
          </a:xfrm>
        </p:spPr>
        <p:txBody>
          <a:bodyPr/>
          <a:lstStyle/>
          <a:p>
            <a:r>
              <a:rPr lang="en-US"/>
              <a:t>Oblivious Bounds for disjunctive Dissociations</a:t>
            </a:r>
            <a:br>
              <a:rPr lang="en-US"/>
            </a:br>
            <a:r>
              <a:rPr lang="en-US"/>
              <a:t>(an algebraic framework)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84366" y="5259012"/>
            <a:ext cx="20515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p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9099" y="5259012"/>
            <a:ext cx="1819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>
                <a:latin typeface="Calibri"/>
                <a:cs typeface="Calibri"/>
                <a:sym typeface="Symbol"/>
              </a:rPr>
              <a:t>1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1299" y="5259012"/>
            <a:ext cx="1819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>
                <a:latin typeface="Calibri"/>
                <a:cs typeface="Calibri"/>
                <a:sym typeface="Symbol"/>
              </a:rPr>
              <a:t>0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0001" y="4988079"/>
            <a:ext cx="1819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>
                <a:latin typeface="Calibri"/>
                <a:cs typeface="Calibri"/>
                <a:sym typeface="Symbol"/>
              </a:rPr>
              <a:t>0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0001" y="3743480"/>
            <a:ext cx="20515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p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0001" y="2287213"/>
            <a:ext cx="18199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>
                <a:latin typeface="Calibri"/>
                <a:cs typeface="Calibri"/>
                <a:sym typeface="Symbol"/>
              </a:rPr>
              <a:t>1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23799" y="2822121"/>
            <a:ext cx="330348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Oblivious upper bound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23799" y="4476849"/>
            <a:ext cx="326501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Oblivious lower bound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23799" y="1804614"/>
            <a:ext cx="3366906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latin typeface="Calibri"/>
                <a:cs typeface="Calibri"/>
                <a:sym typeface="Symbol"/>
              </a:rPr>
              <a:t>f' </a:t>
            </a:r>
            <a:r>
              <a:rPr lang="en-GB" sz="2800">
                <a:latin typeface="Calibri"/>
                <a:cs typeface="Calibri"/>
                <a:sym typeface="Symbol"/>
              </a:rPr>
              <a:t>=</a:t>
            </a:r>
            <a:r>
              <a:rPr lang="en-GB" sz="2800" i="1">
                <a:latin typeface="Calibri"/>
                <a:cs typeface="Calibri"/>
                <a:sym typeface="Symbol"/>
              </a:rPr>
              <a:t>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'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  <a:r>
              <a:rPr lang="en-GB" sz="2800">
                <a:latin typeface="Calibri"/>
                <a:cs typeface="Calibri"/>
                <a:sym typeface="Symbol"/>
              </a:rPr>
              <a:t> </a:t>
            </a:r>
            <a:r>
              <a:rPr lang="en-US" sz="2800">
                <a:latin typeface="Calibri"/>
                <a:cs typeface="Calibri"/>
              </a:rPr>
              <a:t>∨ </a:t>
            </a:r>
            <a:r>
              <a:rPr lang="en-GB" sz="2800" i="1"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latin typeface="Calibri"/>
                <a:cs typeface="Calibri"/>
                <a:sym typeface="Symbol"/>
              </a:rPr>
              <a:t>2</a:t>
            </a:r>
            <a:r>
              <a:rPr lang="en-GB" sz="2800" i="1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y</a:t>
            </a:r>
            <a:r>
              <a:rPr lang="en-GB" sz="2800" baseline="-25000">
                <a:solidFill>
                  <a:srgbClr val="808000"/>
                </a:solidFill>
                <a:latin typeface="Calibri"/>
                <a:cs typeface="Calibri"/>
                <a:sym typeface="Symbol"/>
              </a:rPr>
              <a:t>2</a:t>
            </a: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3416301" y="3073400"/>
            <a:ext cx="965199" cy="13335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5" name="Oval 44"/>
          <p:cNvSpPr/>
          <p:nvPr/>
        </p:nvSpPr>
        <p:spPr>
          <a:xfrm>
            <a:off x="2163233" y="3904818"/>
            <a:ext cx="169333" cy="169333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40733" y="3230325"/>
            <a:ext cx="205012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p</a:t>
            </a:r>
            <a:r>
              <a:rPr lang="en-GB" sz="2800" i="1" baseline="-250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GB" sz="28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</a:t>
            </a:r>
            <a:r>
              <a:rPr lang="en-GB" sz="2800" i="1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p, p</a:t>
            </a:r>
            <a:r>
              <a:rPr lang="en-GB" sz="2800" i="1" baseline="-250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' </a:t>
            </a:r>
            <a:r>
              <a:rPr lang="en-GB" sz="28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</a:t>
            </a:r>
            <a:r>
              <a:rPr lang="en-GB" sz="2800" i="1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  </a:t>
            </a:r>
            <a:endParaRPr lang="en-GB" sz="2800" i="1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40733" y="4964964"/>
            <a:ext cx="1343905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i="1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p</a:t>
            </a:r>
            <a:r>
              <a:rPr lang="en-GB" sz="2800" i="1" baseline="-250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</a:t>
            </a:r>
            <a:r>
              <a:rPr lang="en-GB" sz="2800" i="1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p</a:t>
            </a:r>
            <a:r>
              <a:rPr lang="en-GB" sz="2800" i="1" baseline="-250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 i="1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'</a:t>
            </a:r>
            <a:r>
              <a:rPr lang="en-GB" sz="2800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</a:t>
            </a:r>
            <a:r>
              <a:rPr lang="en-GB" sz="2800" i="1">
                <a:solidFill>
                  <a:srgbClr val="008000"/>
                </a:solidFill>
                <a:latin typeface="Calibri"/>
                <a:cs typeface="Calibri"/>
                <a:sym typeface="Symbol"/>
              </a:rPr>
              <a:t> p  </a:t>
            </a:r>
            <a:endParaRPr lang="en-GB" sz="2800" i="1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>
            <a:off x="2425700" y="4737100"/>
            <a:ext cx="1879600" cy="2921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2599233" y="5678114"/>
            <a:ext cx="76741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b="1">
                <a:latin typeface="Calibri"/>
                <a:cs typeface="Calibri"/>
                <a:sym typeface="Symbol"/>
              </a:rPr>
              <a:t>P</a:t>
            </a:r>
            <a:r>
              <a:rPr lang="en-GB" sz="2800">
                <a:latin typeface="Calibri"/>
                <a:cs typeface="Calibri"/>
                <a:sym typeface="Symbol"/>
              </a:rPr>
              <a:t>[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'</a:t>
            </a:r>
            <a:r>
              <a:rPr lang="en-GB" sz="2800">
                <a:latin typeface="Calibri"/>
                <a:cs typeface="Calibri"/>
                <a:sym typeface="Symbol"/>
              </a:rPr>
              <a:t>]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3899" y="3036514"/>
            <a:ext cx="68816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spcAft>
                <a:spcPct val="20000"/>
              </a:spcAft>
            </a:pPr>
            <a:r>
              <a:rPr lang="en-GB" sz="2800" b="1">
                <a:latin typeface="Calibri"/>
                <a:cs typeface="Calibri"/>
                <a:sym typeface="Symbol"/>
              </a:rPr>
              <a:t>P</a:t>
            </a:r>
            <a:r>
              <a:rPr lang="en-GB" sz="2800">
                <a:latin typeface="Calibri"/>
                <a:cs typeface="Calibri"/>
                <a:sym typeface="Symbol"/>
              </a:rPr>
              <a:t>[</a:t>
            </a:r>
            <a:r>
              <a:rPr lang="en-GB" sz="2800" i="1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x</a:t>
            </a:r>
            <a:r>
              <a:rPr lang="en-GB" sz="2800" baseline="-25000">
                <a:solidFill>
                  <a:srgbClr val="0000FF"/>
                </a:solidFill>
                <a:latin typeface="Calibri"/>
                <a:cs typeface="Calibri"/>
                <a:sym typeface="Symbol"/>
              </a:rPr>
              <a:t>1</a:t>
            </a:r>
            <a:r>
              <a:rPr lang="en-GB" sz="2800">
                <a:latin typeface="Calibri"/>
                <a:cs typeface="Calibri"/>
                <a:sym typeface="Symbol"/>
              </a:rPr>
              <a:t>]</a:t>
            </a:r>
            <a:endParaRPr lang="en-GB" sz="2800" baseline="-25000">
              <a:solidFill>
                <a:srgbClr val="008000"/>
              </a:solidFill>
              <a:latin typeface="Calibri"/>
              <a:cs typeface="Calibri"/>
              <a:sym typeface="Symbol"/>
            </a:endParaRPr>
          </a:p>
        </p:txBody>
      </p:sp>
      <p:sp>
        <p:nvSpPr>
          <p:cNvPr id="49" name="Freeform 48"/>
          <p:cNvSpPr/>
          <p:nvPr/>
        </p:nvSpPr>
        <p:spPr>
          <a:xfrm rot="10800000">
            <a:off x="983265" y="3988591"/>
            <a:ext cx="1274160" cy="1265674"/>
          </a:xfrm>
          <a:custGeom>
            <a:avLst/>
            <a:gdLst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456267"/>
              <a:gd name="connsiteY0" fmla="*/ 0 h 1464733"/>
              <a:gd name="connsiteX1" fmla="*/ 584200 w 1456267"/>
              <a:gd name="connsiteY1" fmla="*/ 863600 h 1464733"/>
              <a:gd name="connsiteX2" fmla="*/ 1456267 w 1456267"/>
              <a:gd name="connsiteY2" fmla="*/ 1464733 h 1464733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523420"/>
              <a:gd name="connsiteY0" fmla="*/ 0 h 1493893"/>
              <a:gd name="connsiteX1" fmla="*/ 584200 w 1523420"/>
              <a:gd name="connsiteY1" fmla="*/ 863600 h 1493893"/>
              <a:gd name="connsiteX2" fmla="*/ 1459905 w 1523420"/>
              <a:gd name="connsiteY2" fmla="*/ 1450182 h 1493893"/>
              <a:gd name="connsiteX3" fmla="*/ 1455139 w 1523420"/>
              <a:gd name="connsiteY3" fmla="*/ 1451087 h 1493893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459905 w 1512111"/>
              <a:gd name="connsiteY2" fmla="*/ 1450182 h 1698460"/>
              <a:gd name="connsiteX3" fmla="*/ 1400572 w 1512111"/>
              <a:gd name="connsiteY3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327814 w 1512111"/>
              <a:gd name="connsiteY2" fmla="*/ 1400157 h 1698460"/>
              <a:gd name="connsiteX3" fmla="*/ 1459905 w 1512111"/>
              <a:gd name="connsiteY3" fmla="*/ 1450182 h 1698460"/>
              <a:gd name="connsiteX4" fmla="*/ 1400572 w 1512111"/>
              <a:gd name="connsiteY4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327814 w 1512111"/>
              <a:gd name="connsiteY2" fmla="*/ 1400157 h 1698460"/>
              <a:gd name="connsiteX3" fmla="*/ 1459905 w 1512111"/>
              <a:gd name="connsiteY3" fmla="*/ 1450182 h 1698460"/>
              <a:gd name="connsiteX4" fmla="*/ 1400572 w 1512111"/>
              <a:gd name="connsiteY4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342365 w 1512111"/>
              <a:gd name="connsiteY2" fmla="*/ 1392881 h 1698460"/>
              <a:gd name="connsiteX3" fmla="*/ 1459905 w 1512111"/>
              <a:gd name="connsiteY3" fmla="*/ 1450182 h 1698460"/>
              <a:gd name="connsiteX4" fmla="*/ 1400572 w 1512111"/>
              <a:gd name="connsiteY4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459905 w 1512111"/>
              <a:gd name="connsiteY2" fmla="*/ 1450182 h 1698460"/>
              <a:gd name="connsiteX3" fmla="*/ 1400572 w 1512111"/>
              <a:gd name="connsiteY3" fmla="*/ 1698460 h 1698460"/>
              <a:gd name="connsiteX0" fmla="*/ 0 w 1512111"/>
              <a:gd name="connsiteY0" fmla="*/ 0 h 1698460"/>
              <a:gd name="connsiteX1" fmla="*/ 584200 w 1512111"/>
              <a:gd name="connsiteY1" fmla="*/ 863600 h 1698460"/>
              <a:gd name="connsiteX2" fmla="*/ 1459905 w 1512111"/>
              <a:gd name="connsiteY2" fmla="*/ 1450182 h 1698460"/>
              <a:gd name="connsiteX3" fmla="*/ 1400572 w 1512111"/>
              <a:gd name="connsiteY3" fmla="*/ 1698460 h 1698460"/>
              <a:gd name="connsiteX0" fmla="*/ 0 w 1459905"/>
              <a:gd name="connsiteY0" fmla="*/ 0 h 1450183"/>
              <a:gd name="connsiteX1" fmla="*/ 584200 w 1459905"/>
              <a:gd name="connsiteY1" fmla="*/ 863600 h 1450183"/>
              <a:gd name="connsiteX2" fmla="*/ 1459905 w 1459905"/>
              <a:gd name="connsiteY2" fmla="*/ 1450182 h 1450183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  <a:gd name="connsiteX0" fmla="*/ 0 w 1459905"/>
              <a:gd name="connsiteY0" fmla="*/ 0 h 1450182"/>
              <a:gd name="connsiteX1" fmla="*/ 584200 w 1459905"/>
              <a:gd name="connsiteY1" fmla="*/ 863600 h 1450182"/>
              <a:gd name="connsiteX2" fmla="*/ 1459905 w 1459905"/>
              <a:gd name="connsiteY2" fmla="*/ 1450182 h 145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9905" h="1450182">
                <a:moveTo>
                  <a:pt x="0" y="0"/>
                </a:moveTo>
                <a:cubicBezTo>
                  <a:pt x="141641" y="324291"/>
                  <a:pt x="301473" y="575824"/>
                  <a:pt x="584200" y="863600"/>
                </a:cubicBezTo>
                <a:cubicBezTo>
                  <a:pt x="860257" y="1134400"/>
                  <a:pt x="1105573" y="1285575"/>
                  <a:pt x="1459905" y="1450182"/>
                </a:cubicBezTo>
              </a:path>
            </a:pathLst>
          </a:custGeom>
          <a:solidFill>
            <a:srgbClr val="C3D69B"/>
          </a:solidFill>
          <a:ln w="19050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01700" y="3907364"/>
            <a:ext cx="169333" cy="169333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180166" y="5177364"/>
            <a:ext cx="169333" cy="169333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8000"/>
            </a:solidFill>
          </a:ln>
        </p:spPr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851068" y="5066340"/>
            <a:ext cx="200357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4447843" y="5066340"/>
            <a:ext cx="200357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5482893" y="5066340"/>
            <a:ext cx="200357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041604" y="6109873"/>
            <a:ext cx="2717065" cy="430887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rgbClr val="00A465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defTabSz="2656912" eaLnBrk="0" hangingPunct="0">
              <a:spcAft>
                <a:spcPts val="0"/>
              </a:spcAft>
              <a:tabLst>
                <a:tab pos="1790700" algn="l"/>
              </a:tabLst>
              <a:defRPr sz="2200" kern="0">
                <a:solidFill>
                  <a:srgbClr val="0000FF"/>
                </a:solidFill>
                <a:latin typeface="Calibri"/>
                <a:cs typeface="Calibri"/>
              </a:defRPr>
            </a:lvl1pPr>
          </a:lstStyle>
          <a:p>
            <a:r>
              <a:rPr lang="en-US" sz="2800" dirty="0">
                <a:sym typeface="Symbol"/>
              </a:rPr>
              <a:t> G,Suciu [TODS'14]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14670" y="1207764"/>
            <a:ext cx="44633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tabLst>
                <a:tab pos="1430338" algn="l"/>
              </a:tabLst>
            </a:pPr>
            <a:r>
              <a:rPr lang="en-GB" sz="2800" i="1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Now, h</a:t>
            </a: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ow to choose p and p' </a:t>
            </a:r>
            <a:r>
              <a:rPr lang="en-GB" sz="2800" i="1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?</a:t>
            </a:r>
            <a:endParaRPr lang="en-GB" sz="2800" baseline="-25000">
              <a:solidFill>
                <a:srgbClr val="FF0000"/>
              </a:solidFill>
              <a:latin typeface="Calibri"/>
              <a:cs typeface="Calibri"/>
              <a:sym typeface="Symbol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 rot="10800000" flipV="1">
            <a:off x="6170738" y="1548794"/>
            <a:ext cx="0" cy="28151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10800000" flipV="1">
            <a:off x="5084258" y="1548794"/>
            <a:ext cx="0" cy="29104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/>
          </a:ln>
          <a:effectLst/>
        </p:spPr>
      </p:cxnSp>
      <p:sp>
        <p:nvSpPr>
          <p:cNvPr id="65" name="Oval 64"/>
          <p:cNvSpPr/>
          <p:nvPr/>
        </p:nvSpPr>
        <p:spPr>
          <a:xfrm>
            <a:off x="4815332" y="1855196"/>
            <a:ext cx="549551" cy="458113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5902453" y="1855196"/>
            <a:ext cx="548233" cy="458113"/>
          </a:xfrm>
          <a:prstGeom prst="ellipse">
            <a:avLst/>
          </a:prstGeom>
          <a:ln w="28575" cmpd="sng">
            <a:solidFill>
              <a:srgbClr val="FF0000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99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OUBLED@AAJ7IHQ0FFSXY5L9" val="26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Tepper_Background14_MoreDistanceTitl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FFF6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193218</TotalTime>
  <Words>3570</Words>
  <Application>Microsoft Macintosh PowerPoint</Application>
  <PresentationFormat>Letter Paper (8.5x11 in)</PresentationFormat>
  <Paragraphs>1158</Paragraphs>
  <Slides>40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Tepper_Background14_MoreDistanceTitle</vt:lpstr>
      <vt:lpstr>PowerPoint Presentation</vt:lpstr>
      <vt:lpstr>Why probabilistic relational data?</vt:lpstr>
      <vt:lpstr>PowerPoint Presentation</vt:lpstr>
      <vt:lpstr>Experiments: ranking query results on TPC-H</vt:lpstr>
      <vt:lpstr>PowerPoint Presentation</vt:lpstr>
      <vt:lpstr>Network Reliability</vt:lpstr>
      <vt:lpstr>Dissociation of Monotone Boolean Functions (Intuition)</vt:lpstr>
      <vt:lpstr>Oblivious Bounds for disjunctive Dissociations</vt:lpstr>
      <vt:lpstr>Oblivious Bounds for disjunctive Dissociations (an algebraic framework)</vt:lpstr>
      <vt:lpstr>PowerPoint Presentation</vt:lpstr>
      <vt:lpstr>Conjunctive Queries &amp; Probabilistic Databases (PDBs)</vt:lpstr>
      <vt:lpstr>Background: Evaluating Probabilistic Queries</vt:lpstr>
      <vt:lpstr>The idea: Dissociation</vt:lpstr>
      <vt:lpstr>The idea: Dissociation</vt:lpstr>
      <vt:lpstr>The idea: Dissociation</vt:lpstr>
      <vt:lpstr>Partial Dissociation Order and Propagation</vt:lpstr>
      <vt:lpstr>Partial Dissociation Order and Propagation</vt:lpstr>
      <vt:lpstr>Partial Dissociation Order and Propagation</vt:lpstr>
      <vt:lpstr>What else you will find in the papers and TR</vt:lpstr>
      <vt:lpstr>Take-aways</vt:lpstr>
      <vt:lpstr>PowerPoint Presentation</vt:lpstr>
      <vt:lpstr>Algorithm for enumerating all minimal query plans</vt:lpstr>
      <vt:lpstr>Optimization 1</vt:lpstr>
      <vt:lpstr>Optimization 2</vt:lpstr>
      <vt:lpstr>Optimization 3: Deterministic semi-join reduction</vt:lpstr>
      <vt:lpstr>Using further schema knowledge: Baseline</vt:lpstr>
      <vt:lpstr>4: Functional Dependencies: preprocessing step</vt:lpstr>
      <vt:lpstr>5: Deterministic Tables: adapted step 1</vt:lpstr>
      <vt:lpstr>4 &amp; 5: Natural extension of all known safe queries</vt:lpstr>
      <vt:lpstr>SQL translation Variant 1</vt:lpstr>
      <vt:lpstr>SQL translation Variant 2</vt:lpstr>
      <vt:lpstr>Bounding Boolean Formulas by Models</vt:lpstr>
      <vt:lpstr>Oblivious Bounds, Relaxation &amp; Compensation, Models</vt:lpstr>
      <vt:lpstr>Quality: Big Picture</vt:lpstr>
      <vt:lpstr>MC quality depends on avg[pa], Lineage ranking is robust</vt:lpstr>
      <vt:lpstr>Dissociation Quality depends on avg[pi] and avg[d]</vt:lpstr>
      <vt:lpstr>What is the value of exact Probabilistic Inference?</vt:lpstr>
      <vt:lpstr>Number of minimal plans (#MP), total plans (#P),  and total dissociations for star and chain queries</vt:lpstr>
      <vt:lpstr>Timing experiments (Big Picture)</vt:lpstr>
      <vt:lpstr>Relation query optimizations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Approximate lifted inference</dc:title>
  <dc:subject/>
  <dc:creator>Wolfgang Gatterbauer</dc:creator>
  <cp:keywords/>
  <dc:description/>
  <cp:lastModifiedBy>wolf</cp:lastModifiedBy>
  <cp:revision>2298</cp:revision>
  <cp:lastPrinted>2015-08-05T06:59:14Z</cp:lastPrinted>
  <dcterms:created xsi:type="dcterms:W3CDTF">2010-04-07T23:07:54Z</dcterms:created>
  <dcterms:modified xsi:type="dcterms:W3CDTF">2016-09-12T17:26:26Z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inTitle">
    <vt:bool>false</vt:bool>
  </property>
  <property fmtid="{D5CDD505-2E9C-101B-9397-08002B2CF9AE}" pid="4" name="DocIDinSlide">
    <vt:bool>true</vt:bool>
  </property>
  <property fmtid="{D5CDD505-2E9C-101B-9397-08002B2CF9AE}" pid="5" name="DocIDPosition">
    <vt:i4>0</vt:i4>
  </property>
</Properties>
</file>